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0" r:id="rId2"/>
    <p:sldId id="334" r:id="rId3"/>
    <p:sldId id="335" r:id="rId4"/>
    <p:sldId id="338" r:id="rId5"/>
    <p:sldId id="293" r:id="rId6"/>
    <p:sldId id="340" r:id="rId7"/>
    <p:sldId id="303" r:id="rId8"/>
    <p:sldId id="302" r:id="rId9"/>
    <p:sldId id="305" r:id="rId10"/>
    <p:sldId id="306" r:id="rId11"/>
    <p:sldId id="301" r:id="rId12"/>
    <p:sldId id="341" r:id="rId13"/>
    <p:sldId id="325" r:id="rId14"/>
    <p:sldId id="326" r:id="rId15"/>
    <p:sldId id="327" r:id="rId16"/>
    <p:sldId id="308" r:id="rId17"/>
    <p:sldId id="309" r:id="rId18"/>
    <p:sldId id="310" r:id="rId19"/>
    <p:sldId id="311" r:id="rId20"/>
    <p:sldId id="312" r:id="rId21"/>
    <p:sldId id="317" r:id="rId22"/>
    <p:sldId id="318" r:id="rId23"/>
    <p:sldId id="319" r:id="rId24"/>
    <p:sldId id="322" r:id="rId25"/>
    <p:sldId id="339" r:id="rId26"/>
    <p:sldId id="323" r:id="rId27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01"/>
    <a:srgbClr val="FF4195"/>
    <a:srgbClr val="FDFFCC"/>
    <a:srgbClr val="FFFD62"/>
    <a:srgbClr val="8089FF"/>
    <a:srgbClr val="00FF80"/>
    <a:srgbClr val="FF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71" autoAdjust="0"/>
  </p:normalViewPr>
  <p:slideViewPr>
    <p:cSldViewPr snapToObjects="1">
      <p:cViewPr varScale="1">
        <p:scale>
          <a:sx n="70" d="100"/>
          <a:sy n="70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fld id="{2A2405CF-D268-4A53-8F9A-B2CA9D185F43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fld id="{C88A2450-B6D3-4EA4-B13A-08746203FA19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fld id="{BD86C73D-F8D1-4715-A5C7-04F603B62767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fld id="{3DB0B457-6AF0-4697-BA64-47DF5F9E476E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pitchFamily="-110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27A15D6-9010-41F5-AD31-6DF6E5B1E437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C91FE94-02A9-4CAC-BD2A-40EF32D204B3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4D1CF-2C61-4AF5-9DAF-442C9D02612E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F5BBC-5571-4FAD-BEBD-D15BA912201E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3E23A-E885-4373-ADCB-4A48E3BFAB85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A99C7-6B04-4BAC-9730-86B04E890E96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A64E09-AB6A-47C5-ADA2-CF02F809A377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AE08-B56F-47AF-976B-9F1B1ED657D0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2401C-4653-409D-A1B4-B58D235CA0FB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C7AA3-7F43-453B-A336-353A21F98ECB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F166C-B2A3-4051-A492-F6FDA25E86BA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C49AE-61A3-44B8-B595-8B12201DBE25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C1CB9-E3E3-4356-8312-FB3EEDB2FBC8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26B2-0CED-4D6B-85B6-ABA811FD0018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8A7DE-8183-4E27-A15C-63399D7A6381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95220-1554-4636-B01A-D3D75E56AED1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D31A0-63AE-438D-812E-8CACCCF1BD50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61A69-42B9-463F-8BD5-4D76EF44F0A3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78F32-37EA-4FD1-A21D-ECA76AAE4BBA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28DE-5CAB-419D-818D-C61EAC0A3E29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62FCF-4353-44CC-AF02-DF00B5D2D875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C9479-60E0-4CE4-9925-A0B82E847249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954E2-BDF5-40BE-BC6A-2B39F6E80A46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C312F-C695-44A7-A6A7-425B2BBABD6E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fld id="{2AA977AB-7750-4418-A420-DB04AA704CBE}" type="datetime1">
              <a:rPr lang="ja-JP" altLang="en-US"/>
              <a:pPr/>
              <a:t>2010/9/16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fld id="{7C85A02A-6DDA-4AD2-B4E1-030622B69957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pitchFamily="-110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-110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__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 txBox="1">
            <a:spLocks/>
          </p:cNvSpPr>
          <p:nvPr/>
        </p:nvSpPr>
        <p:spPr bwMode="auto">
          <a:xfrm>
            <a:off x="685800" y="1905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4800">
                <a:latin typeface="Calibri" pitchFamily="-110" charset="0"/>
              </a:rPr>
              <a:t>Vibration issues for SuperKEKB</a:t>
            </a:r>
            <a:endParaRPr lang="ja-JP" altLang="en-US" sz="4800">
              <a:latin typeface="Calibri" pitchFamily="-110" charset="0"/>
            </a:endParaRPr>
          </a:p>
        </p:txBody>
      </p:sp>
      <p:sp>
        <p:nvSpPr>
          <p:cNvPr id="15363" name="サブタイトル 2"/>
          <p:cNvSpPr txBox="1">
            <a:spLocks/>
          </p:cNvSpPr>
          <p:nvPr/>
        </p:nvSpPr>
        <p:spPr bwMode="auto">
          <a:xfrm>
            <a:off x="381000" y="44958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ja-JP" sz="2800">
                <a:latin typeface="Calibri" pitchFamily="-110" charset="0"/>
              </a:rPr>
              <a:t>M. Masuzawa, R. Sugahara and H. Yamaoka (KEK)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altLang="ja-JP" sz="2800">
              <a:latin typeface="Calibri" pitchFamily="-110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ja-JP" altLang="en-US" sz="2800">
              <a:latin typeface="Calibri" pitchFamily="-110" charset="0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図 3" descr="TunnelPS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92325"/>
            <a:ext cx="56388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00445"/>
            <a:ext cx="3124200" cy="18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テキスト ボックス 5"/>
          <p:cNvSpPr txBox="1">
            <a:spLocks noChangeArrowheads="1"/>
          </p:cNvSpPr>
          <p:nvPr/>
        </p:nvSpPr>
        <p:spPr bwMode="auto">
          <a:xfrm>
            <a:off x="1547665" y="153988"/>
            <a:ext cx="4472136" cy="19383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Calibri" pitchFamily="-110" charset="0"/>
              </a:rPr>
              <a:t>~3Hz : characteristic frequency of the </a:t>
            </a:r>
            <a:r>
              <a:rPr lang="en-US" altLang="ja-JP" sz="2000" dirty="0" smtClean="0">
                <a:latin typeface="Calibri" pitchFamily="-110" charset="0"/>
              </a:rPr>
              <a:t>soil,  </a:t>
            </a:r>
            <a:endParaRPr lang="en-US" altLang="ja-JP" sz="2000" dirty="0">
              <a:latin typeface="Calibri" pitchFamily="-110" charset="0"/>
            </a:endParaRPr>
          </a:p>
          <a:p>
            <a:r>
              <a:rPr lang="en-US" altLang="ja-JP" sz="2000" dirty="0">
                <a:latin typeface="Calibri" pitchFamily="-110" charset="0"/>
              </a:rPr>
              <a:t>called  “Kanto </a:t>
            </a:r>
            <a:r>
              <a:rPr lang="en-US" altLang="ja-JP" sz="2000" dirty="0" smtClean="0">
                <a:latin typeface="Calibri" pitchFamily="-110" charset="0"/>
              </a:rPr>
              <a:t>loam,” </a:t>
            </a:r>
            <a:r>
              <a:rPr lang="en-US" altLang="ja-JP" sz="2000" dirty="0">
                <a:latin typeface="Calibri" pitchFamily="-110" charset="0"/>
              </a:rPr>
              <a:t>around KEK.</a:t>
            </a:r>
          </a:p>
          <a:p>
            <a:r>
              <a:rPr lang="en-US" altLang="ja-JP" sz="2000" dirty="0">
                <a:latin typeface="Calibri" pitchFamily="-110" charset="0"/>
              </a:rPr>
              <a:t>Induced by human activities, </a:t>
            </a:r>
          </a:p>
          <a:p>
            <a:r>
              <a:rPr lang="en-US" altLang="ja-JP" sz="2000" dirty="0">
                <a:latin typeface="Calibri" pitchFamily="-110" charset="0"/>
              </a:rPr>
              <a:t>mainly vertical vibration.</a:t>
            </a:r>
          </a:p>
          <a:p>
            <a:r>
              <a:rPr lang="en-US" altLang="ja-JP" sz="2000" dirty="0">
                <a:latin typeface="Calibri" pitchFamily="-110" charset="0"/>
              </a:rPr>
              <a:t>Day &amp; night effects and weekend effects</a:t>
            </a:r>
          </a:p>
          <a:p>
            <a:r>
              <a:rPr lang="en-US" altLang="ja-JP" sz="2000" dirty="0">
                <a:latin typeface="Calibri" pitchFamily="-110" charset="0"/>
              </a:rPr>
              <a:t>have been observed.</a:t>
            </a:r>
            <a:endParaRPr lang="ja-JP" altLang="en-US" sz="2000" dirty="0">
              <a:latin typeface="Calibri" pitchFamily="-110" charset="0"/>
            </a:endParaRPr>
          </a:p>
        </p:txBody>
      </p:sp>
      <p:pic>
        <p:nvPicPr>
          <p:cNvPr id="23557" name="図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054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矢印コネクタ 13"/>
          <p:cNvCxnSpPr>
            <a:cxnSpLocks noChangeShapeType="1"/>
          </p:cNvCxnSpPr>
          <p:nvPr/>
        </p:nvCxnSpPr>
        <p:spPr bwMode="auto">
          <a:xfrm rot="5400000" flipH="1" flipV="1">
            <a:off x="2400300" y="3924300"/>
            <a:ext cx="1295400" cy="1066800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559" name="テキスト ボックス 14"/>
          <p:cNvSpPr txBox="1">
            <a:spLocks noChangeArrowheads="1"/>
          </p:cNvSpPr>
          <p:nvPr/>
        </p:nvSpPr>
        <p:spPr bwMode="auto">
          <a:xfrm>
            <a:off x="2514600" y="5997575"/>
            <a:ext cx="5965825" cy="7080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Calibri" pitchFamily="-110" charset="0"/>
              </a:rPr>
              <a:t>0.2~0.3 Hz: Ocean waves &amp; wind.  </a:t>
            </a:r>
          </a:p>
          <a:p>
            <a:r>
              <a:rPr lang="en-US" altLang="ja-JP" sz="2000" dirty="0">
                <a:latin typeface="Calibri" pitchFamily="-110" charset="0"/>
              </a:rPr>
              <a:t>Depends on the weather, mainly in horizontal vibration.</a:t>
            </a:r>
            <a:endParaRPr lang="ja-JP" altLang="en-US" sz="2000" dirty="0">
              <a:latin typeface="Calibri" pitchFamily="-110" charset="0"/>
            </a:endParaRPr>
          </a:p>
        </p:txBody>
      </p:sp>
      <p:cxnSp>
        <p:nvCxnSpPr>
          <p:cNvPr id="17" name="直線矢印コネクタ 16"/>
          <p:cNvCxnSpPr>
            <a:cxnSpLocks noChangeShapeType="1"/>
          </p:cNvCxnSpPr>
          <p:nvPr/>
        </p:nvCxnSpPr>
        <p:spPr bwMode="auto">
          <a:xfrm rot="5400000">
            <a:off x="4285456" y="2836069"/>
            <a:ext cx="1489075" cy="1588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" name="テキスト ボックス 41"/>
          <p:cNvSpPr txBox="1">
            <a:spLocks noChangeArrowheads="1"/>
          </p:cNvSpPr>
          <p:nvPr/>
        </p:nvSpPr>
        <p:spPr bwMode="auto">
          <a:xfrm>
            <a:off x="3275856" y="4705290"/>
            <a:ext cx="1987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alibri" pitchFamily="-110" charset="0"/>
              </a:rPr>
              <a:t>Tunnel floor</a:t>
            </a:r>
            <a:endParaRPr lang="ja-JP" altLang="en-US" sz="2800" b="1" dirty="0">
              <a:latin typeface="Calibri" pitchFamily="-110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5856" y="4182070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lt"/>
              </a:rPr>
              <a:t>0.3 Hz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6141" y="2708920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n-lt"/>
              </a:rPr>
              <a:t>3</a:t>
            </a:r>
            <a:r>
              <a:rPr kumimoji="1" lang="en-US" altLang="ja-JP" sz="2800" dirty="0" smtClean="0">
                <a:latin typeface="+mn-lt"/>
              </a:rPr>
              <a:t> Hz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64288" y="3135630"/>
            <a:ext cx="17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0.3 Hz </a:t>
            </a:r>
          </a:p>
          <a:p>
            <a:r>
              <a:rPr lang="en-US" altLang="ja-JP" sz="2400" dirty="0" smtClean="0">
                <a:latin typeface="+mn-lt"/>
              </a:rPr>
              <a:t>and 3 Hz</a:t>
            </a:r>
          </a:p>
          <a:p>
            <a:r>
              <a:rPr kumimoji="1" lang="en-US" altLang="ja-JP" sz="2400" dirty="0" smtClean="0">
                <a:latin typeface="+mn-lt"/>
              </a:rPr>
              <a:t>peaks </a:t>
            </a:r>
          </a:p>
          <a:p>
            <a:r>
              <a:rPr lang="en-US" altLang="ja-JP" sz="2400" dirty="0" smtClean="0">
                <a:latin typeface="+mn-lt"/>
              </a:rPr>
              <a:t>understood.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図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4264025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図 24" descr="QC1REPS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123825"/>
            <a:ext cx="447516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図 26" descr="MovablePS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3709988"/>
            <a:ext cx="4475162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直線矢印コネクタ 30"/>
          <p:cNvCxnSpPr>
            <a:cxnSpLocks noChangeShapeType="1"/>
          </p:cNvCxnSpPr>
          <p:nvPr/>
        </p:nvCxnSpPr>
        <p:spPr bwMode="auto">
          <a:xfrm>
            <a:off x="3886200" y="2667000"/>
            <a:ext cx="1676400" cy="1101725"/>
          </a:xfrm>
          <a:prstGeom prst="straightConnector1">
            <a:avLst/>
          </a:prstGeom>
          <a:noFill/>
          <a:ln w="25400">
            <a:solidFill>
              <a:srgbClr val="FF008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正方形/長方形 33"/>
          <p:cNvSpPr/>
          <p:nvPr/>
        </p:nvSpPr>
        <p:spPr>
          <a:xfrm>
            <a:off x="4191000" y="2438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角丸四角形 35"/>
          <p:cNvSpPr>
            <a:spLocks noChangeArrowheads="1"/>
          </p:cNvSpPr>
          <p:nvPr/>
        </p:nvSpPr>
        <p:spPr bwMode="auto">
          <a:xfrm>
            <a:off x="7391400" y="990600"/>
            <a:ext cx="533400" cy="1447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8A0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角丸四角形 36"/>
          <p:cNvSpPr>
            <a:spLocks noChangeArrowheads="1"/>
          </p:cNvSpPr>
          <p:nvPr/>
        </p:nvSpPr>
        <p:spPr bwMode="auto">
          <a:xfrm>
            <a:off x="7391400" y="4648200"/>
            <a:ext cx="533400" cy="1447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8A0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537" name="図 40" descr="TunnelPS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09988"/>
            <a:ext cx="4549536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テキスト ボックス 41"/>
          <p:cNvSpPr txBox="1">
            <a:spLocks noChangeArrowheads="1"/>
          </p:cNvSpPr>
          <p:nvPr/>
        </p:nvSpPr>
        <p:spPr bwMode="auto">
          <a:xfrm>
            <a:off x="1143000" y="5638800"/>
            <a:ext cx="1473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Calibri" pitchFamily="-110" charset="0"/>
              </a:rPr>
              <a:t>Tunnel floor</a:t>
            </a:r>
            <a:endParaRPr lang="ja-JP" altLang="en-US" sz="2000" b="1" dirty="0">
              <a:latin typeface="Calibri" pitchFamily="-110" charset="0"/>
            </a:endParaRPr>
          </a:p>
        </p:txBody>
      </p:sp>
      <p:cxnSp>
        <p:nvCxnSpPr>
          <p:cNvPr id="49" name="直線矢印コネクタ 48"/>
          <p:cNvCxnSpPr>
            <a:cxnSpLocks noChangeShapeType="1"/>
          </p:cNvCxnSpPr>
          <p:nvPr/>
        </p:nvCxnSpPr>
        <p:spPr bwMode="auto">
          <a:xfrm flipV="1">
            <a:off x="3886200" y="1738313"/>
            <a:ext cx="1752600" cy="304800"/>
          </a:xfrm>
          <a:prstGeom prst="straightConnector1">
            <a:avLst/>
          </a:prstGeom>
          <a:noFill/>
          <a:ln w="25400">
            <a:solidFill>
              <a:srgbClr val="FF008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0" name="角丸四角形 49"/>
          <p:cNvSpPr>
            <a:spLocks noChangeArrowheads="1"/>
          </p:cNvSpPr>
          <p:nvPr/>
        </p:nvSpPr>
        <p:spPr bwMode="auto">
          <a:xfrm>
            <a:off x="2895600" y="4800600"/>
            <a:ext cx="533400" cy="1447800"/>
          </a:xfrm>
          <a:prstGeom prst="roundRect">
            <a:avLst>
              <a:gd name="adj" fmla="val 16667"/>
            </a:avLst>
          </a:prstGeom>
          <a:noFill/>
          <a:ln w="53975">
            <a:solidFill>
              <a:srgbClr val="FF8A01"/>
            </a:solidFill>
            <a:prstDash val="sysDot"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44" name="テキスト ボックス 50"/>
          <p:cNvSpPr txBox="1">
            <a:spLocks noChangeArrowheads="1"/>
          </p:cNvSpPr>
          <p:nvPr/>
        </p:nvSpPr>
        <p:spPr bwMode="auto">
          <a:xfrm>
            <a:off x="7185025" y="3271838"/>
            <a:ext cx="1479550" cy="461962"/>
          </a:xfrm>
          <a:prstGeom prst="rect">
            <a:avLst/>
          </a:prstGeom>
          <a:noFill/>
          <a:ln w="57150">
            <a:solidFill>
              <a:srgbClr val="FF8A0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alibri" pitchFamily="-110" charset="0"/>
              </a:rPr>
              <a:t>~8Hz peak</a:t>
            </a:r>
            <a:endParaRPr lang="ja-JP" altLang="en-US" sz="2400">
              <a:latin typeface="Calibri" pitchFamily="-110" charset="0"/>
            </a:endParaRPr>
          </a:p>
        </p:txBody>
      </p:sp>
      <p:sp>
        <p:nvSpPr>
          <p:cNvPr id="22545" name="テキスト ボックス 16"/>
          <p:cNvSpPr txBox="1">
            <a:spLocks noChangeArrowheads="1"/>
          </p:cNvSpPr>
          <p:nvPr/>
        </p:nvSpPr>
        <p:spPr bwMode="auto">
          <a:xfrm>
            <a:off x="3886200" y="195263"/>
            <a:ext cx="92233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/>
              <a:t>PSD</a:t>
            </a:r>
            <a:endParaRPr lang="ja-JP" altLang="en-US" sz="2800"/>
          </a:p>
        </p:txBody>
      </p:sp>
      <p:sp>
        <p:nvSpPr>
          <p:cNvPr id="22546" name="テキスト ボックス 17"/>
          <p:cNvSpPr txBox="1">
            <a:spLocks noChangeArrowheads="1"/>
          </p:cNvSpPr>
          <p:nvPr/>
        </p:nvSpPr>
        <p:spPr bwMode="auto">
          <a:xfrm>
            <a:off x="7770813" y="6521450"/>
            <a:ext cx="1373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H.Yamaoka</a:t>
            </a:r>
            <a:endParaRPr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1475656" y="4149080"/>
            <a:ext cx="288032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2328128" y="4589512"/>
            <a:ext cx="288032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Group 39"/>
          <p:cNvGrpSpPr>
            <a:grpSpLocks/>
          </p:cNvGrpSpPr>
          <p:nvPr/>
        </p:nvGrpSpPr>
        <p:grpSpPr bwMode="auto">
          <a:xfrm>
            <a:off x="1717900" y="83494"/>
            <a:ext cx="1884292" cy="1809769"/>
            <a:chOff x="1973" y="255"/>
            <a:chExt cx="1134" cy="1041"/>
          </a:xfrm>
        </p:grpSpPr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2966" y="719"/>
              <a:ext cx="0" cy="40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785" y="572"/>
              <a:ext cx="322" cy="1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FF"/>
                  </a:solidFill>
                </a:rPr>
                <a:t>500kg</a:t>
              </a: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2653" y="482"/>
              <a:ext cx="0" cy="40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2488" y="255"/>
              <a:ext cx="392" cy="2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FF"/>
                  </a:solidFill>
                </a:rPr>
                <a:t>QC2RP</a:t>
              </a:r>
            </a:p>
            <a:p>
              <a:r>
                <a:rPr lang="en-US" altLang="ja-JP" sz="1400" b="1">
                  <a:solidFill>
                    <a:srgbClr val="FF00FF"/>
                  </a:solidFill>
                </a:rPr>
                <a:t>1250kg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2154" y="888"/>
              <a:ext cx="0" cy="40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973" y="616"/>
              <a:ext cx="392" cy="2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FF"/>
                  </a:solidFill>
                </a:rPr>
                <a:t>QC1RE</a:t>
              </a:r>
            </a:p>
            <a:p>
              <a:r>
                <a:rPr lang="en-US" altLang="ja-JP" sz="1400" b="1">
                  <a:solidFill>
                    <a:srgbClr val="FF00FF"/>
                  </a:solidFill>
                </a:rPr>
                <a:t>1370kg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50" grpId="0" animBg="1"/>
      <p:bldP spid="225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Vibration issues for SuperKEKB (IWAA2010)</a:t>
            </a:r>
            <a:endParaRPr lang="ja-JP" alt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158999" y="1701801"/>
            <a:ext cx="4537075" cy="3313112"/>
            <a:chOff x="975" y="254"/>
            <a:chExt cx="2858" cy="2087"/>
          </a:xfrm>
        </p:grpSpPr>
        <p:pic>
          <p:nvPicPr>
            <p:cNvPr id="4" name="Picture 36" descr="preview"/>
            <p:cNvPicPr>
              <a:picLocks noChangeAspect="1" noChangeArrowheads="1"/>
            </p:cNvPicPr>
            <p:nvPr/>
          </p:nvPicPr>
          <p:blipFill>
            <a:blip r:embed="rId2"/>
            <a:srcRect l="14799" t="15988" r="3075" b="9529"/>
            <a:stretch>
              <a:fillRect/>
            </a:stretch>
          </p:blipFill>
          <p:spPr bwMode="auto">
            <a:xfrm>
              <a:off x="975" y="254"/>
              <a:ext cx="2858" cy="2087"/>
            </a:xfrm>
            <a:prstGeom prst="rect">
              <a:avLst/>
            </a:prstGeom>
            <a:noFill/>
          </p:spPr>
        </p:pic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2966" y="719"/>
              <a:ext cx="0" cy="40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85" y="572"/>
              <a:ext cx="322" cy="1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FF"/>
                  </a:solidFill>
                </a:rPr>
                <a:t>500kg</a:t>
              </a:r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653" y="482"/>
              <a:ext cx="0" cy="40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488" y="255"/>
              <a:ext cx="392" cy="2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FF"/>
                  </a:solidFill>
                </a:rPr>
                <a:t>QC2RP</a:t>
              </a:r>
            </a:p>
            <a:p>
              <a:r>
                <a:rPr lang="en-US" altLang="ja-JP" sz="1400" b="1">
                  <a:solidFill>
                    <a:srgbClr val="FF00FF"/>
                  </a:solidFill>
                </a:rPr>
                <a:t>1250kg</a:t>
              </a:r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2154" y="888"/>
              <a:ext cx="0" cy="40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973" y="616"/>
              <a:ext cx="392" cy="2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FF"/>
                  </a:solidFill>
                </a:rPr>
                <a:t>QC1RE</a:t>
              </a:r>
            </a:p>
            <a:p>
              <a:r>
                <a:rPr lang="en-US" altLang="ja-JP" sz="1400" b="1">
                  <a:solidFill>
                    <a:srgbClr val="FF00FF"/>
                  </a:solidFill>
                </a:rPr>
                <a:t>1370kg</a:t>
              </a: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198155" y="5156021"/>
            <a:ext cx="366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Cryostat for Final Focusing Superconducting Magnets,</a:t>
            </a:r>
          </a:p>
          <a:p>
            <a:r>
              <a:rPr lang="en-US" altLang="ja-JP" sz="2400" dirty="0" smtClean="0">
                <a:latin typeface="+mn-lt"/>
              </a:rPr>
              <a:t>supported by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just one end.</a:t>
            </a:r>
            <a:endParaRPr kumimoji="1" lang="ja-JP" alt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65590" y="2276476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IR tunnel floor</a:t>
            </a:r>
            <a:endParaRPr kumimoji="1" lang="ja-JP" altLang="en-US" sz="2400" dirty="0">
              <a:latin typeface="+mn-lt"/>
            </a:endParaRPr>
          </a:p>
        </p:txBody>
      </p:sp>
      <p:cxnSp>
        <p:nvCxnSpPr>
          <p:cNvPr id="18" name="直線矢印コネクタ 17"/>
          <p:cNvCxnSpPr>
            <a:stCxn id="14" idx="1"/>
          </p:cNvCxnSpPr>
          <p:nvPr/>
        </p:nvCxnSpPr>
        <p:spPr>
          <a:xfrm rot="10800000">
            <a:off x="6153150" y="2439989"/>
            <a:ext cx="712440" cy="673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88926" y="2063751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lt"/>
              </a:rPr>
              <a:t>Movable table</a:t>
            </a:r>
            <a:endParaRPr kumimoji="1" lang="ja-JP" altLang="en-US" sz="2800" dirty="0">
              <a:latin typeface="+mn-lt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16200000" flipH="1">
            <a:off x="3163427" y="2507791"/>
            <a:ext cx="580378" cy="579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直方体 21"/>
          <p:cNvSpPr/>
          <p:nvPr/>
        </p:nvSpPr>
        <p:spPr>
          <a:xfrm>
            <a:off x="4560887" y="2428876"/>
            <a:ext cx="471487" cy="46166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方体 22"/>
          <p:cNvSpPr/>
          <p:nvPr/>
        </p:nvSpPr>
        <p:spPr>
          <a:xfrm>
            <a:off x="3794918" y="3125143"/>
            <a:ext cx="471487" cy="46166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59633" y="404664"/>
            <a:ext cx="5402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n-lt"/>
              </a:rPr>
              <a:t>A</a:t>
            </a:r>
            <a:r>
              <a:rPr kumimoji="1" lang="en-US" altLang="ja-JP" sz="2400" dirty="0" smtClean="0">
                <a:latin typeface="+mn-lt"/>
              </a:rPr>
              <a:t>ll  the IR magnets </a:t>
            </a:r>
            <a:r>
              <a:rPr lang="en-US" altLang="ja-JP" sz="2400" dirty="0" smtClean="0">
                <a:latin typeface="+mn-lt"/>
              </a:rPr>
              <a:t>on the movable table</a:t>
            </a:r>
          </a:p>
          <a:p>
            <a:r>
              <a:rPr lang="en-US" altLang="ja-JP" sz="2400" dirty="0" smtClean="0">
                <a:latin typeface="+mn-lt"/>
              </a:rPr>
              <a:t>&amp; the movable table vibrate at 8Hz.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rot="16200000" flipV="1">
            <a:off x="3111286" y="4523982"/>
            <a:ext cx="718909" cy="5451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円形吹き出し 19"/>
          <p:cNvSpPr/>
          <p:nvPr/>
        </p:nvSpPr>
        <p:spPr>
          <a:xfrm>
            <a:off x="179513" y="5352152"/>
            <a:ext cx="2448272" cy="1369323"/>
          </a:xfrm>
          <a:prstGeom prst="wedgeEllipseCallout">
            <a:avLst>
              <a:gd name="adj1" fmla="val 41043"/>
              <a:gd name="adj2" fmla="val -8201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Most important final </a:t>
            </a:r>
            <a:r>
              <a:rPr lang="en-US" altLang="ja-JP" dirty="0" smtClean="0">
                <a:solidFill>
                  <a:srgbClr val="FF0000"/>
                </a:solidFill>
              </a:rPr>
              <a:t>f</a:t>
            </a:r>
            <a:r>
              <a:rPr kumimoji="1" lang="en-US" altLang="ja-JP" dirty="0" smtClean="0">
                <a:solidFill>
                  <a:srgbClr val="FF0000"/>
                </a:solidFill>
              </a:rPr>
              <a:t>ocus Q probable vibrates…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835696" y="1556793"/>
            <a:ext cx="4184104" cy="25202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図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54381"/>
            <a:ext cx="7977708" cy="580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95736" y="4797152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altLang="ja-JP" dirty="0" smtClean="0">
                <a:latin typeface="+mn-lt"/>
              </a:rPr>
              <a:t>Cryostat for Final Focusing Superconducting magnets (QCS),supported by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just one end.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The vibration amplitude is probably larger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Near the IP !!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 rot="5400000">
            <a:off x="4968044" y="3969060"/>
            <a:ext cx="36004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>
            <a:off x="3816710" y="3941440"/>
            <a:ext cx="36004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834313" y="2658978"/>
            <a:ext cx="3697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latin typeface="+mn-lt"/>
              </a:rPr>
              <a:t>Displacement sensors</a:t>
            </a:r>
          </a:p>
          <a:p>
            <a:r>
              <a:rPr lang="en-US" altLang="ja-JP" sz="2400" dirty="0" smtClean="0">
                <a:solidFill>
                  <a:srgbClr val="FFFF00"/>
                </a:solidFill>
                <a:latin typeface="+mn-lt"/>
              </a:rPr>
              <a:t>To measure the distance</a:t>
            </a:r>
          </a:p>
          <a:p>
            <a:r>
              <a:rPr lang="en-US" altLang="ja-JP" sz="2400" dirty="0" smtClean="0">
                <a:solidFill>
                  <a:srgbClr val="FFFF00"/>
                </a:solidFill>
                <a:latin typeface="+mn-lt"/>
              </a:rPr>
              <a:t>Between cryostat and BELLE</a:t>
            </a:r>
            <a:endParaRPr kumimoji="1" lang="ja-JP" altLang="en-US" sz="2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図 2" descr="tserx002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825" y="76200"/>
            <a:ext cx="4575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232400" y="332656"/>
            <a:ext cx="511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Calibri" pitchFamily="-110" charset="0"/>
              </a:rPr>
              <a:t>LX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alibri" pitchFamily="-110" charset="0"/>
              </a:rPr>
              <a:t>RX</a:t>
            </a:r>
            <a:endParaRPr lang="ja-JP" altLang="en-US" sz="2400" dirty="0">
              <a:solidFill>
                <a:srgbClr val="FF0000"/>
              </a:solidFill>
              <a:latin typeface="Calibri" pitchFamily="-110" charset="0"/>
            </a:endParaRPr>
          </a:p>
        </p:txBody>
      </p:sp>
      <p:cxnSp>
        <p:nvCxnSpPr>
          <p:cNvPr id="10" name="直線矢印コネクタ 9"/>
          <p:cNvCxnSpPr>
            <a:cxnSpLocks noChangeShapeType="1"/>
          </p:cNvCxnSpPr>
          <p:nvPr/>
        </p:nvCxnSpPr>
        <p:spPr bwMode="auto">
          <a:xfrm rot="5400000">
            <a:off x="4164013" y="1773313"/>
            <a:ext cx="14478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" name="テキスト ボックス 10"/>
          <p:cNvSpPr txBox="1"/>
          <p:nvPr/>
        </p:nvSpPr>
        <p:spPr>
          <a:xfrm>
            <a:off x="5232400" y="2128912"/>
            <a:ext cx="787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itchFamily="-110" charset="0"/>
              </a:rPr>
              <a:t>± 1</a:t>
            </a:r>
            <a:r>
              <a:rPr lang="en-US" altLang="ja-JP" dirty="0">
                <a:latin typeface="Symbol" pitchFamily="-110" charset="2"/>
              </a:rPr>
              <a:t>m</a:t>
            </a:r>
            <a:r>
              <a:rPr lang="en-US" altLang="ja-JP" dirty="0">
                <a:latin typeface="Calibri" pitchFamily="-110" charset="0"/>
              </a:rPr>
              <a:t>m</a:t>
            </a:r>
            <a:endParaRPr lang="ja-JP" altLang="en-US" dirty="0">
              <a:latin typeface="Calibri" pitchFamily="-110" charset="0"/>
            </a:endParaRPr>
          </a:p>
        </p:txBody>
      </p:sp>
      <p:sp>
        <p:nvSpPr>
          <p:cNvPr id="29706" name="テキスト ボックス 11"/>
          <p:cNvSpPr txBox="1">
            <a:spLocks noChangeArrowheads="1"/>
          </p:cNvSpPr>
          <p:nvPr/>
        </p:nvSpPr>
        <p:spPr bwMode="auto">
          <a:xfrm>
            <a:off x="683568" y="4524374"/>
            <a:ext cx="36279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/>
              <a:t>~4 Hz motion is in phase.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BELLE </a:t>
            </a:r>
            <a:r>
              <a:rPr lang="en-US" altLang="ja-JP" dirty="0"/>
              <a:t>is </a:t>
            </a:r>
            <a:r>
              <a:rPr lang="en-US" altLang="ja-JP" dirty="0" smtClean="0"/>
              <a:t>the one that is </a:t>
            </a:r>
          </a:p>
          <a:p>
            <a:r>
              <a:rPr lang="en-US" altLang="ja-JP" dirty="0" smtClean="0"/>
              <a:t>vibrating</a:t>
            </a:r>
            <a:r>
              <a:rPr lang="en-US" altLang="ja-JP" dirty="0"/>
              <a:t>, not </a:t>
            </a:r>
            <a:r>
              <a:rPr lang="en-US" altLang="ja-JP" dirty="0" smtClean="0"/>
              <a:t>cryostat.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 ~8 Hz motion is not in phase.</a:t>
            </a:r>
          </a:p>
          <a:p>
            <a:r>
              <a:rPr lang="en-US" altLang="ja-JP" dirty="0" smtClean="0"/>
              <a:t>&gt;Cryostat is moving.</a:t>
            </a:r>
            <a:endParaRPr lang="ja-JP" altLang="en-US" dirty="0"/>
          </a:p>
        </p:txBody>
      </p:sp>
      <p:cxnSp>
        <p:nvCxnSpPr>
          <p:cNvPr id="14" name="直線矢印コネクタ 13"/>
          <p:cNvCxnSpPr>
            <a:cxnSpLocks noChangeShapeType="1"/>
          </p:cNvCxnSpPr>
          <p:nvPr/>
        </p:nvCxnSpPr>
        <p:spPr bwMode="auto">
          <a:xfrm>
            <a:off x="5280025" y="2998540"/>
            <a:ext cx="339725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708" name="テキスト ボックス 14"/>
          <p:cNvSpPr txBox="1">
            <a:spLocks noChangeArrowheads="1"/>
          </p:cNvSpPr>
          <p:nvPr/>
        </p:nvSpPr>
        <p:spPr bwMode="auto">
          <a:xfrm>
            <a:off x="6228184" y="255984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1 second</a:t>
            </a:r>
            <a:endParaRPr lang="ja-JP" altLang="en-US" dirty="0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pic>
        <p:nvPicPr>
          <p:cNvPr id="29698" name="図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0" y="115369"/>
            <a:ext cx="4670425" cy="33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図 1" descr="tserx003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0425" y="3505200"/>
            <a:ext cx="4473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線矢印コネクタ 18"/>
          <p:cNvCxnSpPr>
            <a:cxnSpLocks noChangeShapeType="1"/>
          </p:cNvCxnSpPr>
          <p:nvPr/>
        </p:nvCxnSpPr>
        <p:spPr bwMode="auto">
          <a:xfrm>
            <a:off x="5280025" y="6237288"/>
            <a:ext cx="339725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" name="テキスト ボックス 3"/>
          <p:cNvSpPr txBox="1">
            <a:spLocks noChangeArrowheads="1"/>
          </p:cNvSpPr>
          <p:nvPr/>
        </p:nvSpPr>
        <p:spPr bwMode="auto">
          <a:xfrm>
            <a:off x="6575425" y="586740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 second</a:t>
            </a:r>
            <a:endParaRPr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86325" y="4768850"/>
            <a:ext cx="7874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-110" charset="0"/>
              </a:rPr>
              <a:t>± 1</a:t>
            </a:r>
            <a:r>
              <a:rPr lang="en-US" altLang="ja-JP">
                <a:latin typeface="Symbol" pitchFamily="-110" charset="2"/>
              </a:rPr>
              <a:t>m</a:t>
            </a:r>
            <a:r>
              <a:rPr lang="en-US" altLang="ja-JP">
                <a:latin typeface="Calibri" pitchFamily="-110" charset="0"/>
              </a:rPr>
              <a:t>m</a:t>
            </a:r>
            <a:endParaRPr lang="ja-JP" altLang="en-US">
              <a:latin typeface="Calibri" pitchFamily="-110" charset="0"/>
            </a:endParaRPr>
          </a:p>
        </p:txBody>
      </p:sp>
      <p:cxnSp>
        <p:nvCxnSpPr>
          <p:cNvPr id="22" name="直線矢印コネクタ 21"/>
          <p:cNvCxnSpPr>
            <a:cxnSpLocks noChangeShapeType="1"/>
          </p:cNvCxnSpPr>
          <p:nvPr/>
        </p:nvCxnSpPr>
        <p:spPr bwMode="auto">
          <a:xfrm rot="5400000">
            <a:off x="4271963" y="5137150"/>
            <a:ext cx="1227138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テキスト ボックス 22"/>
          <p:cNvSpPr txBox="1"/>
          <p:nvPr/>
        </p:nvSpPr>
        <p:spPr>
          <a:xfrm>
            <a:off x="5280025" y="3512041"/>
            <a:ext cx="511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Calibri" pitchFamily="-110" charset="0"/>
              </a:rPr>
              <a:t>LX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alibri" pitchFamily="-110" charset="0"/>
              </a:rPr>
              <a:t>RX</a:t>
            </a:r>
            <a:endParaRPr lang="ja-JP" altLang="en-US" sz="2400" dirty="0">
              <a:solidFill>
                <a:srgbClr val="FF0000"/>
              </a:solidFill>
              <a:latin typeface="Calibri" pitchFamily="-110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75425" y="580038"/>
            <a:ext cx="22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4Hz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(R&amp;L in phase)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75425" y="378904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</a:t>
            </a:r>
            <a:r>
              <a:rPr kumimoji="1" lang="en-US" altLang="ja-JP" dirty="0" smtClean="0"/>
              <a:t>Hz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2295" y="3512041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Cryostat motion with respect to</a:t>
            </a:r>
          </a:p>
          <a:p>
            <a:r>
              <a:rPr lang="en-US" altLang="ja-JP" dirty="0" smtClean="0"/>
              <a:t>BELLE has 4 Hz and 8Hz peaks.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2295" y="332656"/>
            <a:ext cx="3697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latin typeface="+mn-lt"/>
              </a:rPr>
              <a:t>Displacement sensors</a:t>
            </a:r>
          </a:p>
          <a:p>
            <a:r>
              <a:rPr lang="en-US" altLang="ja-JP" sz="2400" dirty="0" smtClean="0">
                <a:solidFill>
                  <a:srgbClr val="FFFF00"/>
                </a:solidFill>
                <a:latin typeface="+mn-lt"/>
              </a:rPr>
              <a:t>To measure the distance</a:t>
            </a:r>
          </a:p>
          <a:p>
            <a:r>
              <a:rPr lang="en-US" altLang="ja-JP" sz="2400" dirty="0" smtClean="0">
                <a:solidFill>
                  <a:srgbClr val="FFFF00"/>
                </a:solidFill>
                <a:latin typeface="+mn-lt"/>
              </a:rPr>
              <a:t>Between cryostat and BELLE</a:t>
            </a:r>
            <a:endParaRPr kumimoji="1" lang="ja-JP" altLang="en-US" sz="2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242" y="267652"/>
            <a:ext cx="3388246" cy="30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図 6" descr="eqx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175"/>
            <a:ext cx="49530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図 7" descr="eqx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973388"/>
            <a:ext cx="2338387" cy="1752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0729" name="テキスト ボックス 8"/>
          <p:cNvSpPr txBox="1">
            <a:spLocks noChangeArrowheads="1"/>
          </p:cNvSpPr>
          <p:nvPr/>
        </p:nvSpPr>
        <p:spPr bwMode="auto">
          <a:xfrm>
            <a:off x="1919536" y="501650"/>
            <a:ext cx="1506538" cy="368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Out of phase</a:t>
            </a:r>
            <a:endParaRPr lang="ja-JP" altLang="en-US"/>
          </a:p>
        </p:txBody>
      </p:sp>
      <p:cxnSp>
        <p:nvCxnSpPr>
          <p:cNvPr id="11" name="直線矢印コネクタ 10"/>
          <p:cNvCxnSpPr>
            <a:cxnSpLocks noChangeShapeType="1"/>
          </p:cNvCxnSpPr>
          <p:nvPr/>
        </p:nvCxnSpPr>
        <p:spPr bwMode="auto">
          <a:xfrm rot="16200000" flipH="1">
            <a:off x="2278311" y="1120775"/>
            <a:ext cx="577850" cy="76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31" name="テキスト ボックス 11"/>
          <p:cNvSpPr txBox="1">
            <a:spLocks noChangeArrowheads="1"/>
          </p:cNvSpPr>
          <p:nvPr/>
        </p:nvSpPr>
        <p:spPr bwMode="auto">
          <a:xfrm>
            <a:off x="4129336" y="131763"/>
            <a:ext cx="1069975" cy="3698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In phase</a:t>
            </a:r>
            <a:endParaRPr lang="ja-JP" altLang="en-US"/>
          </a:p>
        </p:txBody>
      </p:sp>
      <p:cxnSp>
        <p:nvCxnSpPr>
          <p:cNvPr id="14" name="直線矢印コネクタ 13"/>
          <p:cNvCxnSpPr>
            <a:cxnSpLocks noChangeShapeType="1"/>
          </p:cNvCxnSpPr>
          <p:nvPr/>
        </p:nvCxnSpPr>
        <p:spPr bwMode="auto">
          <a:xfrm rot="5400000">
            <a:off x="3868986" y="609600"/>
            <a:ext cx="368300" cy="152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直線矢印コネクタ 15"/>
          <p:cNvCxnSpPr>
            <a:cxnSpLocks noChangeShapeType="1"/>
          </p:cNvCxnSpPr>
          <p:nvPr/>
        </p:nvCxnSpPr>
        <p:spPr bwMode="auto">
          <a:xfrm rot="16200000" flipH="1">
            <a:off x="3704680" y="3004344"/>
            <a:ext cx="620712" cy="76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rot="5400000">
            <a:off x="-78332" y="1735931"/>
            <a:ext cx="2471738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テキスト ボックス 22"/>
          <p:cNvSpPr txBox="1"/>
          <p:nvPr/>
        </p:nvSpPr>
        <p:spPr>
          <a:xfrm>
            <a:off x="1159124" y="1046163"/>
            <a:ext cx="90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-110" charset="0"/>
              </a:rPr>
              <a:t>± 15</a:t>
            </a:r>
            <a:r>
              <a:rPr lang="en-US" altLang="ja-JP">
                <a:latin typeface="Symbol" pitchFamily="-110" charset="2"/>
              </a:rPr>
              <a:t>m</a:t>
            </a:r>
            <a:r>
              <a:rPr lang="en-US" altLang="ja-JP">
                <a:latin typeface="Calibri" pitchFamily="-110" charset="0"/>
              </a:rPr>
              <a:t>m</a:t>
            </a:r>
            <a:endParaRPr lang="ja-JP" altLang="en-US">
              <a:latin typeface="Calibri" pitchFamily="-110" charset="0"/>
            </a:endParaRPr>
          </a:p>
        </p:txBody>
      </p:sp>
      <p:pic>
        <p:nvPicPr>
          <p:cNvPr id="30738" name="図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648" y="4613275"/>
            <a:ext cx="25527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テキスト ボックス 24"/>
          <p:cNvSpPr txBox="1">
            <a:spLocks noChangeArrowheads="1"/>
          </p:cNvSpPr>
          <p:nvPr/>
        </p:nvSpPr>
        <p:spPr bwMode="auto">
          <a:xfrm>
            <a:off x="2832348" y="5340687"/>
            <a:ext cx="34678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“1” in Japanese seismic</a:t>
            </a:r>
          </a:p>
          <a:p>
            <a:r>
              <a:rPr lang="en-US" altLang="ja-JP" sz="2000" dirty="0"/>
              <a:t>Intensity scale.</a:t>
            </a:r>
          </a:p>
          <a:p>
            <a:r>
              <a:rPr lang="en-US" altLang="ja-JP" sz="2000" dirty="0" smtClean="0"/>
              <a:t>I did </a:t>
            </a:r>
            <a:r>
              <a:rPr lang="en-US" altLang="ja-JP" sz="2000" dirty="0"/>
              <a:t>not feel anything.</a:t>
            </a:r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26" name="円形吹き出し 25"/>
          <p:cNvSpPr/>
          <p:nvPr/>
        </p:nvSpPr>
        <p:spPr>
          <a:xfrm>
            <a:off x="5102473" y="3640931"/>
            <a:ext cx="3862015" cy="2170113"/>
          </a:xfrm>
          <a:prstGeom prst="wedgeEllipseCallout">
            <a:avLst>
              <a:gd name="adj1" fmla="val 30178"/>
              <a:gd name="adj2" fmla="val -189855"/>
            </a:avLst>
          </a:prstGeom>
          <a:solidFill>
            <a:schemeClr val="accent1">
              <a:lumMod val="20000"/>
              <a:lumOff val="80000"/>
              <a:alpha val="1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A good collision condition maintained by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orbit FB system was lost, resulting in beam loss.</a:t>
            </a:r>
          </a:p>
        </p:txBody>
      </p:sp>
      <p:sp>
        <p:nvSpPr>
          <p:cNvPr id="20" name="爆発 1 19"/>
          <p:cNvSpPr/>
          <p:nvPr/>
        </p:nvSpPr>
        <p:spPr>
          <a:xfrm>
            <a:off x="279648" y="2973389"/>
            <a:ext cx="2552700" cy="1639886"/>
          </a:xfrm>
          <a:prstGeom prst="irregularSeal1">
            <a:avLst/>
          </a:prstGeom>
          <a:solidFill>
            <a:srgbClr val="FF8A01"/>
          </a:solidFill>
          <a:ln>
            <a:solidFill>
              <a:srgbClr val="FFFD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Earth quake!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4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Measurements </a:t>
            </a:r>
            <a:br>
              <a:rPr lang="en-US" altLang="ja-JP" dirty="0" smtClean="0"/>
            </a:br>
            <a:r>
              <a:rPr lang="en-US" altLang="ja-JP" dirty="0" smtClean="0"/>
              <a:t>on BELLE (1300 ton!) 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and indeed BELLE was shaking</a:t>
            </a:r>
            <a:b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at 4Hz</a:t>
            </a:r>
            <a:endParaRPr lang="ja-JP" alt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69269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latin typeface="+mn-lt"/>
              </a:rPr>
              <a:t>Cryostats </a:t>
            </a:r>
            <a:r>
              <a:rPr lang="en-US" altLang="ja-JP" sz="2400" dirty="0" smtClean="0">
                <a:latin typeface="+mn-lt"/>
              </a:rPr>
              <a:t>(&amp; therefore final focusing superconducting quad</a:t>
            </a:r>
            <a:r>
              <a:rPr lang="en-US" altLang="ja-JP" sz="2400" smtClean="0">
                <a:latin typeface="+mn-lt"/>
              </a:rPr>
              <a:t>) </a:t>
            </a:r>
            <a:r>
              <a:rPr lang="en-US" altLang="ja-JP" sz="2400" smtClean="0">
                <a:latin typeface="+mn-lt"/>
              </a:rPr>
              <a:t>vibrate</a:t>
            </a:r>
            <a:endParaRPr lang="en-US" altLang="ja-JP" sz="2400" dirty="0" smtClean="0">
              <a:latin typeface="+mn-lt"/>
            </a:endParaRPr>
          </a:p>
          <a:p>
            <a:endParaRPr lang="en-US" altLang="ja-JP" sz="2400" dirty="0" smtClean="0">
              <a:latin typeface="+mn-lt"/>
            </a:endParaRPr>
          </a:p>
          <a:p>
            <a:r>
              <a:rPr lang="en-US" altLang="ja-JP" sz="2400" dirty="0" smtClean="0">
                <a:latin typeface="+mn-lt"/>
              </a:rPr>
              <a:t>a lot when earth quake hits the area</a:t>
            </a:r>
          </a:p>
          <a:p>
            <a:r>
              <a:rPr lang="en-US" altLang="ja-JP" sz="2400" dirty="0" smtClean="0">
                <a:latin typeface="+mn-lt"/>
              </a:rPr>
              <a:t>at 8Hz </a:t>
            </a:r>
          </a:p>
          <a:p>
            <a:r>
              <a:rPr kumimoji="1" lang="en-US" altLang="ja-JP" sz="2400" dirty="0" smtClean="0">
                <a:latin typeface="+mn-lt"/>
              </a:rPr>
              <a:t>at 4Hz (</a:t>
            </a:r>
            <a:r>
              <a:rPr lang="en-US" altLang="ja-JP" sz="2400" dirty="0" smtClean="0">
                <a:latin typeface="+mn-lt"/>
              </a:rPr>
              <a:t>Left side and right side cryostat modules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vibrate in phase</a:t>
            </a:r>
            <a:r>
              <a:rPr lang="en-US" altLang="ja-JP" sz="2400" dirty="0" smtClean="0">
                <a:latin typeface="+mn-lt"/>
              </a:rPr>
              <a:t>)</a:t>
            </a:r>
            <a:endParaRPr kumimoji="1" lang="ja-JP" alt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9" descr="Belle-2010_0108_133048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167217" y="136525"/>
            <a:ext cx="8961965" cy="6721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softEdge rad="279400"/>
          </a:effectLst>
        </p:spPr>
      </p:pic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90488" y="228600"/>
            <a:ext cx="539591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+mj-lt"/>
                <a:ea typeface="ＭＳ Ｐゴシック" charset="-128"/>
                <a:cs typeface="ＭＳ Ｐゴシック" charset="-128"/>
              </a:rPr>
              <a:t>Measurement locations </a:t>
            </a:r>
          </a:p>
          <a:p>
            <a:pPr>
              <a:defRPr/>
            </a:pPr>
            <a:r>
              <a:rPr lang="en-US" altLang="ja-JP" sz="3200" dirty="0">
                <a:latin typeface="+mj-lt"/>
                <a:ea typeface="ＭＳ Ｐゴシック" charset="-128"/>
                <a:cs typeface="ＭＳ Ｐゴシック" charset="-128"/>
              </a:rPr>
              <a:t>(12/28/2009)</a:t>
            </a:r>
          </a:p>
        </p:txBody>
      </p:sp>
      <p:pic>
        <p:nvPicPr>
          <p:cNvPr id="3379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2913" y="3538538"/>
            <a:ext cx="3529012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324600" y="3014663"/>
            <a:ext cx="1633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+mn-lt"/>
                <a:ea typeface="ＭＳ Ｐゴシック" charset="-128"/>
                <a:cs typeface="ＭＳ Ｐゴシック" charset="-128"/>
              </a:rPr>
              <a:t>1300 </a:t>
            </a:r>
            <a:r>
              <a:rPr lang="en-US" altLang="ja-JP" sz="2800" dirty="0" smtClean="0">
                <a:latin typeface="+mn-lt"/>
                <a:ea typeface="ＭＳ Ｐゴシック" charset="-128"/>
                <a:cs typeface="ＭＳ Ｐゴシック" charset="-128"/>
              </a:rPr>
              <a:t>tons</a:t>
            </a:r>
            <a:endParaRPr lang="en-US" altLang="ja-JP" sz="28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円/楕円 19"/>
          <p:cNvSpPr>
            <a:spLocks noChangeArrowheads="1"/>
          </p:cNvSpPr>
          <p:nvPr/>
        </p:nvSpPr>
        <p:spPr bwMode="auto">
          <a:xfrm>
            <a:off x="4495800" y="5562600"/>
            <a:ext cx="838200" cy="793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円/楕円 20"/>
          <p:cNvSpPr>
            <a:spLocks noChangeArrowheads="1"/>
          </p:cNvSpPr>
          <p:nvPr/>
        </p:nvSpPr>
        <p:spPr bwMode="auto">
          <a:xfrm>
            <a:off x="4648200" y="3810000"/>
            <a:ext cx="838200" cy="793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円/楕円 21"/>
          <p:cNvSpPr>
            <a:spLocks noChangeArrowheads="1"/>
          </p:cNvSpPr>
          <p:nvPr/>
        </p:nvSpPr>
        <p:spPr bwMode="auto">
          <a:xfrm>
            <a:off x="5905500" y="912813"/>
            <a:ext cx="838200" cy="793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円/楕円 22"/>
          <p:cNvSpPr>
            <a:spLocks noChangeArrowheads="1"/>
          </p:cNvSpPr>
          <p:nvPr/>
        </p:nvSpPr>
        <p:spPr bwMode="auto">
          <a:xfrm>
            <a:off x="1219200" y="5715000"/>
            <a:ext cx="838200" cy="793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円/楕円 23"/>
          <p:cNvSpPr>
            <a:spLocks noChangeArrowheads="1"/>
          </p:cNvSpPr>
          <p:nvPr/>
        </p:nvSpPr>
        <p:spPr bwMode="auto">
          <a:xfrm>
            <a:off x="5067300" y="515938"/>
            <a:ext cx="838200" cy="793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803" name="テキスト ボックス 11"/>
          <p:cNvSpPr txBox="1">
            <a:spLocks noChangeArrowheads="1"/>
          </p:cNvSpPr>
          <p:nvPr/>
        </p:nvSpPr>
        <p:spPr bwMode="auto">
          <a:xfrm>
            <a:off x="7770813" y="6521450"/>
            <a:ext cx="1373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H.Yamaoka</a:t>
            </a:r>
            <a:endParaRPr lang="ja-JP" alt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図 25" descr="Endyoke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4565650"/>
            <a:ext cx="310991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図 21" descr="barrel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46038"/>
            <a:ext cx="309245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Belle-2010_0108_133048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/>
          <a:stretch>
            <a:fillRect/>
          </a:stretch>
        </p:blipFill>
        <p:spPr bwMode="auto">
          <a:xfrm>
            <a:off x="1116013" y="2420938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Oval 12"/>
          <p:cNvSpPr>
            <a:spLocks noChangeArrowheads="1"/>
          </p:cNvSpPr>
          <p:nvPr/>
        </p:nvSpPr>
        <p:spPr bwMode="auto">
          <a:xfrm>
            <a:off x="2987675" y="2708275"/>
            <a:ext cx="144463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6" name="Oval 13"/>
          <p:cNvSpPr>
            <a:spLocks noChangeArrowheads="1"/>
          </p:cNvSpPr>
          <p:nvPr/>
        </p:nvSpPr>
        <p:spPr bwMode="auto">
          <a:xfrm>
            <a:off x="1331913" y="4221163"/>
            <a:ext cx="144462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7" name="Oval 14"/>
          <p:cNvSpPr>
            <a:spLocks noChangeArrowheads="1"/>
          </p:cNvSpPr>
          <p:nvPr/>
        </p:nvSpPr>
        <p:spPr bwMode="auto">
          <a:xfrm>
            <a:off x="2339975" y="4221163"/>
            <a:ext cx="144463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8" name="Oval 15"/>
          <p:cNvSpPr>
            <a:spLocks noChangeArrowheads="1"/>
          </p:cNvSpPr>
          <p:nvPr/>
        </p:nvSpPr>
        <p:spPr bwMode="auto">
          <a:xfrm>
            <a:off x="2484438" y="3573463"/>
            <a:ext cx="144462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9" name="Oval 16"/>
          <p:cNvSpPr>
            <a:spLocks noChangeArrowheads="1"/>
          </p:cNvSpPr>
          <p:nvPr/>
        </p:nvSpPr>
        <p:spPr bwMode="auto">
          <a:xfrm>
            <a:off x="2914650" y="2563813"/>
            <a:ext cx="144463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0" name="Line 17"/>
          <p:cNvSpPr>
            <a:spLocks noChangeShapeType="1"/>
          </p:cNvSpPr>
          <p:nvPr/>
        </p:nvSpPr>
        <p:spPr bwMode="auto">
          <a:xfrm flipH="1" flipV="1">
            <a:off x="1476375" y="4292600"/>
            <a:ext cx="574675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1" name="Line 18"/>
          <p:cNvSpPr>
            <a:spLocks noChangeShapeType="1"/>
          </p:cNvSpPr>
          <p:nvPr/>
        </p:nvSpPr>
        <p:spPr bwMode="auto">
          <a:xfrm flipH="1" flipV="1">
            <a:off x="2484438" y="4292600"/>
            <a:ext cx="2374900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2" name="Line 19"/>
          <p:cNvSpPr>
            <a:spLocks noChangeShapeType="1"/>
          </p:cNvSpPr>
          <p:nvPr/>
        </p:nvSpPr>
        <p:spPr bwMode="auto">
          <a:xfrm flipH="1">
            <a:off x="2627313" y="3141663"/>
            <a:ext cx="2016125" cy="431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3" name="Line 20"/>
          <p:cNvSpPr>
            <a:spLocks noChangeShapeType="1"/>
          </p:cNvSpPr>
          <p:nvPr/>
        </p:nvSpPr>
        <p:spPr bwMode="auto">
          <a:xfrm flipH="1">
            <a:off x="3132138" y="1412875"/>
            <a:ext cx="1584325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4" name="Line 21"/>
          <p:cNvSpPr>
            <a:spLocks noChangeShapeType="1"/>
          </p:cNvSpPr>
          <p:nvPr/>
        </p:nvSpPr>
        <p:spPr bwMode="auto">
          <a:xfrm>
            <a:off x="2484438" y="2276475"/>
            <a:ext cx="431800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5" name="テキスト ボックス 22"/>
          <p:cNvSpPr txBox="1">
            <a:spLocks noChangeArrowheads="1"/>
          </p:cNvSpPr>
          <p:nvPr/>
        </p:nvSpPr>
        <p:spPr bwMode="auto">
          <a:xfrm>
            <a:off x="7907338" y="4786313"/>
            <a:ext cx="119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-110" charset="0"/>
              </a:rPr>
              <a:t>4 Hz peak</a:t>
            </a:r>
          </a:p>
          <a:p>
            <a:r>
              <a:rPr lang="en-US" altLang="ja-JP" sz="2000">
                <a:latin typeface="Calibri" pitchFamily="-110" charset="0"/>
              </a:rPr>
              <a:t>grows</a:t>
            </a:r>
          </a:p>
          <a:p>
            <a:r>
              <a:rPr lang="en-US" altLang="ja-JP" sz="2000">
                <a:latin typeface="Calibri" pitchFamily="-110" charset="0"/>
              </a:rPr>
              <a:t>toward </a:t>
            </a:r>
          </a:p>
          <a:p>
            <a:r>
              <a:rPr lang="en-US" altLang="ja-JP" sz="2000">
                <a:latin typeface="Calibri" pitchFamily="-110" charset="0"/>
              </a:rPr>
              <a:t>the top</a:t>
            </a:r>
            <a:endParaRPr lang="ja-JP" altLang="en-US" sz="2000">
              <a:latin typeface="Calibri" pitchFamily="-110" charset="0"/>
            </a:endParaRPr>
          </a:p>
        </p:txBody>
      </p:sp>
      <p:pic>
        <p:nvPicPr>
          <p:cNvPr id="35856" name="図 23" descr="Endyoketo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2038" y="20638"/>
            <a:ext cx="30353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図 24" descr="Endyokemi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0450" y="2325688"/>
            <a:ext cx="3048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図 26" descr="b4floo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" y="4627563"/>
            <a:ext cx="31083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上矢印 28"/>
          <p:cNvSpPr>
            <a:spLocks noChangeArrowheads="1"/>
          </p:cNvSpPr>
          <p:nvPr/>
        </p:nvSpPr>
        <p:spPr bwMode="auto">
          <a:xfrm>
            <a:off x="8153400" y="1025525"/>
            <a:ext cx="304800" cy="3616325"/>
          </a:xfrm>
          <a:prstGeom prst="upArrow">
            <a:avLst>
              <a:gd name="adj1" fmla="val 50000"/>
              <a:gd name="adj2" fmla="val 4998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860" name="正方形/長方形 29"/>
          <p:cNvSpPr>
            <a:spLocks noChangeArrowheads="1"/>
          </p:cNvSpPr>
          <p:nvPr/>
        </p:nvSpPr>
        <p:spPr bwMode="auto">
          <a:xfrm>
            <a:off x="3708400" y="74613"/>
            <a:ext cx="114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/>
              <a:t>BELLE</a:t>
            </a:r>
          </a:p>
          <a:p>
            <a:pPr algn="ctr"/>
            <a:r>
              <a:rPr lang="en-US" altLang="ja-JP" sz="2400"/>
              <a:t>PSD</a:t>
            </a:r>
            <a:endParaRPr lang="ja-JP" altLang="en-US" sz="2400"/>
          </a:p>
        </p:txBody>
      </p:sp>
      <p:sp>
        <p:nvSpPr>
          <p:cNvPr id="35861" name="テキスト ボックス 23"/>
          <p:cNvSpPr txBox="1">
            <a:spLocks noChangeArrowheads="1"/>
          </p:cNvSpPr>
          <p:nvPr/>
        </p:nvSpPr>
        <p:spPr bwMode="auto">
          <a:xfrm>
            <a:off x="7770813" y="6521450"/>
            <a:ext cx="1373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H.Yamaoka</a:t>
            </a:r>
            <a:endParaRPr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図 32" descr="bellefloor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4319588"/>
            <a:ext cx="321468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図 31" descr="endyokebottom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373563"/>
            <a:ext cx="30813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図 30" descr="endyoketop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141538"/>
            <a:ext cx="28416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図 29" descr="endyoketop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0"/>
            <a:ext cx="284003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図 28" descr="barreltopin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513" y="0"/>
            <a:ext cx="30924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Belle-2010_0108_133048"/>
          <p:cNvPicPr>
            <a:picLocks noChangeAspect="1" noChangeArrowheads="1"/>
          </p:cNvPicPr>
          <p:nvPr/>
        </p:nvPicPr>
        <p:blipFill>
          <a:blip r:embed="rId6">
            <a:lum bright="12000" contrast="12000"/>
          </a:blip>
          <a:srcRect/>
          <a:stretch>
            <a:fillRect/>
          </a:stretch>
        </p:blipFill>
        <p:spPr bwMode="auto">
          <a:xfrm>
            <a:off x="1116013" y="2420938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2987675" y="2708275"/>
            <a:ext cx="144463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1331913" y="4221163"/>
            <a:ext cx="144462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2339975" y="4221163"/>
            <a:ext cx="144463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484438" y="3573463"/>
            <a:ext cx="144462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2914650" y="2563813"/>
            <a:ext cx="144463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 flipV="1">
            <a:off x="1476375" y="4292600"/>
            <a:ext cx="1150938" cy="431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 flipV="1">
            <a:off x="2484438" y="4292600"/>
            <a:ext cx="2374900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2627313" y="3141663"/>
            <a:ext cx="2016125" cy="431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3132138" y="1412875"/>
            <a:ext cx="1584325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484438" y="2276475"/>
            <a:ext cx="431800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82" name="Text Box 25"/>
          <p:cNvSpPr txBox="1">
            <a:spLocks noChangeArrowheads="1"/>
          </p:cNvSpPr>
          <p:nvPr/>
        </p:nvSpPr>
        <p:spPr bwMode="auto">
          <a:xfrm>
            <a:off x="2195513" y="1423988"/>
            <a:ext cx="357187" cy="46196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9nm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12nm</a:t>
            </a:r>
          </a:p>
          <a:p>
            <a:r>
              <a:rPr lang="en-US" altLang="ja-JP" sz="1000">
                <a:solidFill>
                  <a:srgbClr val="008000"/>
                </a:solidFill>
              </a:rPr>
              <a:t>18nm</a:t>
            </a:r>
          </a:p>
        </p:txBody>
      </p:sp>
      <p:sp>
        <p:nvSpPr>
          <p:cNvPr id="36883" name="Text Box 26"/>
          <p:cNvSpPr txBox="1">
            <a:spLocks noChangeArrowheads="1"/>
          </p:cNvSpPr>
          <p:nvPr/>
        </p:nvSpPr>
        <p:spPr bwMode="auto">
          <a:xfrm>
            <a:off x="1547813" y="692150"/>
            <a:ext cx="4095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196nm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301nm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  </a:t>
            </a:r>
            <a:r>
              <a:rPr lang="en-US" altLang="ja-JP" sz="1000">
                <a:solidFill>
                  <a:srgbClr val="009900"/>
                </a:solidFill>
              </a:rPr>
              <a:t>93nm</a:t>
            </a:r>
          </a:p>
        </p:txBody>
      </p:sp>
      <p:sp>
        <p:nvSpPr>
          <p:cNvPr id="36884" name="Text Box 27"/>
          <p:cNvSpPr txBox="1">
            <a:spLocks noChangeArrowheads="1"/>
          </p:cNvSpPr>
          <p:nvPr/>
        </p:nvSpPr>
        <p:spPr bwMode="auto">
          <a:xfrm>
            <a:off x="6659563" y="1190625"/>
            <a:ext cx="33972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25nm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17nm</a:t>
            </a:r>
          </a:p>
          <a:p>
            <a:r>
              <a:rPr lang="en-US" altLang="ja-JP" sz="1000">
                <a:solidFill>
                  <a:srgbClr val="009900"/>
                </a:solidFill>
              </a:rPr>
              <a:t>20nm</a:t>
            </a:r>
          </a:p>
        </p:txBody>
      </p:sp>
      <p:sp>
        <p:nvSpPr>
          <p:cNvPr id="36885" name="Text Box 28"/>
          <p:cNvSpPr txBox="1">
            <a:spLocks noChangeArrowheads="1"/>
          </p:cNvSpPr>
          <p:nvPr/>
        </p:nvSpPr>
        <p:spPr bwMode="auto">
          <a:xfrm>
            <a:off x="5961063" y="692150"/>
            <a:ext cx="4095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248nm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354nm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  </a:t>
            </a:r>
            <a:r>
              <a:rPr lang="en-US" altLang="ja-JP" sz="1000">
                <a:solidFill>
                  <a:srgbClr val="009900"/>
                </a:solidFill>
              </a:rPr>
              <a:t>80nm</a:t>
            </a:r>
          </a:p>
        </p:txBody>
      </p:sp>
      <p:sp>
        <p:nvSpPr>
          <p:cNvPr id="36886" name="Text Box 29"/>
          <p:cNvSpPr txBox="1">
            <a:spLocks noChangeArrowheads="1"/>
          </p:cNvSpPr>
          <p:nvPr/>
        </p:nvSpPr>
        <p:spPr bwMode="auto">
          <a:xfrm>
            <a:off x="6680200" y="3451225"/>
            <a:ext cx="339725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14nm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27nm</a:t>
            </a:r>
          </a:p>
          <a:p>
            <a:r>
              <a:rPr lang="en-US" altLang="ja-JP" sz="1000">
                <a:solidFill>
                  <a:srgbClr val="009900"/>
                </a:solidFill>
              </a:rPr>
              <a:t>19nm</a:t>
            </a:r>
          </a:p>
        </p:txBody>
      </p:sp>
      <p:sp>
        <p:nvSpPr>
          <p:cNvPr id="36887" name="Text Box 30"/>
          <p:cNvSpPr txBox="1">
            <a:spLocks noChangeArrowheads="1"/>
          </p:cNvSpPr>
          <p:nvPr/>
        </p:nvSpPr>
        <p:spPr bwMode="auto">
          <a:xfrm>
            <a:off x="6011863" y="2781300"/>
            <a:ext cx="4095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204nm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254nm</a:t>
            </a:r>
          </a:p>
          <a:p>
            <a:r>
              <a:rPr lang="en-US" altLang="ja-JP" sz="1000">
                <a:solidFill>
                  <a:srgbClr val="009900"/>
                </a:solidFill>
              </a:rPr>
              <a:t>121nm</a:t>
            </a:r>
          </a:p>
        </p:txBody>
      </p:sp>
      <p:sp>
        <p:nvSpPr>
          <p:cNvPr id="36888" name="Text Box 31"/>
          <p:cNvSpPr txBox="1">
            <a:spLocks noChangeArrowheads="1"/>
          </p:cNvSpPr>
          <p:nvPr/>
        </p:nvSpPr>
        <p:spPr bwMode="auto">
          <a:xfrm>
            <a:off x="6680200" y="5876925"/>
            <a:ext cx="33972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10nm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12nm</a:t>
            </a:r>
          </a:p>
          <a:p>
            <a:r>
              <a:rPr lang="en-US" altLang="ja-JP" sz="1000">
                <a:solidFill>
                  <a:srgbClr val="009900"/>
                </a:solidFill>
              </a:rPr>
              <a:t>  9nm</a:t>
            </a:r>
          </a:p>
        </p:txBody>
      </p:sp>
      <p:sp>
        <p:nvSpPr>
          <p:cNvPr id="36889" name="Text Box 32"/>
          <p:cNvSpPr txBox="1">
            <a:spLocks noChangeArrowheads="1"/>
          </p:cNvSpPr>
          <p:nvPr/>
        </p:nvSpPr>
        <p:spPr bwMode="auto">
          <a:xfrm>
            <a:off x="6011863" y="5021263"/>
            <a:ext cx="4095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102nm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  68nm</a:t>
            </a:r>
          </a:p>
          <a:p>
            <a:r>
              <a:rPr lang="en-US" altLang="ja-JP" sz="1000">
                <a:solidFill>
                  <a:srgbClr val="009900"/>
                </a:solidFill>
              </a:rPr>
              <a:t>  72nm</a:t>
            </a:r>
          </a:p>
        </p:txBody>
      </p:sp>
      <p:sp>
        <p:nvSpPr>
          <p:cNvPr id="36890" name="Text Box 33"/>
          <p:cNvSpPr txBox="1">
            <a:spLocks noChangeArrowheads="1"/>
          </p:cNvSpPr>
          <p:nvPr/>
        </p:nvSpPr>
        <p:spPr bwMode="auto">
          <a:xfrm>
            <a:off x="2646363" y="5949950"/>
            <a:ext cx="2698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3nm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2nm</a:t>
            </a:r>
          </a:p>
          <a:p>
            <a:r>
              <a:rPr lang="en-US" altLang="ja-JP" sz="1000">
                <a:solidFill>
                  <a:srgbClr val="009900"/>
                </a:solidFill>
              </a:rPr>
              <a:t>8nm</a:t>
            </a:r>
          </a:p>
        </p:txBody>
      </p:sp>
      <p:sp>
        <p:nvSpPr>
          <p:cNvPr id="36891" name="Text Box 34"/>
          <p:cNvSpPr txBox="1">
            <a:spLocks noChangeArrowheads="1"/>
          </p:cNvSpPr>
          <p:nvPr/>
        </p:nvSpPr>
        <p:spPr bwMode="auto">
          <a:xfrm>
            <a:off x="1495425" y="5021263"/>
            <a:ext cx="33972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>
                <a:solidFill>
                  <a:srgbClr val="FF00FF"/>
                </a:solidFill>
              </a:rPr>
              <a:t>67nm</a:t>
            </a:r>
          </a:p>
          <a:p>
            <a:r>
              <a:rPr lang="en-US" altLang="ja-JP" sz="1000">
                <a:solidFill>
                  <a:srgbClr val="0000FF"/>
                </a:solidFill>
              </a:rPr>
              <a:t>52nm</a:t>
            </a:r>
          </a:p>
          <a:p>
            <a:r>
              <a:rPr lang="en-US" altLang="ja-JP" sz="1000">
                <a:solidFill>
                  <a:srgbClr val="009900"/>
                </a:solidFill>
              </a:rPr>
              <a:t>82nm</a:t>
            </a:r>
          </a:p>
        </p:txBody>
      </p:sp>
      <p:sp>
        <p:nvSpPr>
          <p:cNvPr id="36892" name="正方形/長方形 33"/>
          <p:cNvSpPr>
            <a:spLocks noChangeArrowheads="1"/>
          </p:cNvSpPr>
          <p:nvPr/>
        </p:nvSpPr>
        <p:spPr bwMode="auto">
          <a:xfrm>
            <a:off x="3292475" y="74613"/>
            <a:ext cx="1566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/>
              <a:t>BELLE</a:t>
            </a:r>
          </a:p>
          <a:p>
            <a:pPr algn="ctr"/>
            <a:r>
              <a:rPr lang="en-US" altLang="ja-JP" sz="2400"/>
              <a:t>Amplitude</a:t>
            </a:r>
            <a:endParaRPr lang="ja-JP" altLang="en-US" sz="2400"/>
          </a:p>
        </p:txBody>
      </p:sp>
      <p:sp>
        <p:nvSpPr>
          <p:cNvPr id="36893" name="テキスト ボックス 29"/>
          <p:cNvSpPr txBox="1">
            <a:spLocks noChangeArrowheads="1"/>
          </p:cNvSpPr>
          <p:nvPr/>
        </p:nvSpPr>
        <p:spPr bwMode="auto">
          <a:xfrm>
            <a:off x="7907338" y="4786313"/>
            <a:ext cx="119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-110" charset="0"/>
              </a:rPr>
              <a:t>4 Hz peak</a:t>
            </a:r>
          </a:p>
          <a:p>
            <a:r>
              <a:rPr lang="en-US" altLang="ja-JP" sz="2000">
                <a:latin typeface="Calibri" pitchFamily="-110" charset="0"/>
              </a:rPr>
              <a:t>grows</a:t>
            </a:r>
          </a:p>
          <a:p>
            <a:r>
              <a:rPr lang="en-US" altLang="ja-JP" sz="2000">
                <a:latin typeface="Calibri" pitchFamily="-110" charset="0"/>
              </a:rPr>
              <a:t>toward </a:t>
            </a:r>
          </a:p>
          <a:p>
            <a:r>
              <a:rPr lang="en-US" altLang="ja-JP" sz="2000">
                <a:latin typeface="Calibri" pitchFamily="-110" charset="0"/>
              </a:rPr>
              <a:t>the top</a:t>
            </a:r>
            <a:endParaRPr lang="ja-JP" altLang="en-US" sz="2000">
              <a:latin typeface="Calibri" pitchFamily="-110" charset="0"/>
            </a:endParaRPr>
          </a:p>
        </p:txBody>
      </p:sp>
      <p:sp>
        <p:nvSpPr>
          <p:cNvPr id="31" name="上矢印 30"/>
          <p:cNvSpPr>
            <a:spLocks noChangeArrowheads="1"/>
          </p:cNvSpPr>
          <p:nvPr/>
        </p:nvSpPr>
        <p:spPr bwMode="auto">
          <a:xfrm>
            <a:off x="8153400" y="1025525"/>
            <a:ext cx="304800" cy="3616325"/>
          </a:xfrm>
          <a:prstGeom prst="upArrow">
            <a:avLst>
              <a:gd name="adj1" fmla="val 50000"/>
              <a:gd name="adj2" fmla="val 4998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895" name="テキスト ボックス 31"/>
          <p:cNvSpPr txBox="1">
            <a:spLocks noChangeArrowheads="1"/>
          </p:cNvSpPr>
          <p:nvPr/>
        </p:nvSpPr>
        <p:spPr bwMode="auto">
          <a:xfrm>
            <a:off x="7770813" y="6521450"/>
            <a:ext cx="1373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H.Yamaoka</a:t>
            </a:r>
            <a:endParaRPr lang="ja-JP" altLang="en-US"/>
          </a:p>
        </p:txBody>
      </p:sp>
      <p:sp>
        <p:nvSpPr>
          <p:cNvPr id="33" name="フッター プレースホル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lang="ja-JP" altLang="en-US" dirty="0" smtClean="0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600200"/>
            <a:ext cx="8274316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ja-JP" sz="3600" strike="sngStrike" dirty="0" smtClean="0">
                <a:latin typeface="Calibri" pitchFamily="-110" charset="0"/>
              </a:rPr>
              <a:t>What is </a:t>
            </a:r>
            <a:r>
              <a:rPr lang="en-US" altLang="ja-JP" sz="3600" strike="sngStrike" dirty="0" err="1" smtClean="0">
                <a:latin typeface="Calibri" pitchFamily="-110" charset="0"/>
              </a:rPr>
              <a:t>SuperKEKB</a:t>
            </a:r>
            <a:r>
              <a:rPr lang="en-US" altLang="ja-JP" sz="3600" strike="sngStrike" dirty="0" smtClean="0">
                <a:latin typeface="Calibri" pitchFamily="-110" charset="0"/>
              </a:rPr>
              <a:t>?</a:t>
            </a:r>
          </a:p>
          <a:p>
            <a:pPr marL="742950" indent="-742950"/>
            <a:r>
              <a:rPr lang="en-US" altLang="ja-JP" sz="3600" dirty="0">
                <a:latin typeface="Calibri" pitchFamily="-110" charset="0"/>
              </a:rPr>
              <a:t>	</a:t>
            </a:r>
            <a:r>
              <a:rPr lang="en-US" altLang="ja-JP" sz="3600" dirty="0" smtClean="0">
                <a:latin typeface="Calibri" pitchFamily="-110" charset="0"/>
              </a:rPr>
              <a:t>	</a:t>
            </a:r>
            <a:r>
              <a:rPr lang="en-US" altLang="ja-JP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110" charset="0"/>
              </a:rPr>
              <a:t>See slides that I presented on Monday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altLang="ja-JP" sz="3600" dirty="0" smtClean="0">
                <a:latin typeface="Calibri" pitchFamily="-110" charset="0"/>
              </a:rPr>
              <a:t>Vibration measurements at KEKB</a:t>
            </a:r>
          </a:p>
          <a:p>
            <a:pPr marL="742950" indent="-742950"/>
            <a:r>
              <a:rPr lang="en-US" altLang="ja-JP" sz="3600" dirty="0" smtClean="0">
                <a:latin typeface="Calibri" pitchFamily="-110" charset="0"/>
              </a:rPr>
              <a:t>		</a:t>
            </a:r>
            <a:r>
              <a:rPr lang="en-US" altLang="ja-JP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110" charset="0"/>
              </a:rPr>
              <a:t>Measurements at various locations</a:t>
            </a:r>
            <a:r>
              <a:rPr lang="ja-JP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110" charset="0"/>
              </a:rPr>
              <a:t>　</a:t>
            </a:r>
            <a:r>
              <a:rPr lang="en-US" altLang="ja-JP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110" charset="0"/>
              </a:rPr>
              <a:t>&amp;</a:t>
            </a:r>
          </a:p>
          <a:p>
            <a:pPr marL="742950" indent="-742950"/>
            <a:r>
              <a:rPr lang="en-US" altLang="ja-JP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110" charset="0"/>
              </a:rPr>
              <a:t>         components since 2003.</a:t>
            </a: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110" charset="0"/>
              </a:rPr>
              <a:t>	</a:t>
            </a:r>
            <a:endParaRPr lang="en-US" altLang="ja-JP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-110" charset="0"/>
            </a:endParaRPr>
          </a:p>
          <a:p>
            <a:pPr marL="742950" indent="-742950"/>
            <a:r>
              <a:rPr lang="en-US" altLang="ja-JP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110" charset="0"/>
              </a:rPr>
              <a:t>					</a:t>
            </a: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110" charset="0"/>
              </a:rPr>
              <a:t>Some presented at IWAA2004.</a:t>
            </a:r>
          </a:p>
          <a:p>
            <a:pPr marL="742950" indent="-742950"/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110" charset="0"/>
              </a:rPr>
              <a:t>					more recent data.</a:t>
            </a:r>
            <a:endParaRPr lang="en-US" altLang="ja-JP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-110" charset="0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en-US" altLang="ja-JP" sz="3600" dirty="0" smtClean="0">
                <a:latin typeface="Calibri" pitchFamily="-110" charset="0"/>
              </a:rPr>
              <a:t>What to do  </a:t>
            </a:r>
            <a:endParaRPr lang="en-US" altLang="ja-JP" sz="3600" dirty="0">
              <a:latin typeface="Calibri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9"/>
          <p:cNvSpPr txBox="1">
            <a:spLocks noChangeArrowheads="1"/>
          </p:cNvSpPr>
          <p:nvPr/>
        </p:nvSpPr>
        <p:spPr bwMode="auto">
          <a:xfrm>
            <a:off x="250825" y="131763"/>
            <a:ext cx="50958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400">
                <a:latin typeface="Calibri" pitchFamily="-110" charset="0"/>
              </a:rPr>
              <a:t>Measurement results</a:t>
            </a:r>
          </a:p>
          <a:p>
            <a:pPr>
              <a:lnSpc>
                <a:spcPct val="110000"/>
              </a:lnSpc>
            </a:pPr>
            <a:r>
              <a:rPr lang="en-US" altLang="ja-JP">
                <a:latin typeface="Calibri" pitchFamily="-110" charset="0"/>
              </a:rPr>
              <a:t>- First resonance is around ~3-4Hz.</a:t>
            </a:r>
          </a:p>
          <a:p>
            <a:pPr>
              <a:lnSpc>
                <a:spcPct val="110000"/>
              </a:lnSpc>
            </a:pPr>
            <a:r>
              <a:rPr lang="en-US" altLang="ja-JP">
                <a:latin typeface="Calibri" pitchFamily="-110" charset="0"/>
              </a:rPr>
              <a:t>- Amplitude on the barrel is bigger than on the table.</a:t>
            </a:r>
          </a:p>
          <a:p>
            <a:pPr>
              <a:lnSpc>
                <a:spcPct val="110000"/>
              </a:lnSpc>
            </a:pPr>
            <a:r>
              <a:rPr lang="en-US" altLang="ja-JP">
                <a:latin typeface="Calibri" pitchFamily="-110" charset="0"/>
              </a:rPr>
              <a:t>- Amplitude on the End-Yoke increases toward the top.</a:t>
            </a:r>
          </a:p>
        </p:txBody>
      </p:sp>
      <p:pic>
        <p:nvPicPr>
          <p:cNvPr id="37891" name="Picture 11" descr="lineargu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04988"/>
            <a:ext cx="165576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2" name="Group 29"/>
          <p:cNvGrpSpPr>
            <a:grpSpLocks/>
          </p:cNvGrpSpPr>
          <p:nvPr/>
        </p:nvGrpSpPr>
        <p:grpSpPr bwMode="auto">
          <a:xfrm>
            <a:off x="6527007" y="131763"/>
            <a:ext cx="2487612" cy="3240088"/>
            <a:chOff x="3334" y="346"/>
            <a:chExt cx="1567" cy="2041"/>
          </a:xfrm>
        </p:grpSpPr>
        <p:pic>
          <p:nvPicPr>
            <p:cNvPr id="37903" name="Picture 12" descr="moving-mecha"/>
            <p:cNvPicPr>
              <a:picLocks noChangeAspect="1" noChangeArrowheads="1"/>
            </p:cNvPicPr>
            <p:nvPr/>
          </p:nvPicPr>
          <p:blipFill>
            <a:blip r:embed="rId4"/>
            <a:srcRect l="27890" t="8360" r="30756" b="13066"/>
            <a:stretch>
              <a:fillRect/>
            </a:stretch>
          </p:blipFill>
          <p:spPr bwMode="auto">
            <a:xfrm>
              <a:off x="3334" y="346"/>
              <a:ext cx="1567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4" name="Rectangle 13"/>
            <p:cNvSpPr>
              <a:spLocks noChangeAspect="1" noChangeArrowheads="1"/>
            </p:cNvSpPr>
            <p:nvPr/>
          </p:nvSpPr>
          <p:spPr bwMode="auto">
            <a:xfrm>
              <a:off x="3892" y="1010"/>
              <a:ext cx="7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</a:rPr>
                <a:t>150tonnes</a:t>
              </a:r>
            </a:p>
          </p:txBody>
        </p:sp>
        <p:sp>
          <p:nvSpPr>
            <p:cNvPr id="37905" name="AutoShape 14"/>
            <p:cNvSpPr>
              <a:spLocks noChangeAspect="1" noChangeArrowheads="1"/>
            </p:cNvSpPr>
            <p:nvPr/>
          </p:nvSpPr>
          <p:spPr bwMode="auto">
            <a:xfrm>
              <a:off x="3982" y="1207"/>
              <a:ext cx="121" cy="182"/>
            </a:xfrm>
            <a:prstGeom prst="downArrow">
              <a:avLst>
                <a:gd name="adj1" fmla="val 50000"/>
                <a:gd name="adj2" fmla="val 3760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</p:grpSp>
      <p:pic>
        <p:nvPicPr>
          <p:cNvPr id="37893" name="Picture 25" descr="1EE6B0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8"/>
            <a:ext cx="2736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6" descr="Belle-2010_0108_131212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2195513" y="14478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7" descr="Photo2 017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1295400" y="3751263"/>
            <a:ext cx="21383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28"/>
          <p:cNvSpPr txBox="1">
            <a:spLocks noChangeArrowheads="1"/>
          </p:cNvSpPr>
          <p:nvPr/>
        </p:nvSpPr>
        <p:spPr bwMode="auto">
          <a:xfrm>
            <a:off x="71438" y="5619750"/>
            <a:ext cx="45561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Calibri" pitchFamily="-110" charset="0"/>
              </a:rPr>
              <a:t>- The Belle detector is not fixed to the floor.</a:t>
            </a:r>
          </a:p>
          <a:p>
            <a:pPr>
              <a:lnSpc>
                <a:spcPct val="11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Calibri" pitchFamily="-110" charset="0"/>
              </a:rPr>
              <a:t>- The barrel yoke is just placed on the table.</a:t>
            </a:r>
          </a:p>
          <a:p>
            <a:pPr>
              <a:lnSpc>
                <a:spcPct val="11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Calibri" pitchFamily="-110" charset="0"/>
              </a:rPr>
              <a:t>- Top of the end-yoke is not fixed.</a:t>
            </a:r>
          </a:p>
        </p:txBody>
      </p:sp>
      <p:sp>
        <p:nvSpPr>
          <p:cNvPr id="37897" name="Line 30"/>
          <p:cNvSpPr>
            <a:spLocks noChangeShapeType="1"/>
          </p:cNvSpPr>
          <p:nvPr/>
        </p:nvSpPr>
        <p:spPr bwMode="auto">
          <a:xfrm flipV="1">
            <a:off x="5148263" y="2205038"/>
            <a:ext cx="17287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898" name="Line 31"/>
          <p:cNvSpPr>
            <a:spLocks noChangeShapeType="1"/>
          </p:cNvSpPr>
          <p:nvPr/>
        </p:nvSpPr>
        <p:spPr bwMode="auto">
          <a:xfrm>
            <a:off x="1979613" y="2565400"/>
            <a:ext cx="21605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899" name="Line 32"/>
          <p:cNvSpPr>
            <a:spLocks noChangeShapeType="1"/>
          </p:cNvSpPr>
          <p:nvPr/>
        </p:nvSpPr>
        <p:spPr bwMode="auto">
          <a:xfrm flipH="1">
            <a:off x="6300788" y="2852738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0" name="正方形/長方形 15"/>
          <p:cNvSpPr>
            <a:spLocks noChangeArrowheads="1"/>
          </p:cNvSpPr>
          <p:nvPr/>
        </p:nvSpPr>
        <p:spPr bwMode="auto">
          <a:xfrm>
            <a:off x="4759325" y="6030913"/>
            <a:ext cx="3586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Improvements/modification are 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being discussed.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37901" name="テキスト ボックス 16"/>
          <p:cNvSpPr txBox="1">
            <a:spLocks noChangeArrowheads="1"/>
          </p:cNvSpPr>
          <p:nvPr/>
        </p:nvSpPr>
        <p:spPr bwMode="auto">
          <a:xfrm>
            <a:off x="7770813" y="6521450"/>
            <a:ext cx="1373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H.Yamaoka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 smtClean="0"/>
          </a:p>
        </p:txBody>
      </p:sp>
      <p:grpSp>
        <p:nvGrpSpPr>
          <p:cNvPr id="39939" name="Group 25"/>
          <p:cNvGrpSpPr>
            <a:grpSpLocks/>
          </p:cNvGrpSpPr>
          <p:nvPr/>
        </p:nvGrpSpPr>
        <p:grpSpPr bwMode="auto">
          <a:xfrm>
            <a:off x="312738" y="1095375"/>
            <a:ext cx="3200400" cy="4246563"/>
            <a:chOff x="3905" y="2083"/>
            <a:chExt cx="1624" cy="1801"/>
          </a:xfrm>
        </p:grpSpPr>
        <p:pic>
          <p:nvPicPr>
            <p:cNvPr id="39942" name="Picture 8" descr="Photo2 1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78" y="2115"/>
              <a:ext cx="1304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 Box 11"/>
            <p:cNvSpPr txBox="1">
              <a:spLocks noChangeArrowheads="1"/>
            </p:cNvSpPr>
            <p:nvPr/>
          </p:nvSpPr>
          <p:spPr bwMode="auto">
            <a:xfrm>
              <a:off x="3905" y="2083"/>
              <a:ext cx="330" cy="10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600" dirty="0">
                  <a:latin typeface="Calibri" pitchFamily="-110" charset="0"/>
                </a:rPr>
                <a:t>QC1RE</a:t>
              </a:r>
              <a:endParaRPr lang="en-US" altLang="ja-JP" sz="1200" dirty="0">
                <a:latin typeface="Calibri" pitchFamily="-110" charset="0"/>
              </a:endParaRPr>
            </a:p>
          </p:txBody>
        </p:sp>
        <p:sp>
          <p:nvSpPr>
            <p:cNvPr id="39944" name="Text Box 12"/>
            <p:cNvSpPr txBox="1">
              <a:spLocks noChangeArrowheads="1"/>
            </p:cNvSpPr>
            <p:nvPr/>
          </p:nvSpPr>
          <p:spPr bwMode="auto">
            <a:xfrm>
              <a:off x="3905" y="2265"/>
              <a:ext cx="472" cy="10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600">
                  <a:latin typeface="Calibri" pitchFamily="-110" charset="0"/>
                </a:rPr>
                <a:t>QCS-boat</a:t>
              </a:r>
            </a:p>
          </p:txBody>
        </p:sp>
        <p:sp>
          <p:nvSpPr>
            <p:cNvPr id="32776" name="Text Box 13"/>
            <p:cNvSpPr txBox="1">
              <a:spLocks noChangeArrowheads="1"/>
            </p:cNvSpPr>
            <p:nvPr/>
          </p:nvSpPr>
          <p:spPr bwMode="auto">
            <a:xfrm>
              <a:off x="4676" y="2355"/>
              <a:ext cx="694" cy="10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latin typeface="+mn-lt"/>
                  <a:ea typeface="ＭＳ Ｐゴシック" charset="-128"/>
                  <a:cs typeface="ＭＳ Ｐゴシック" charset="-128"/>
                </a:rPr>
                <a:t>Movable table</a:t>
              </a:r>
            </a:p>
          </p:txBody>
        </p:sp>
        <p:sp>
          <p:nvSpPr>
            <p:cNvPr id="32777" name="Text Box 14"/>
            <p:cNvSpPr txBox="1">
              <a:spLocks noChangeArrowheads="1"/>
            </p:cNvSpPr>
            <p:nvPr/>
          </p:nvSpPr>
          <p:spPr bwMode="auto">
            <a:xfrm>
              <a:off x="4785" y="2568"/>
              <a:ext cx="715" cy="23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dirty="0">
                  <a:latin typeface="+mn-lt"/>
                  <a:ea typeface="ＭＳ Ｐゴシック" charset="-128"/>
                  <a:cs typeface="ＭＳ Ｐゴシック" charset="-128"/>
                </a:rPr>
                <a:t>KEKB tunnel floor</a:t>
              </a:r>
            </a:p>
          </p:txBody>
        </p:sp>
        <p:sp>
          <p:nvSpPr>
            <p:cNvPr id="32778" name="Text Box 15"/>
            <p:cNvSpPr txBox="1">
              <a:spLocks noChangeArrowheads="1"/>
            </p:cNvSpPr>
            <p:nvPr/>
          </p:nvSpPr>
          <p:spPr bwMode="auto">
            <a:xfrm>
              <a:off x="4876" y="3022"/>
              <a:ext cx="653" cy="11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ja-JP">
                  <a:latin typeface="+mn-lt"/>
                  <a:ea typeface="ＭＳ Ｐゴシック" charset="-128"/>
                  <a:cs typeface="ＭＳ Ｐゴシック" charset="-128"/>
                </a:rPr>
                <a:t>Belle-stand</a:t>
              </a:r>
            </a:p>
          </p:txBody>
        </p:sp>
        <p:sp>
          <p:nvSpPr>
            <p:cNvPr id="32779" name="Text Box 16"/>
            <p:cNvSpPr txBox="1">
              <a:spLocks noChangeArrowheads="1"/>
            </p:cNvSpPr>
            <p:nvPr/>
          </p:nvSpPr>
          <p:spPr bwMode="auto">
            <a:xfrm>
              <a:off x="4967" y="3566"/>
              <a:ext cx="404" cy="11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dirty="0">
                  <a:latin typeface="+mn-lt"/>
                  <a:ea typeface="ＭＳ Ｐゴシック" charset="-128"/>
                  <a:cs typeface="ＭＳ Ｐゴシック" charset="-128"/>
                </a:rPr>
                <a:t>B4 floor</a:t>
              </a:r>
            </a:p>
          </p:txBody>
        </p:sp>
        <p:sp>
          <p:nvSpPr>
            <p:cNvPr id="39949" name="Line 17"/>
            <p:cNvSpPr>
              <a:spLocks noChangeShapeType="1"/>
            </p:cNvSpPr>
            <p:nvPr/>
          </p:nvSpPr>
          <p:spPr bwMode="auto">
            <a:xfrm flipH="1">
              <a:off x="4830" y="3657"/>
              <a:ext cx="137" cy="1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50" name="Line 18"/>
            <p:cNvSpPr>
              <a:spLocks noChangeShapeType="1"/>
            </p:cNvSpPr>
            <p:nvPr/>
          </p:nvSpPr>
          <p:spPr bwMode="auto">
            <a:xfrm flipH="1">
              <a:off x="4876" y="3113"/>
              <a:ext cx="137" cy="9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51" name="Line 19"/>
            <p:cNvSpPr>
              <a:spLocks noChangeShapeType="1"/>
            </p:cNvSpPr>
            <p:nvPr/>
          </p:nvSpPr>
          <p:spPr bwMode="auto">
            <a:xfrm flipH="1">
              <a:off x="4513" y="2659"/>
              <a:ext cx="273" cy="4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52" name="Line 20"/>
            <p:cNvSpPr>
              <a:spLocks noChangeShapeType="1"/>
            </p:cNvSpPr>
            <p:nvPr/>
          </p:nvSpPr>
          <p:spPr bwMode="auto">
            <a:xfrm flipH="1">
              <a:off x="4286" y="2432"/>
              <a:ext cx="364" cy="22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53" name="Line 21"/>
            <p:cNvSpPr>
              <a:spLocks noChangeShapeType="1"/>
            </p:cNvSpPr>
            <p:nvPr/>
          </p:nvSpPr>
          <p:spPr bwMode="auto">
            <a:xfrm>
              <a:off x="4195" y="2387"/>
              <a:ext cx="137" cy="9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54" name="Line 22"/>
            <p:cNvSpPr>
              <a:spLocks noChangeShapeType="1"/>
            </p:cNvSpPr>
            <p:nvPr/>
          </p:nvSpPr>
          <p:spPr bwMode="auto">
            <a:xfrm>
              <a:off x="4240" y="2160"/>
              <a:ext cx="137" cy="9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9940" name="正方形/長方形 16"/>
          <p:cNvSpPr>
            <a:spLocks noChangeArrowheads="1"/>
          </p:cNvSpPr>
          <p:nvPr/>
        </p:nvSpPr>
        <p:spPr bwMode="auto">
          <a:xfrm>
            <a:off x="3455988" y="1289050"/>
            <a:ext cx="54022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KEKB tunnel at the IP vibrates at</a:t>
            </a:r>
          </a:p>
          <a:p>
            <a:endParaRPr lang="en-US" altLang="ja-JP" sz="2400" dirty="0">
              <a:solidFill>
                <a:srgbClr val="000000"/>
              </a:solidFill>
              <a:latin typeface="Calibri" pitchFamily="-110" charset="0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~ 0.3 Hz in the horizontal direction (micro-seismic)</a:t>
            </a:r>
          </a:p>
          <a:p>
            <a:endParaRPr lang="en-US" altLang="ja-JP" sz="2400" dirty="0">
              <a:solidFill>
                <a:srgbClr val="000000"/>
              </a:solidFill>
              <a:latin typeface="Calibri" pitchFamily="-110" charset="0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~3 Hz in the vertical direction &amp; horizontal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direction (resonance of the “Kanto loam”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soil around KEK)</a:t>
            </a:r>
          </a:p>
          <a:p>
            <a:endParaRPr lang="en-US" altLang="ja-JP" sz="2400" dirty="0">
              <a:solidFill>
                <a:srgbClr val="000000"/>
              </a:solidFill>
              <a:latin typeface="Calibri" pitchFamily="-110" charset="0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In addition, magnets, </a:t>
            </a:r>
            <a:r>
              <a:rPr lang="en-US" altLang="ja-JP" sz="2400" dirty="0" smtClean="0">
                <a:solidFill>
                  <a:srgbClr val="000000"/>
                </a:solidFill>
                <a:latin typeface="Calibri" pitchFamily="-110" charset="0"/>
              </a:rPr>
              <a:t>the movable table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latin typeface="Calibri" pitchFamily="-110" charset="0"/>
              </a:rPr>
              <a:t>and the cryostat </a:t>
            </a:r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vibrate at </a:t>
            </a:r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  <a:sym typeface="Wingdings" pitchFamily="-110" charset="2"/>
              </a:rPr>
              <a:t>~ 8Hz</a:t>
            </a:r>
            <a:r>
              <a:rPr lang="en-US" altLang="ja-JP" dirty="0">
                <a:solidFill>
                  <a:srgbClr val="000000"/>
                </a:solidFill>
                <a:sym typeface="Wingdings" pitchFamily="-110" charset="2"/>
              </a:rPr>
              <a:t>.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Summary</a:t>
            </a:r>
            <a:endParaRPr lang="ja-JP" altLang="en-US" smtClean="0"/>
          </a:p>
        </p:txBody>
      </p:sp>
      <p:grpSp>
        <p:nvGrpSpPr>
          <p:cNvPr id="40963" name="Group 33"/>
          <p:cNvGrpSpPr>
            <a:grpSpLocks/>
          </p:cNvGrpSpPr>
          <p:nvPr/>
        </p:nvGrpSpPr>
        <p:grpSpPr bwMode="auto">
          <a:xfrm>
            <a:off x="457200" y="1376363"/>
            <a:ext cx="2895600" cy="2814637"/>
            <a:chOff x="3923" y="346"/>
            <a:chExt cx="1633" cy="1225"/>
          </a:xfrm>
        </p:grpSpPr>
        <p:pic>
          <p:nvPicPr>
            <p:cNvPr id="40966" name="Picture 27" descr="Belle-2010_0108_133048"/>
            <p:cNvPicPr>
              <a:picLocks noChangeAspect="1" noChangeArrowheads="1"/>
            </p:cNvPicPr>
            <p:nvPr/>
          </p:nvPicPr>
          <p:blipFill>
            <a:blip r:embed="rId2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3923" y="346"/>
              <a:ext cx="1633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Oval 28"/>
            <p:cNvSpPr>
              <a:spLocks noChangeArrowheads="1"/>
            </p:cNvSpPr>
            <p:nvPr/>
          </p:nvSpPr>
          <p:spPr bwMode="auto">
            <a:xfrm>
              <a:off x="5102" y="527"/>
              <a:ext cx="91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968" name="Oval 29"/>
            <p:cNvSpPr>
              <a:spLocks noChangeArrowheads="1"/>
            </p:cNvSpPr>
            <p:nvPr/>
          </p:nvSpPr>
          <p:spPr bwMode="auto">
            <a:xfrm>
              <a:off x="4059" y="1480"/>
              <a:ext cx="91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969" name="Oval 30"/>
            <p:cNvSpPr>
              <a:spLocks noChangeArrowheads="1"/>
            </p:cNvSpPr>
            <p:nvPr/>
          </p:nvSpPr>
          <p:spPr bwMode="auto">
            <a:xfrm>
              <a:off x="4694" y="1480"/>
              <a:ext cx="91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970" name="Oval 31"/>
            <p:cNvSpPr>
              <a:spLocks noChangeArrowheads="1"/>
            </p:cNvSpPr>
            <p:nvPr/>
          </p:nvSpPr>
          <p:spPr bwMode="auto">
            <a:xfrm>
              <a:off x="4785" y="1072"/>
              <a:ext cx="91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971" name="Oval 32"/>
            <p:cNvSpPr>
              <a:spLocks noChangeArrowheads="1"/>
            </p:cNvSpPr>
            <p:nvPr/>
          </p:nvSpPr>
          <p:spPr bwMode="auto">
            <a:xfrm>
              <a:off x="5056" y="436"/>
              <a:ext cx="91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0964" name="正方形/長方形 10"/>
          <p:cNvSpPr>
            <a:spLocks noChangeArrowheads="1"/>
          </p:cNvSpPr>
          <p:nvPr/>
        </p:nvSpPr>
        <p:spPr bwMode="auto">
          <a:xfrm>
            <a:off x="3581400" y="1417638"/>
            <a:ext cx="5562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BELLE detector vibration </a:t>
            </a:r>
          </a:p>
          <a:p>
            <a:endParaRPr lang="en-US" altLang="ja-JP" sz="2400" dirty="0">
              <a:solidFill>
                <a:srgbClr val="000000"/>
              </a:solidFill>
              <a:latin typeface="Calibri" pitchFamily="-110" charset="0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First resonance is measured around ~3-4Hz, mainly in horizontal directions.</a:t>
            </a:r>
          </a:p>
          <a:p>
            <a:pPr>
              <a:buFontTx/>
              <a:buChar char="-"/>
            </a:pPr>
            <a:endParaRPr lang="en-US" altLang="ja-JP" sz="2400" dirty="0">
              <a:solidFill>
                <a:srgbClr val="000000"/>
              </a:solidFill>
              <a:latin typeface="Calibri" pitchFamily="-110" charset="0"/>
            </a:endParaRPr>
          </a:p>
          <a:p>
            <a:pPr>
              <a:buFontTx/>
              <a:buChar char="-"/>
            </a:pPr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Amplitude on the barrel is bigger than at the table.</a:t>
            </a:r>
          </a:p>
          <a:p>
            <a:pPr>
              <a:buFontTx/>
              <a:buChar char="-"/>
            </a:pPr>
            <a:endParaRPr lang="en-US" altLang="ja-JP" sz="2400" dirty="0">
              <a:solidFill>
                <a:srgbClr val="000000"/>
              </a:solidFill>
              <a:latin typeface="Calibri" pitchFamily="-110" charset="0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-110" charset="0"/>
              </a:rPr>
              <a:t>- Amplitude on the End-Yoke increases going towards the top.</a:t>
            </a: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 rot="180000">
            <a:off x="894465" y="4949136"/>
            <a:ext cx="1528479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-180000">
            <a:off x="733106" y="4949138"/>
            <a:ext cx="1528479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859711" y="4581128"/>
            <a:ext cx="471929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824320" y="4581128"/>
            <a:ext cx="472020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999413" cy="762000"/>
          </a:xfrm>
        </p:spPr>
        <p:txBody>
          <a:bodyPr/>
          <a:lstStyle/>
          <a:p>
            <a:r>
              <a:rPr lang="en-US" altLang="ja-JP" sz="4000" dirty="0" smtClean="0"/>
              <a:t>Summary (vibration amplitude)</a:t>
            </a:r>
            <a:endParaRPr lang="ja-JP" altLang="en-US" sz="4000" dirty="0" smtClean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87375" y="914400"/>
          <a:ext cx="7869238" cy="3524250"/>
        </p:xfrm>
        <a:graphic>
          <a:graphicData uri="http://schemas.openxmlformats.org/presentationml/2006/ole">
            <p:oleObj spid="_x0000_s41986" name="ワークシート" r:id="rId3" imgW="37914792" imgH="9335803" progId="Excel.Sheet.8">
              <p:embed/>
            </p:oleObj>
          </a:graphicData>
        </a:graphic>
      </p:graphicFrame>
      <p:sp>
        <p:nvSpPr>
          <p:cNvPr id="7" name="角丸四角形 6"/>
          <p:cNvSpPr>
            <a:spLocks noChangeArrowheads="1"/>
          </p:cNvSpPr>
          <p:nvPr/>
        </p:nvSpPr>
        <p:spPr bwMode="auto">
          <a:xfrm>
            <a:off x="7237413" y="1379538"/>
            <a:ext cx="1219200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角丸四角形 7"/>
          <p:cNvSpPr>
            <a:spLocks noChangeArrowheads="1"/>
          </p:cNvSpPr>
          <p:nvPr/>
        </p:nvSpPr>
        <p:spPr bwMode="auto">
          <a:xfrm>
            <a:off x="4038600" y="1379538"/>
            <a:ext cx="1219200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990" name="正方形/長方形 8"/>
          <p:cNvSpPr>
            <a:spLocks noChangeArrowheads="1"/>
          </p:cNvSpPr>
          <p:nvPr/>
        </p:nvSpPr>
        <p:spPr bwMode="auto">
          <a:xfrm>
            <a:off x="152400" y="4725134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FF80"/>
              </a:buClr>
              <a:buSzPct val="75000"/>
            </a:pPr>
            <a:r>
              <a:rPr lang="en-US" altLang="ja-JP" sz="2000" dirty="0">
                <a:latin typeface="Calibri" pitchFamily="-110" charset="0"/>
              </a:rPr>
              <a:t>The vibration </a:t>
            </a:r>
            <a:r>
              <a:rPr lang="en-US" altLang="ja-JP" sz="2000" dirty="0" smtClean="0">
                <a:latin typeface="Calibri" pitchFamily="-110" charset="0"/>
              </a:rPr>
              <a:t>amplitudes </a:t>
            </a:r>
            <a:r>
              <a:rPr lang="en-US" altLang="ja-JP" sz="2000" dirty="0">
                <a:latin typeface="Calibri" pitchFamily="-110" charset="0"/>
              </a:rPr>
              <a:t>of the IR magnets </a:t>
            </a:r>
            <a:r>
              <a:rPr lang="en-US" altLang="ja-JP" sz="2000" dirty="0" smtClean="0">
                <a:latin typeface="Calibri" pitchFamily="-110" charset="0"/>
              </a:rPr>
              <a:t>are </a:t>
            </a:r>
            <a:r>
              <a:rPr lang="en-US" altLang="ja-JP" sz="2000" dirty="0">
                <a:latin typeface="Calibri" pitchFamily="-110" charset="0"/>
              </a:rPr>
              <a:t>much smaller than the size of the</a:t>
            </a:r>
          </a:p>
          <a:p>
            <a:pPr marL="457200" indent="-457200">
              <a:buClr>
                <a:srgbClr val="00FF80"/>
              </a:buClr>
              <a:buSzPct val="75000"/>
            </a:pPr>
            <a:r>
              <a:rPr lang="en-US" altLang="ja-JP" sz="2000" dirty="0">
                <a:latin typeface="Calibri" pitchFamily="-110" charset="0"/>
              </a:rPr>
              <a:t>colliding beams (~1 </a:t>
            </a:r>
            <a:r>
              <a:rPr lang="en-US" altLang="ja-JP" sz="2000" dirty="0">
                <a:latin typeface="Symbol" pitchFamily="-110" charset="2"/>
              </a:rPr>
              <a:t>m</a:t>
            </a:r>
            <a:r>
              <a:rPr lang="en-US" altLang="ja-JP" sz="2000" dirty="0">
                <a:latin typeface="Calibri" pitchFamily="-110" charset="0"/>
              </a:rPr>
              <a:t>m vertically  &amp; ~ </a:t>
            </a:r>
            <a:r>
              <a:rPr lang="en-US" altLang="ja-JP" sz="2000" dirty="0" smtClean="0">
                <a:latin typeface="Calibri" pitchFamily="-110" charset="0"/>
              </a:rPr>
              <a:t>100 </a:t>
            </a:r>
            <a:r>
              <a:rPr lang="en-US" altLang="ja-JP" sz="2000" dirty="0" smtClean="0">
                <a:latin typeface="Symbol" pitchFamily="-110" charset="2"/>
              </a:rPr>
              <a:t>m</a:t>
            </a:r>
            <a:r>
              <a:rPr lang="en-US" altLang="ja-JP" sz="2000" dirty="0" smtClean="0">
                <a:latin typeface="Calibri" pitchFamily="-110" charset="0"/>
              </a:rPr>
              <a:t>m </a:t>
            </a:r>
            <a:r>
              <a:rPr lang="en-US" altLang="ja-JP" sz="2000" dirty="0">
                <a:latin typeface="Calibri" pitchFamily="-110" charset="0"/>
              </a:rPr>
              <a:t>horizontally)  for KEKB but </a:t>
            </a:r>
            <a:r>
              <a:rPr lang="en-US" altLang="ja-JP" sz="2000" b="1" dirty="0">
                <a:solidFill>
                  <a:srgbClr val="FF0000"/>
                </a:solidFill>
                <a:latin typeface="Calibri" pitchFamily="-110" charset="0"/>
              </a:rPr>
              <a:t>comparable</a:t>
            </a:r>
          </a:p>
          <a:p>
            <a:pPr marL="457200" indent="-457200">
              <a:buClr>
                <a:srgbClr val="00FF80"/>
              </a:buClr>
              <a:buSzPct val="75000"/>
            </a:pPr>
            <a:r>
              <a:rPr lang="en-US" altLang="ja-JP" sz="2000" b="1" dirty="0">
                <a:solidFill>
                  <a:srgbClr val="FF0000"/>
                </a:solidFill>
                <a:latin typeface="Calibri" pitchFamily="-110" charset="0"/>
              </a:rPr>
              <a:t>for </a:t>
            </a:r>
            <a:r>
              <a:rPr lang="en-US" altLang="ja-JP" sz="2000" b="1" dirty="0" err="1">
                <a:solidFill>
                  <a:srgbClr val="FF0000"/>
                </a:solidFill>
                <a:latin typeface="Calibri" pitchFamily="-110" charset="0"/>
              </a:rPr>
              <a:t>SuperKEKB</a:t>
            </a:r>
            <a:r>
              <a:rPr lang="en-US" altLang="ja-JP" sz="2000" b="1" dirty="0">
                <a:solidFill>
                  <a:srgbClr val="FF0000"/>
                </a:solidFill>
                <a:latin typeface="Calibri" pitchFamily="-110" charset="0"/>
              </a:rPr>
              <a:t>. </a:t>
            </a:r>
          </a:p>
          <a:p>
            <a:pPr marL="457200" indent="-457200">
              <a:buClr>
                <a:srgbClr val="00FF80"/>
              </a:buClr>
              <a:buSzPct val="75000"/>
            </a:pPr>
            <a:r>
              <a:rPr lang="en-US" altLang="ja-JP" sz="2000" dirty="0">
                <a:latin typeface="Calibri" pitchFamily="-110" charset="0"/>
              </a:rPr>
              <a:t>Vertical vibration of ~</a:t>
            </a:r>
            <a:r>
              <a:rPr lang="en-US" altLang="ja-JP" sz="2000" dirty="0" smtClean="0">
                <a:latin typeface="Calibri" pitchFamily="-110" charset="0"/>
              </a:rPr>
              <a:t>0.1 </a:t>
            </a:r>
            <a:r>
              <a:rPr lang="en-US" altLang="ja-JP" sz="2000" dirty="0" err="1" smtClean="0">
                <a:latin typeface="Calibri" pitchFamily="-110" charset="0"/>
              </a:rPr>
              <a:t>μm</a:t>
            </a:r>
            <a:r>
              <a:rPr lang="en-US" altLang="ja-JP" sz="2000" dirty="0" smtClean="0">
                <a:latin typeface="Calibri" pitchFamily="-110" charset="0"/>
              </a:rPr>
              <a:t> </a:t>
            </a:r>
            <a:r>
              <a:rPr lang="en-US" altLang="ja-JP" sz="2000" dirty="0">
                <a:latin typeface="Calibri" pitchFamily="-110" charset="0"/>
              </a:rPr>
              <a:t>at QC1 </a:t>
            </a:r>
            <a:r>
              <a:rPr lang="en-US" altLang="ja-JP" sz="2000" dirty="0" smtClean="0">
                <a:latin typeface="Calibri" pitchFamily="-110" charset="0"/>
              </a:rPr>
              <a:t>⇒</a:t>
            </a:r>
            <a:r>
              <a:rPr lang="en-US" altLang="ja-JP" sz="2000" dirty="0">
                <a:latin typeface="Calibri" pitchFamily="-110" charset="0"/>
              </a:rPr>
              <a:t> </a:t>
            </a:r>
            <a:r>
              <a:rPr lang="en-US" altLang="ja-JP" sz="2000" dirty="0" smtClean="0">
                <a:latin typeface="Calibri" pitchFamily="-110" charset="0"/>
              </a:rPr>
              <a:t>COD </a:t>
            </a:r>
            <a:r>
              <a:rPr lang="en-US" altLang="ja-JP" sz="2000" dirty="0">
                <a:latin typeface="Calibri" pitchFamily="-110" charset="0"/>
              </a:rPr>
              <a:t>of </a:t>
            </a:r>
            <a:r>
              <a:rPr lang="en-US" altLang="ja-JP" sz="2000" dirty="0" smtClean="0">
                <a:latin typeface="Calibri" pitchFamily="-110" charset="0"/>
              </a:rPr>
              <a:t>~</a:t>
            </a:r>
            <a:r>
              <a:rPr lang="en-US" altLang="ja-JP" sz="2000" dirty="0" err="1" smtClean="0">
                <a:latin typeface="Calibri" pitchFamily="-110" charset="0"/>
              </a:rPr>
              <a:t>σy</a:t>
            </a:r>
            <a:r>
              <a:rPr lang="en-US" altLang="ja-JP" sz="2000" dirty="0" smtClean="0">
                <a:latin typeface="Calibri" pitchFamily="-110" charset="0"/>
              </a:rPr>
              <a:t> </a:t>
            </a:r>
            <a:r>
              <a:rPr lang="en-US" altLang="ja-JP" sz="2000" dirty="0">
                <a:latin typeface="Calibri" pitchFamily="-110" charset="0"/>
              </a:rPr>
              <a:t>at the IP </a:t>
            </a:r>
            <a:endParaRPr lang="en-US" altLang="ja-JP" sz="2000" dirty="0" smtClean="0">
              <a:latin typeface="Calibri" pitchFamily="-110" charset="0"/>
            </a:endParaRPr>
          </a:p>
          <a:p>
            <a:pPr marL="457200" indent="-457200">
              <a:buClr>
                <a:srgbClr val="00FF80"/>
              </a:buClr>
              <a:buSzPct val="75000"/>
            </a:pPr>
            <a:r>
              <a:rPr lang="en-US" altLang="ja-JP" sz="2400" b="1" dirty="0" smtClean="0">
                <a:solidFill>
                  <a:srgbClr val="FF0000"/>
                </a:solidFill>
                <a:latin typeface="Calibri" pitchFamily="-110" charset="0"/>
              </a:rPr>
              <a:t>The two beams will not collide well at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Calibri" pitchFamily="-110" charset="0"/>
              </a:rPr>
              <a:t>SuperKEKB</a:t>
            </a:r>
            <a:r>
              <a:rPr lang="en-US" altLang="ja-JP" sz="2400" b="1" dirty="0">
                <a:solidFill>
                  <a:srgbClr val="FF0000"/>
                </a:solidFill>
                <a:latin typeface="Calibri" pitchFamily="-110" charset="0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Calibri" pitchFamily="-110" charset="0"/>
              </a:rPr>
              <a:t>if we do not do</a:t>
            </a:r>
          </a:p>
          <a:p>
            <a:pPr marL="457200" indent="-457200">
              <a:buClr>
                <a:srgbClr val="00FF80"/>
              </a:buClr>
              <a:buSzPct val="75000"/>
            </a:pPr>
            <a:r>
              <a:rPr lang="en-US" altLang="ja-JP" sz="2400" b="1" dirty="0" smtClean="0">
                <a:solidFill>
                  <a:srgbClr val="FF0000"/>
                </a:solidFill>
                <a:latin typeface="Calibri" pitchFamily="-110" charset="0"/>
              </a:rPr>
              <a:t>anything.</a:t>
            </a:r>
            <a:endParaRPr lang="en-US" altLang="ja-JP" sz="2400" b="1" dirty="0">
              <a:solidFill>
                <a:srgbClr val="FF0000"/>
              </a:solidFill>
              <a:latin typeface="Calibri" pitchFamily="-110" charset="0"/>
            </a:endParaRPr>
          </a:p>
        </p:txBody>
      </p:sp>
      <p:sp>
        <p:nvSpPr>
          <p:cNvPr id="41991" name="テキスト ボックス 8"/>
          <p:cNvSpPr txBox="1">
            <a:spLocks noChangeArrowheads="1"/>
          </p:cNvSpPr>
          <p:nvPr/>
        </p:nvSpPr>
        <p:spPr bwMode="auto">
          <a:xfrm>
            <a:off x="6172200" y="4503738"/>
            <a:ext cx="2606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Summary table by H.Yamaoka</a:t>
            </a:r>
            <a:endParaRPr lang="ja-JP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001000" cy="685800"/>
          </a:xfrm>
        </p:spPr>
        <p:txBody>
          <a:bodyPr/>
          <a:lstStyle/>
          <a:p>
            <a:r>
              <a:rPr lang="en-US" altLang="ja-JP" dirty="0" smtClean="0"/>
              <a:t>3. Strategy : What to do</a:t>
            </a:r>
            <a:endParaRPr lang="ja-JP" altLang="en-US" dirty="0" smtClean="0"/>
          </a:p>
        </p:txBody>
      </p:sp>
      <p:sp>
        <p:nvSpPr>
          <p:cNvPr id="35843" name="テキスト ボックス 4"/>
          <p:cNvSpPr txBox="1">
            <a:spLocks noChangeArrowheads="1"/>
          </p:cNvSpPr>
          <p:nvPr/>
        </p:nvSpPr>
        <p:spPr bwMode="auto">
          <a:xfrm>
            <a:off x="228600" y="1412776"/>
            <a:ext cx="8610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en-US" altLang="ja-JP" sz="2400" dirty="0">
                <a:latin typeface="Calibri" pitchFamily="-110" charset="0"/>
              </a:rPr>
              <a:t> Progress in understanding the </a:t>
            </a:r>
            <a:r>
              <a:rPr lang="en-US" altLang="ja-JP" sz="2400" dirty="0" smtClean="0">
                <a:latin typeface="Calibri" pitchFamily="-110" charset="0"/>
              </a:rPr>
              <a:t>characteristics </a:t>
            </a:r>
            <a:r>
              <a:rPr lang="en-US" altLang="ja-JP" sz="2400" dirty="0">
                <a:latin typeface="Calibri" pitchFamily="-110" charset="0"/>
              </a:rPr>
              <a:t>of the IR vibration</a:t>
            </a:r>
          </a:p>
          <a:p>
            <a:r>
              <a:rPr lang="en-US" altLang="ja-JP" sz="2400" dirty="0">
                <a:latin typeface="Calibri" pitchFamily="-110" charset="0"/>
              </a:rPr>
              <a:t>  are being made</a:t>
            </a:r>
            <a:r>
              <a:rPr lang="en-US" altLang="ja-JP" sz="2400" dirty="0" smtClean="0">
                <a:latin typeface="Calibri" pitchFamily="-110" charset="0"/>
              </a:rPr>
              <a:t>.</a:t>
            </a:r>
          </a:p>
          <a:p>
            <a:endParaRPr lang="en-US" altLang="ja-JP" sz="2400" dirty="0">
              <a:latin typeface="Calibri" pitchFamily="-110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latin typeface="Calibri" pitchFamily="-110" charset="0"/>
              </a:rPr>
              <a:t> </a:t>
            </a:r>
            <a:r>
              <a:rPr lang="en-US" altLang="ja-JP" sz="2400" dirty="0">
                <a:latin typeface="Calibri" pitchFamily="-110" charset="0"/>
              </a:rPr>
              <a:t>We understand where the 8 Hz (IR) and </a:t>
            </a:r>
            <a:r>
              <a:rPr lang="en-US" altLang="ja-JP" sz="2400" dirty="0" smtClean="0">
                <a:latin typeface="Calibri" pitchFamily="-110" charset="0"/>
              </a:rPr>
              <a:t>4 Hz </a:t>
            </a:r>
            <a:r>
              <a:rPr lang="en-US" altLang="ja-JP" sz="2400" dirty="0">
                <a:latin typeface="Calibri" pitchFamily="-110" charset="0"/>
              </a:rPr>
              <a:t>(BELLE) come from</a:t>
            </a:r>
            <a:r>
              <a:rPr lang="en-US" altLang="ja-JP" sz="2400" dirty="0" smtClean="0">
                <a:latin typeface="Calibri" pitchFamily="-110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ja-JP" sz="2400" dirty="0">
              <a:latin typeface="Calibri" pitchFamily="-110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400" dirty="0">
                <a:latin typeface="Calibri" pitchFamily="-110" charset="0"/>
              </a:rPr>
              <a:t> How to reduce the vibration </a:t>
            </a:r>
            <a:r>
              <a:rPr lang="en-US" altLang="ja-JP" sz="2400" dirty="0" smtClean="0">
                <a:latin typeface="Calibri" pitchFamily="-110" charset="0"/>
              </a:rPr>
              <a:t>of IR </a:t>
            </a:r>
            <a:r>
              <a:rPr lang="en-US" altLang="ja-JP" sz="2400" dirty="0">
                <a:latin typeface="Calibri" pitchFamily="-110" charset="0"/>
              </a:rPr>
              <a:t>components &amp; BELLE?</a:t>
            </a:r>
          </a:p>
          <a:p>
            <a:r>
              <a:rPr lang="en-US" altLang="ja-JP" sz="2400" dirty="0">
                <a:latin typeface="Calibri" pitchFamily="-110" charset="0"/>
              </a:rPr>
              <a:t>	⇒ </a:t>
            </a:r>
            <a:r>
              <a:rPr lang="en-US" altLang="ja-JP" sz="2400" dirty="0" smtClean="0">
                <a:latin typeface="Calibri" pitchFamily="-110" charset="0"/>
              </a:rPr>
              <a:t>Being </a:t>
            </a:r>
            <a:r>
              <a:rPr lang="en-US" altLang="ja-JP" sz="2400" dirty="0">
                <a:latin typeface="Calibri" pitchFamily="-110" charset="0"/>
              </a:rPr>
              <a:t>discussed/investigated</a:t>
            </a:r>
            <a:r>
              <a:rPr lang="en-US" altLang="ja-JP" sz="2400" dirty="0" smtClean="0">
                <a:latin typeface="Calibri" pitchFamily="-110" charset="0"/>
              </a:rPr>
              <a:t>.</a:t>
            </a:r>
          </a:p>
          <a:p>
            <a:r>
              <a:rPr lang="en-US" altLang="ja-JP" sz="2400" dirty="0">
                <a:latin typeface="Calibri" pitchFamily="-110" charset="0"/>
              </a:rPr>
              <a:t>		</a:t>
            </a:r>
            <a:r>
              <a:rPr lang="en-US" altLang="ja-JP" sz="2400" dirty="0" smtClean="0">
                <a:latin typeface="Calibri" pitchFamily="-110" charset="0"/>
              </a:rPr>
              <a:t>	Support structure of the final focusing superconducting </a:t>
            </a:r>
          </a:p>
          <a:p>
            <a:r>
              <a:rPr lang="en-US" altLang="ja-JP" sz="2400" dirty="0">
                <a:latin typeface="Calibri" pitchFamily="-110" charset="0"/>
              </a:rPr>
              <a:t>	</a:t>
            </a:r>
            <a:r>
              <a:rPr lang="en-US" altLang="ja-JP" sz="2400" dirty="0" smtClean="0">
                <a:latin typeface="Calibri" pitchFamily="-110" charset="0"/>
              </a:rPr>
              <a:t>		magnets.  </a:t>
            </a:r>
            <a:r>
              <a:rPr lang="en-US" altLang="ja-JP" sz="2400" dirty="0" smtClean="0">
                <a:solidFill>
                  <a:srgbClr val="FF0000"/>
                </a:solidFill>
                <a:latin typeface="Calibri" pitchFamily="-110" charset="0"/>
              </a:rPr>
              <a:t>Single-arm support is a bad idea but easier	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alibri" pitchFamily="-110" charset="0"/>
              </a:rPr>
              <a:t>	</a:t>
            </a:r>
            <a:r>
              <a:rPr lang="en-US" altLang="ja-JP" sz="2400" dirty="0" smtClean="0">
                <a:solidFill>
                  <a:srgbClr val="FF0000"/>
                </a:solidFill>
                <a:latin typeface="Calibri" pitchFamily="-110" charset="0"/>
              </a:rPr>
              <a:t>		when assembling.</a:t>
            </a:r>
          </a:p>
          <a:p>
            <a:r>
              <a:rPr lang="en-US" altLang="ja-JP" sz="2400" dirty="0">
                <a:latin typeface="Calibri" pitchFamily="-110" charset="0"/>
              </a:rPr>
              <a:t>	</a:t>
            </a:r>
            <a:r>
              <a:rPr lang="ja-JP" altLang="en-US" sz="2400" dirty="0" smtClean="0">
                <a:latin typeface="Calibri" pitchFamily="-110" charset="0"/>
              </a:rPr>
              <a:t>⇒</a:t>
            </a:r>
            <a:r>
              <a:rPr lang="en-US" altLang="ja-JP" sz="2400" dirty="0" smtClean="0">
                <a:latin typeface="Calibri" pitchFamily="-110" charset="0"/>
              </a:rPr>
              <a:t>Work with the BELLE-II group is necessary.</a:t>
            </a:r>
          </a:p>
          <a:p>
            <a:r>
              <a:rPr lang="en-US" altLang="ja-JP" sz="2400" dirty="0">
                <a:latin typeface="Calibri" pitchFamily="-110" charset="0"/>
              </a:rPr>
              <a:t>	</a:t>
            </a:r>
            <a:r>
              <a:rPr lang="ja-JP" altLang="en-US" sz="2400" dirty="0" smtClean="0">
                <a:latin typeface="Calibri" pitchFamily="-110" charset="0"/>
              </a:rPr>
              <a:t>⇒</a:t>
            </a:r>
            <a:r>
              <a:rPr lang="en-US" altLang="ja-JP" sz="2400" dirty="0" smtClean="0">
                <a:latin typeface="Calibri" pitchFamily="-110" charset="0"/>
              </a:rPr>
              <a:t>The </a:t>
            </a:r>
            <a:r>
              <a:rPr lang="en-US" altLang="ja-JP" sz="2400" dirty="0" err="1" smtClean="0">
                <a:latin typeface="Calibri" pitchFamily="-110" charset="0"/>
              </a:rPr>
              <a:t>SuperKEKB</a:t>
            </a:r>
            <a:r>
              <a:rPr lang="en-US" altLang="ja-JP" sz="2400" dirty="0" smtClean="0">
                <a:latin typeface="Calibri" pitchFamily="-110" charset="0"/>
              </a:rPr>
              <a:t> IR design has not been finalized yet, which    	 	    makes our evaluation more difficult. </a:t>
            </a:r>
            <a:endParaRPr lang="en-US" altLang="ja-JP" sz="2400" dirty="0">
              <a:latin typeface="Calibri" pitchFamily="-110" charset="0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001000" cy="685800"/>
          </a:xfrm>
        </p:spPr>
        <p:txBody>
          <a:bodyPr/>
          <a:lstStyle/>
          <a:p>
            <a:r>
              <a:rPr lang="en-US" altLang="ja-JP" dirty="0" smtClean="0"/>
              <a:t>3. What to do</a:t>
            </a:r>
            <a:endParaRPr lang="ja-JP" altLang="en-US" dirty="0" smtClean="0"/>
          </a:p>
        </p:txBody>
      </p:sp>
      <p:sp>
        <p:nvSpPr>
          <p:cNvPr id="35843" name="テキスト ボックス 4"/>
          <p:cNvSpPr txBox="1">
            <a:spLocks noChangeArrowheads="1"/>
          </p:cNvSpPr>
          <p:nvPr/>
        </p:nvSpPr>
        <p:spPr bwMode="auto">
          <a:xfrm>
            <a:off x="228600" y="777875"/>
            <a:ext cx="8610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en-US" altLang="ja-JP" sz="2400" dirty="0" smtClean="0">
                <a:latin typeface="Calibri" pitchFamily="-110" charset="0"/>
              </a:rPr>
              <a:t>Feedback system to maintain a good collision condition!</a:t>
            </a:r>
            <a:endParaRPr lang="en-US" altLang="ja-JP" sz="2400" dirty="0">
              <a:latin typeface="Calibri" pitchFamily="-110" charset="0"/>
            </a:endParaRPr>
          </a:p>
          <a:p>
            <a:pPr marL="0" lvl="1"/>
            <a:r>
              <a:rPr lang="ja-JP" altLang="en-US" sz="2400" dirty="0" smtClean="0">
                <a:latin typeface="Calibri" pitchFamily="-110" charset="0"/>
              </a:rPr>
              <a:t>　　⇒</a:t>
            </a:r>
            <a:r>
              <a:rPr lang="en-US" altLang="ja-JP" sz="2400" dirty="0" smtClean="0">
                <a:latin typeface="Calibri" pitchFamily="-110" charset="0"/>
              </a:rPr>
              <a:t>There was a collision orbital FB system called “</a:t>
            </a:r>
            <a:r>
              <a:rPr lang="en-US" altLang="ja-JP" sz="2400" dirty="0" err="1" smtClean="0">
                <a:latin typeface="Calibri" pitchFamily="-110" charset="0"/>
              </a:rPr>
              <a:t>iBump</a:t>
            </a:r>
            <a:endParaRPr lang="en-US" altLang="ja-JP" sz="2400" dirty="0">
              <a:latin typeface="Calibri" pitchFamily="-110" charset="0"/>
            </a:endParaRPr>
          </a:p>
          <a:p>
            <a:pPr marL="0" lvl="1"/>
            <a:r>
              <a:rPr lang="en-US" altLang="ja-JP" sz="2400" dirty="0" smtClean="0">
                <a:latin typeface="Calibri" pitchFamily="-110" charset="0"/>
              </a:rPr>
              <a:t>	   system” at KEKB, which worked very well.  But it was a slow 	 		   system (1Hz at most, which is limited by the BPM speed).</a:t>
            </a:r>
          </a:p>
          <a:p>
            <a:pPr marL="0" lvl="1"/>
            <a:r>
              <a:rPr lang="en-US" altLang="ja-JP" sz="2400" dirty="0" smtClean="0">
                <a:latin typeface="Calibri" pitchFamily="-110" charset="0"/>
              </a:rPr>
              <a:t>	   Faster vibration was not a problem as </a:t>
            </a:r>
          </a:p>
          <a:p>
            <a:pPr marL="0" lvl="1"/>
            <a:r>
              <a:rPr lang="en-US" altLang="ja-JP" sz="2400" dirty="0">
                <a:latin typeface="Calibri" pitchFamily="-110" charset="0"/>
              </a:rPr>
              <a:t>	 </a:t>
            </a:r>
            <a:r>
              <a:rPr lang="en-US" altLang="ja-JP" sz="2400" dirty="0" smtClean="0">
                <a:latin typeface="Calibri" pitchFamily="-110" charset="0"/>
              </a:rPr>
              <a:t>  beam size &gt;&gt; vibration amplitude at higher frequencies.</a:t>
            </a:r>
            <a:endParaRPr lang="en-US" altLang="ja-JP" sz="2400" dirty="0">
              <a:latin typeface="Calibri" pitchFamily="-110" charset="0"/>
            </a:endParaRPr>
          </a:p>
          <a:p>
            <a:pPr marL="0" lvl="1">
              <a:buFont typeface="Arial" charset="0"/>
              <a:buChar char="•"/>
            </a:pPr>
            <a:r>
              <a:rPr lang="en-US" altLang="ja-JP" sz="2400" dirty="0" smtClean="0">
                <a:latin typeface="Calibri" pitchFamily="-110" charset="0"/>
              </a:rPr>
              <a:t>At </a:t>
            </a:r>
            <a:r>
              <a:rPr lang="en-US" altLang="ja-JP" sz="2400" dirty="0" err="1" smtClean="0">
                <a:latin typeface="Calibri" pitchFamily="-110" charset="0"/>
              </a:rPr>
              <a:t>SuperKEKB</a:t>
            </a:r>
            <a:r>
              <a:rPr lang="en-US" altLang="ja-JP" sz="2400" dirty="0" smtClean="0">
                <a:latin typeface="Calibri" pitchFamily="-110" charset="0"/>
              </a:rPr>
              <a:t>, a faster </a:t>
            </a:r>
            <a:r>
              <a:rPr lang="en-US" altLang="ja-JP" sz="2400" dirty="0">
                <a:latin typeface="Calibri" pitchFamily="-110" charset="0"/>
              </a:rPr>
              <a:t>orbital (collision) feedback </a:t>
            </a:r>
            <a:r>
              <a:rPr lang="en-US" altLang="ja-JP" sz="2400" dirty="0" smtClean="0">
                <a:latin typeface="Calibri" pitchFamily="-110" charset="0"/>
              </a:rPr>
              <a:t>system is needed.</a:t>
            </a:r>
          </a:p>
          <a:p>
            <a:pPr marL="0" lvl="1"/>
            <a:r>
              <a:rPr lang="ja-JP" altLang="en-US" sz="2400" dirty="0" smtClean="0">
                <a:latin typeface="Calibri" pitchFamily="-110" charset="0"/>
              </a:rPr>
              <a:t>　　⇒</a:t>
            </a:r>
            <a:r>
              <a:rPr lang="en-US" altLang="ja-JP" sz="2400" dirty="0" smtClean="0">
                <a:latin typeface="Calibri" pitchFamily="-110" charset="0"/>
              </a:rPr>
              <a:t>From the vibration measurements at KEKB,  the required </a:t>
            </a:r>
          </a:p>
          <a:p>
            <a:pPr marL="0" lvl="1"/>
            <a:r>
              <a:rPr lang="en-US" altLang="ja-JP" sz="2400" dirty="0">
                <a:latin typeface="Calibri" pitchFamily="-110" charset="0"/>
              </a:rPr>
              <a:t>	</a:t>
            </a:r>
            <a:r>
              <a:rPr lang="en-US" altLang="ja-JP" sz="2400" dirty="0" smtClean="0">
                <a:latin typeface="Calibri" pitchFamily="-110" charset="0"/>
              </a:rPr>
              <a:t>    speed of the orbital FB system is around 50 Hz.</a:t>
            </a:r>
          </a:p>
          <a:p>
            <a:pPr marL="0" lvl="1"/>
            <a:r>
              <a:rPr lang="en-US" altLang="ja-JP" sz="2400" dirty="0">
                <a:latin typeface="Calibri" pitchFamily="-110" charset="0"/>
              </a:rPr>
              <a:t> </a:t>
            </a:r>
            <a:r>
              <a:rPr lang="en-US" altLang="ja-JP" sz="2400" dirty="0" smtClean="0">
                <a:latin typeface="Calibri" pitchFamily="-110" charset="0"/>
              </a:rPr>
              <a:t>         (Not as fast as bunch-by-bunch FB system.)</a:t>
            </a:r>
          </a:p>
          <a:p>
            <a:pPr marL="0" lvl="1"/>
            <a:endParaRPr lang="en-US" altLang="ja-JP" sz="2400" dirty="0">
              <a:latin typeface="Calibri" pitchFamily="-110" charset="0"/>
            </a:endParaRPr>
          </a:p>
          <a:p>
            <a:pPr marL="0" lvl="1"/>
            <a:r>
              <a:rPr lang="en-US" altLang="ja-JP" sz="2800" dirty="0" smtClean="0">
                <a:solidFill>
                  <a:srgbClr val="0070C0"/>
                </a:solidFill>
                <a:latin typeface="Calibri" pitchFamily="-110" charset="0"/>
              </a:rPr>
              <a:t>FB is our present choice, not an active (or passive) anti-vibration system.</a:t>
            </a:r>
          </a:p>
          <a:p>
            <a:pPr marL="0" lvl="1"/>
            <a:endParaRPr lang="en-US" altLang="ja-JP" sz="2800" dirty="0" smtClean="0">
              <a:solidFill>
                <a:srgbClr val="0070C0"/>
              </a:solidFill>
              <a:latin typeface="Calibri" pitchFamily="-110" charset="0"/>
            </a:endParaRPr>
          </a:p>
          <a:p>
            <a:pPr marL="0" lvl="1" algn="ctr"/>
            <a:r>
              <a:rPr lang="en-US" altLang="ja-JP" sz="2800" dirty="0" smtClean="0">
                <a:solidFill>
                  <a:srgbClr val="0070C0"/>
                </a:solidFill>
                <a:latin typeface="Calibri" pitchFamily="-110" charset="0"/>
              </a:rPr>
              <a:t>Vibration issues is critical.</a:t>
            </a:r>
            <a:r>
              <a:rPr lang="en-US" altLang="ja-JP" sz="2400" dirty="0" smtClean="0">
                <a:latin typeface="Calibri" pitchFamily="-110" charset="0"/>
              </a:rPr>
              <a:t>   </a:t>
            </a:r>
            <a:r>
              <a:rPr lang="en-US" altLang="ja-JP" sz="2400" dirty="0">
                <a:latin typeface="Calibri" pitchFamily="-110" charset="0"/>
              </a:rPr>
              <a:t>	</a:t>
            </a:r>
            <a:endParaRPr lang="en-US" altLang="ja-JP" sz="2400" dirty="0" smtClean="0">
              <a:latin typeface="Calibri" pitchFamily="-110" charset="0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Vibration issues for </a:t>
            </a:r>
            <a:r>
              <a:rPr lang="en-US" altLang="ja-JP" dirty="0" err="1"/>
              <a:t>SuperKEKB</a:t>
            </a:r>
            <a:r>
              <a:rPr lang="en-US" altLang="ja-JP" dirty="0"/>
              <a:t> (IWAA2010)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What is </a:t>
            </a:r>
            <a:r>
              <a:rPr kumimoji="1" lang="en-US" altLang="ja-JP" dirty="0" err="1" smtClean="0"/>
              <a:t>SuperKEKB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Vibration issues for SuperKEKB (IWAA2010)</a:t>
            </a:r>
            <a:endParaRPr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612355" y="2740691"/>
            <a:ext cx="6480720" cy="108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4" idx="0"/>
            <a:endCxn id="4" idx="4"/>
          </p:cNvCxnSpPr>
          <p:nvPr/>
        </p:nvCxnSpPr>
        <p:spPr>
          <a:xfrm rot="16200000" flipH="1">
            <a:off x="3312715" y="3280691"/>
            <a:ext cx="1080000" cy="1588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 flipH="1" flipV="1">
            <a:off x="-8421" y="1883259"/>
            <a:ext cx="931242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56406" y="2349674"/>
            <a:ext cx="9472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56406" y="1052736"/>
            <a:ext cx="150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Y (vertical)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14041" y="2166596"/>
            <a:ext cx="241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Z(Beam direction)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50333" y="3158971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Symbol" pitchFamily="18" charset="2"/>
              </a:rPr>
              <a:t>s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~ </a:t>
            </a:r>
            <a:r>
              <a:rPr kumimoji="1" lang="en-US" altLang="ja-JP" sz="2400" dirty="0" smtClean="0">
                <a:latin typeface="+mn-lt"/>
              </a:rPr>
              <a:t>1 </a:t>
            </a:r>
            <a:r>
              <a:rPr kumimoji="1" lang="en-US" altLang="ja-JP" sz="2400" dirty="0" smtClean="0">
                <a:latin typeface="Symbol" pitchFamily="18" charset="2"/>
                <a:ea typeface="ＭＳ Ｐ明朝" pitchFamily="18" charset="-128"/>
                <a:cs typeface="Latha" pitchFamily="2"/>
              </a:rPr>
              <a:t>m</a:t>
            </a:r>
            <a:r>
              <a:rPr kumimoji="1" lang="en-US" altLang="ja-JP" sz="2400" dirty="0" smtClean="0">
                <a:latin typeface="+mn-lt"/>
              </a:rPr>
              <a:t>m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637420" y="4841577"/>
            <a:ext cx="6480720" cy="7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99792" y="1514401"/>
            <a:ext cx="3827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YZ view of the beam at the IP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87626" y="3035861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lt"/>
              </a:rPr>
              <a:t>KEKB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57621" y="3097416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pitchFamily="18" charset="2"/>
              </a:rPr>
              <a:t>s</a:t>
            </a:r>
            <a:r>
              <a:rPr kumimoji="1" lang="en-US" altLang="ja-JP" sz="2400" dirty="0" err="1" smtClean="0">
                <a:latin typeface="+mn-lt"/>
              </a:rPr>
              <a:t>z</a:t>
            </a:r>
            <a:r>
              <a:rPr kumimoji="1" lang="en-US" altLang="ja-JP" sz="2400" dirty="0" smtClean="0">
                <a:latin typeface="+mn-lt"/>
              </a:rPr>
              <a:t> ~ 6 mm</a:t>
            </a:r>
            <a:endParaRPr kumimoji="1" lang="ja-JP" altLang="en-US" sz="2400" dirty="0">
              <a:latin typeface="+mn-lt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rot="5400000">
            <a:off x="3563889" y="4553545"/>
            <a:ext cx="576064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 flipH="1" flipV="1">
            <a:off x="3527087" y="5237617"/>
            <a:ext cx="64808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002733" y="4266307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Symbol" pitchFamily="18" charset="2"/>
              </a:rPr>
              <a:t>s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~ </a:t>
            </a:r>
            <a:r>
              <a:rPr lang="en-US" altLang="ja-JP" sz="2400" dirty="0" smtClean="0">
                <a:latin typeface="+mn-lt"/>
              </a:rPr>
              <a:t>0.07</a:t>
            </a:r>
            <a:r>
              <a:rPr kumimoji="1" lang="en-US" altLang="ja-JP" sz="2400" dirty="0" smtClean="0">
                <a:latin typeface="+mn-lt"/>
              </a:rPr>
              <a:t> </a:t>
            </a:r>
            <a:r>
              <a:rPr kumimoji="1" lang="en-US" altLang="ja-JP" sz="2400" dirty="0" smtClean="0">
                <a:latin typeface="Symbol" pitchFamily="18" charset="2"/>
                <a:ea typeface="ＭＳ Ｐ明朝" pitchFamily="18" charset="-128"/>
                <a:cs typeface="Latha" pitchFamily="2"/>
              </a:rPr>
              <a:t>m</a:t>
            </a:r>
            <a:r>
              <a:rPr kumimoji="1" lang="en-US" altLang="ja-JP" sz="2400" dirty="0" smtClean="0">
                <a:latin typeface="+mn-lt"/>
              </a:rPr>
              <a:t>m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410021" y="4497139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pitchFamily="18" charset="2"/>
              </a:rPr>
              <a:t>s</a:t>
            </a:r>
            <a:r>
              <a:rPr kumimoji="1" lang="en-US" altLang="ja-JP" sz="2400" dirty="0" err="1" smtClean="0">
                <a:latin typeface="+mn-lt"/>
              </a:rPr>
              <a:t>z</a:t>
            </a:r>
            <a:r>
              <a:rPr kumimoji="1" lang="en-US" altLang="ja-JP" sz="2400" dirty="0" smtClean="0">
                <a:latin typeface="+mn-lt"/>
              </a:rPr>
              <a:t> ~ 6 mm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02733" y="5100786"/>
            <a:ext cx="4903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n-lt"/>
              </a:rPr>
              <a:t>Will such thin beams collide stably??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37420" y="5756185"/>
            <a:ext cx="766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+mn-lt"/>
              </a:rPr>
              <a:t>We’d better re-evaluate the vibration and take a closer look.</a:t>
            </a:r>
            <a:endParaRPr kumimoji="1" lang="ja-JP" alt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37420" y="4235529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+mn-lt"/>
              </a:rPr>
              <a:t>SuperKEKB</a:t>
            </a:r>
            <a:endParaRPr kumimoji="1" lang="ja-JP" alt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 Vibration measurements at KEKB</a:t>
            </a:r>
            <a:br>
              <a:rPr lang="en-US" altLang="ja-JP" dirty="0" smtClean="0"/>
            </a:br>
            <a:r>
              <a:rPr lang="en-US" altLang="ja-JP" dirty="0" smtClean="0"/>
              <a:t>tunnel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Vibration issues for SuperKEKB (IWAA2010)</a:t>
            </a:r>
            <a:endParaRPr lang="ja-JP" altLang="en-US"/>
          </a:p>
        </p:txBody>
      </p:sp>
      <p:sp>
        <p:nvSpPr>
          <p:cNvPr id="7" name="雲形吹き出し 6"/>
          <p:cNvSpPr/>
          <p:nvPr/>
        </p:nvSpPr>
        <p:spPr>
          <a:xfrm>
            <a:off x="1547664" y="2492896"/>
            <a:ext cx="5472608" cy="2880320"/>
          </a:xfrm>
          <a:prstGeom prst="cloudCallout">
            <a:avLst>
              <a:gd name="adj1" fmla="val 7098"/>
              <a:gd name="adj2" fmla="val -7986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Especially around the Interaction Region (IR)</a:t>
            </a: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where the very small beams collide.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Purpose of the measurements</a:t>
            </a:r>
            <a:endParaRPr lang="ja-JP" altLang="en-US" dirty="0" smtClean="0"/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pPr lvl="1">
              <a:buNone/>
            </a:pPr>
            <a:r>
              <a:rPr lang="en-US" altLang="ja-JP" sz="3200" dirty="0" smtClean="0"/>
              <a:t>To characterize the vibrations.</a:t>
            </a:r>
          </a:p>
          <a:p>
            <a:pPr lvl="2"/>
            <a:r>
              <a:rPr lang="en-US" altLang="ja-JP" sz="2800" dirty="0" smtClean="0"/>
              <a:t>Where is it that vibrates?</a:t>
            </a:r>
          </a:p>
          <a:p>
            <a:pPr lvl="3"/>
            <a:r>
              <a:rPr lang="en-US" altLang="ja-JP" sz="2400" dirty="0" smtClean="0"/>
              <a:t>Magnets</a:t>
            </a:r>
          </a:p>
          <a:p>
            <a:pPr lvl="3"/>
            <a:r>
              <a:rPr lang="en-US" altLang="ja-JP" sz="2400" dirty="0" smtClean="0"/>
              <a:t>Supporting table</a:t>
            </a:r>
          </a:p>
          <a:p>
            <a:pPr lvl="3"/>
            <a:r>
              <a:rPr lang="en-US" altLang="ja-JP" sz="2400" dirty="0" smtClean="0"/>
              <a:t>Floor</a:t>
            </a:r>
          </a:p>
          <a:p>
            <a:pPr lvl="2"/>
            <a:r>
              <a:rPr lang="en-US" altLang="ja-JP" sz="2800" dirty="0" smtClean="0"/>
              <a:t>At which frequency?</a:t>
            </a:r>
          </a:p>
          <a:p>
            <a:pPr lvl="3"/>
            <a:r>
              <a:rPr lang="en-US" altLang="ja-JP" sz="2400" dirty="0" smtClean="0"/>
              <a:t>Characteristic frequencies </a:t>
            </a:r>
          </a:p>
          <a:p>
            <a:pPr lvl="2"/>
            <a:r>
              <a:rPr lang="en-US" altLang="ja-JP" sz="2800" dirty="0" smtClean="0"/>
              <a:t>With what amplitude? </a:t>
            </a:r>
          </a:p>
          <a:p>
            <a:pPr lvl="3"/>
            <a:r>
              <a:rPr lang="en-US" altLang="ja-JP" sz="2400" dirty="0" smtClean="0"/>
              <a:t>Will it cause a serious degradation in the machine performance?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972" y="849319"/>
            <a:ext cx="8620156" cy="574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タイトル 11"/>
          <p:cNvSpPr>
            <a:spLocks noGrp="1"/>
          </p:cNvSpPr>
          <p:nvPr>
            <p:ph type="title"/>
          </p:nvPr>
        </p:nvSpPr>
        <p:spPr>
          <a:xfrm>
            <a:off x="246327" y="30778"/>
            <a:ext cx="8686800" cy="818541"/>
          </a:xfrm>
        </p:spPr>
        <p:txBody>
          <a:bodyPr lIns="82945" tIns="41473" rIns="82945" bIns="41473">
            <a:noAutofit/>
          </a:bodyPr>
          <a:lstStyle/>
          <a:p>
            <a:pPr eaLnBrk="1" hangingPunct="1">
              <a:defRPr/>
            </a:pPr>
            <a:r>
              <a:rPr lang="en-US" altLang="ja-JP" dirty="0" smtClean="0"/>
              <a:t>KEK  environment</a:t>
            </a:r>
            <a:endParaRPr lang="ja-JP" altLang="en-US" dirty="0" smtClean="0"/>
          </a:p>
        </p:txBody>
      </p:sp>
      <p:sp>
        <p:nvSpPr>
          <p:cNvPr id="16" name="円/楕円 15"/>
          <p:cNvSpPr/>
          <p:nvPr/>
        </p:nvSpPr>
        <p:spPr>
          <a:xfrm>
            <a:off x="683568" y="3717032"/>
            <a:ext cx="4536504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 rot="10800000">
            <a:off x="3491881" y="3356992"/>
            <a:ext cx="5441247" cy="201622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1940000">
            <a:off x="3312000" y="3356992"/>
            <a:ext cx="360039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2604" y="4569589"/>
            <a:ext cx="661764" cy="49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120" y="4073266"/>
            <a:ext cx="661764" cy="49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2490" y="3168984"/>
            <a:ext cx="661764" cy="49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491881" y="3811656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D3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93964" y="430797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D9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9906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KEK environment</a:t>
            </a:r>
            <a:br>
              <a:rPr lang="en-US" altLang="ja-JP" sz="4000" dirty="0" smtClean="0"/>
            </a:br>
            <a:r>
              <a:rPr lang="en-US" altLang="ja-JP" sz="1800" dirty="0" smtClean="0"/>
              <a:t>Measured by </a:t>
            </a:r>
            <a:r>
              <a:rPr lang="en-US" altLang="ja-JP" sz="1800" dirty="0" err="1" smtClean="0"/>
              <a:t>R.Sugahara</a:t>
            </a:r>
            <a:r>
              <a:rPr lang="en-US" altLang="ja-JP" sz="1800" dirty="0" smtClean="0"/>
              <a:t> et.al  (KEK Report 2003-12)</a:t>
            </a:r>
            <a:endParaRPr lang="ja-JP" altLang="en-US" dirty="0" smtClean="0"/>
          </a:p>
        </p:txBody>
      </p:sp>
      <p:pic>
        <p:nvPicPr>
          <p:cNvPr id="19459" name="図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7777382" cy="58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667000" y="2558534"/>
            <a:ext cx="4724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D3</a:t>
            </a:r>
            <a:endParaRPr lang="ja-JP" altLang="en-US" sz="2000" dirty="0">
              <a:ln>
                <a:solidFill>
                  <a:srgbClr val="008000"/>
                </a:solidFill>
              </a:ln>
              <a:latin typeface="+mn-lt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53200" y="3080266"/>
            <a:ext cx="47245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D3</a:t>
            </a:r>
            <a:endParaRPr lang="ja-JP" altLang="en-US" dirty="0">
              <a:ln>
                <a:solidFill>
                  <a:srgbClr val="008000"/>
                </a:solidFill>
              </a:ln>
              <a:latin typeface="+mn-lt"/>
              <a:ea typeface="+mn-ea"/>
            </a:endParaRPr>
          </a:p>
        </p:txBody>
      </p:sp>
      <p:sp>
        <p:nvSpPr>
          <p:cNvPr id="19462" name="テキスト ボックス 7"/>
          <p:cNvSpPr txBox="1">
            <a:spLocks noChangeArrowheads="1"/>
          </p:cNvSpPr>
          <p:nvPr/>
        </p:nvSpPr>
        <p:spPr bwMode="auto">
          <a:xfrm>
            <a:off x="2125663" y="3079750"/>
            <a:ext cx="47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latin typeface="Calibri" pitchFamily="-110" charset="0"/>
              </a:rPr>
              <a:t>D9</a:t>
            </a:r>
            <a:endParaRPr lang="ja-JP" altLang="en-US" sz="2000">
              <a:solidFill>
                <a:srgbClr val="FF0000"/>
              </a:solidFill>
              <a:latin typeface="Calibri" pitchFamily="-110" charset="0"/>
            </a:endParaRPr>
          </a:p>
        </p:txBody>
      </p:sp>
      <p:sp>
        <p:nvSpPr>
          <p:cNvPr id="19463" name="テキスト ボックス 8"/>
          <p:cNvSpPr txBox="1">
            <a:spLocks noChangeArrowheads="1"/>
          </p:cNvSpPr>
          <p:nvPr/>
        </p:nvSpPr>
        <p:spPr bwMode="auto">
          <a:xfrm>
            <a:off x="5715000" y="3279775"/>
            <a:ext cx="47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latin typeface="Calibri" pitchFamily="-110" charset="0"/>
              </a:rPr>
              <a:t>D9</a:t>
            </a:r>
            <a:endParaRPr lang="ja-JP" altLang="en-US" sz="2000">
              <a:solidFill>
                <a:srgbClr val="FF0000"/>
              </a:solidFill>
              <a:latin typeface="Calibri" pitchFamily="-110" charset="0"/>
            </a:endParaRPr>
          </a:p>
        </p:txBody>
      </p:sp>
      <p:cxnSp>
        <p:nvCxnSpPr>
          <p:cNvPr id="14" name="直線矢印コネクタ 13"/>
          <p:cNvCxnSpPr>
            <a:cxnSpLocks noChangeShapeType="1"/>
          </p:cNvCxnSpPr>
          <p:nvPr/>
        </p:nvCxnSpPr>
        <p:spPr bwMode="auto">
          <a:xfrm rot="5400000">
            <a:off x="2559050" y="2689225"/>
            <a:ext cx="261938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直線矢印コネクタ 14"/>
          <p:cNvCxnSpPr>
            <a:cxnSpLocks noChangeShapeType="1"/>
          </p:cNvCxnSpPr>
          <p:nvPr/>
        </p:nvCxnSpPr>
        <p:spPr bwMode="auto">
          <a:xfrm rot="5400000">
            <a:off x="6057107" y="2688431"/>
            <a:ext cx="260350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角丸四角形吹き出し 16"/>
          <p:cNvSpPr/>
          <p:nvPr/>
        </p:nvSpPr>
        <p:spPr>
          <a:xfrm>
            <a:off x="7524328" y="2958644"/>
            <a:ext cx="1191397" cy="612648"/>
          </a:xfrm>
          <a:prstGeom prst="wedgeRoundRectCallout">
            <a:avLst/>
          </a:prstGeom>
          <a:gradFill flip="none" rotWithShape="1">
            <a:gsLst>
              <a:gs pos="0">
                <a:srgbClr val="FF4195">
                  <a:tint val="66000"/>
                  <a:satMod val="160000"/>
                </a:srgbClr>
              </a:gs>
              <a:gs pos="50000">
                <a:srgbClr val="FF4195">
                  <a:tint val="44500"/>
                  <a:satMod val="160000"/>
                </a:srgbClr>
              </a:gs>
              <a:gs pos="100000">
                <a:srgbClr val="FF419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KEK &gt;&gt;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Spring-8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7189619" y="3933056"/>
            <a:ext cx="1774869" cy="86042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D3 (road side)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&gt; D9 (field side)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7025655" y="5301208"/>
            <a:ext cx="1954381" cy="1152128"/>
          </a:xfrm>
          <a:prstGeom prst="wedgeRoundRectCallout">
            <a:avLst>
              <a:gd name="adj1" fmla="val -4457"/>
              <a:gd name="adj2" fmla="val 6646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Clear day &amp; night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effects seen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day &gt; night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3Hz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Sensors</a:t>
            </a:r>
            <a:endParaRPr lang="ja-JP" altLang="en-US" smtClean="0"/>
          </a:p>
        </p:txBody>
      </p:sp>
      <p:sp>
        <p:nvSpPr>
          <p:cNvPr id="20483" name="正方形/長方形 5"/>
          <p:cNvSpPr>
            <a:spLocks noChangeArrowheads="1"/>
          </p:cNvSpPr>
          <p:nvPr/>
        </p:nvSpPr>
        <p:spPr bwMode="auto">
          <a:xfrm>
            <a:off x="457200" y="1417638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latin typeface="Calibri" pitchFamily="-110" charset="0"/>
              </a:rPr>
              <a:t>We use six acceleration sensors (MG-102S, </a:t>
            </a:r>
            <a:r>
              <a:rPr lang="en-US" altLang="ja-JP" sz="2000" dirty="0" err="1">
                <a:latin typeface="Calibri" pitchFamily="-110" charset="0"/>
              </a:rPr>
              <a:t>Tokkyo-kiki</a:t>
            </a:r>
            <a:r>
              <a:rPr lang="en-US" altLang="ja-JP" sz="2000" dirty="0">
                <a:latin typeface="Calibri" pitchFamily="-110" charset="0"/>
              </a:rPr>
              <a:t> Corporation). </a:t>
            </a:r>
          </a:p>
          <a:p>
            <a:r>
              <a:rPr lang="en-US" altLang="ja-JP" sz="2000" dirty="0">
                <a:latin typeface="Calibri" pitchFamily="-110" charset="0"/>
              </a:rPr>
              <a:t>Each sensor measures one direction, 3 sensors </a:t>
            </a:r>
            <a:r>
              <a:rPr lang="en-US" altLang="ja-JP" sz="2000" dirty="0" smtClean="0">
                <a:latin typeface="Calibri" pitchFamily="-110" charset="0"/>
              </a:rPr>
              <a:t>used to </a:t>
            </a:r>
            <a:r>
              <a:rPr lang="en-US" altLang="ja-JP" sz="2000" dirty="0">
                <a:latin typeface="Calibri" pitchFamily="-110" charset="0"/>
              </a:rPr>
              <a:t>measure (X,Y,Z).</a:t>
            </a:r>
          </a:p>
          <a:p>
            <a:r>
              <a:rPr lang="en-US" altLang="ja-JP" sz="2000" dirty="0">
                <a:latin typeface="Calibri" pitchFamily="-110" charset="0"/>
              </a:rPr>
              <a:t>2 sets of sensors, one set usually on the floor and the other on the </a:t>
            </a:r>
            <a:r>
              <a:rPr lang="en-US" altLang="ja-JP" sz="2000" dirty="0" smtClean="0">
                <a:latin typeface="Calibri" pitchFamily="-110" charset="0"/>
              </a:rPr>
              <a:t>magnet, </a:t>
            </a:r>
            <a:r>
              <a:rPr lang="en-US" altLang="ja-JP" sz="2000" dirty="0">
                <a:latin typeface="Calibri" pitchFamily="-110" charset="0"/>
              </a:rPr>
              <a:t>for example.</a:t>
            </a:r>
            <a:endParaRPr lang="ja-JP" altLang="en-US" sz="2000" dirty="0">
              <a:latin typeface="Calibri" pitchFamily="-110" charset="0"/>
            </a:endParaRPr>
          </a:p>
        </p:txBody>
      </p:sp>
      <p:pic>
        <p:nvPicPr>
          <p:cNvPr id="20484" name="図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95600"/>
            <a:ext cx="4587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3" y="4891088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540375" y="2947988"/>
            <a:ext cx="2133600" cy="685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>
                <a:solidFill>
                  <a:srgbClr val="000080"/>
                </a:solidFill>
                <a:latin typeface="Calibri" pitchFamily="-110" charset="0"/>
              </a:rPr>
              <a:t>Servo Accelerometer</a:t>
            </a:r>
          </a:p>
          <a:p>
            <a:pPr algn="ctr"/>
            <a:r>
              <a:rPr lang="ja-JP" altLang="en-US">
                <a:solidFill>
                  <a:srgbClr val="000080"/>
                </a:solidFill>
                <a:latin typeface="Calibri" pitchFamily="-110" charset="0"/>
              </a:rPr>
              <a:t>　ＭＧ－１０２</a:t>
            </a:r>
            <a:endParaRPr lang="ja-JP" altLang="en-US">
              <a:latin typeface="Calibri" pitchFamily="-110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080250" y="4995863"/>
            <a:ext cx="1981200" cy="838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ja-JP" u="sng">
                <a:solidFill>
                  <a:srgbClr val="FF0000"/>
                </a:solidFill>
                <a:latin typeface="Calibri" pitchFamily="-110" charset="0"/>
              </a:rPr>
              <a:t>Acc. 0.1</a:t>
            </a:r>
            <a:r>
              <a:rPr lang="ja-JP" altLang="en-US" u="sng">
                <a:solidFill>
                  <a:srgbClr val="FF0000"/>
                </a:solidFill>
                <a:latin typeface="Calibri" pitchFamily="-110" charset="0"/>
              </a:rPr>
              <a:t>～</a:t>
            </a:r>
            <a:r>
              <a:rPr lang="en-US" altLang="ja-JP" u="sng">
                <a:solidFill>
                  <a:srgbClr val="FF0000"/>
                </a:solidFill>
                <a:latin typeface="Calibri" pitchFamily="-110" charset="0"/>
              </a:rPr>
              <a:t>400Hz</a:t>
            </a:r>
            <a:r>
              <a:rPr lang="en-US" altLang="ja-JP">
                <a:solidFill>
                  <a:srgbClr val="000080"/>
                </a:solidFill>
                <a:latin typeface="Calibri" pitchFamily="-110" charset="0"/>
              </a:rPr>
              <a:t> </a:t>
            </a:r>
            <a:r>
              <a:rPr lang="en-US" altLang="ja-JP" u="sng">
                <a:solidFill>
                  <a:srgbClr val="FF0000"/>
                </a:solidFill>
                <a:latin typeface="Calibri" pitchFamily="-110" charset="0"/>
              </a:rPr>
              <a:t>Acc. 60dB = 1gal/V</a:t>
            </a:r>
            <a:endParaRPr lang="en-US" altLang="ja-JP">
              <a:latin typeface="Calibri" pitchFamily="-110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708650" y="3700463"/>
            <a:ext cx="693738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>
                <a:solidFill>
                  <a:srgbClr val="000080"/>
                </a:solidFill>
                <a:latin typeface="Calibri" pitchFamily="-110" charset="0"/>
              </a:rPr>
              <a:t>Size</a:t>
            </a:r>
            <a:endParaRPr lang="en-US" altLang="ja-JP">
              <a:latin typeface="Calibri" pitchFamily="-110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927850" y="3700463"/>
            <a:ext cx="191135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dirty="0">
                <a:solidFill>
                  <a:srgbClr val="000080"/>
                </a:solidFill>
                <a:latin typeface="Calibri" pitchFamily="-110" charset="0"/>
              </a:rPr>
              <a:t>40×40×50mm</a:t>
            </a:r>
            <a:endParaRPr lang="en-US" altLang="ja-JP" dirty="0">
              <a:latin typeface="Calibri" pitchFamily="-110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708650" y="4157663"/>
            <a:ext cx="12192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>
                <a:solidFill>
                  <a:srgbClr val="000080"/>
                </a:solidFill>
                <a:latin typeface="Calibri" pitchFamily="-110" charset="0"/>
              </a:rPr>
              <a:t>Max. input</a:t>
            </a:r>
            <a:endParaRPr lang="en-US" altLang="ja-JP">
              <a:latin typeface="Calibri" pitchFamily="-110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080250" y="4157663"/>
            <a:ext cx="7620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>
                <a:solidFill>
                  <a:srgbClr val="000080"/>
                </a:solidFill>
                <a:latin typeface="Calibri" pitchFamily="-110" charset="0"/>
              </a:rPr>
              <a:t>±</a:t>
            </a:r>
            <a:r>
              <a:rPr lang="ja-JP" altLang="en-US">
                <a:solidFill>
                  <a:srgbClr val="000080"/>
                </a:solidFill>
                <a:latin typeface="Calibri" pitchFamily="-110" charset="0"/>
              </a:rPr>
              <a:t>２</a:t>
            </a:r>
            <a:r>
              <a:rPr lang="en-US" altLang="ja-JP">
                <a:solidFill>
                  <a:srgbClr val="000080"/>
                </a:solidFill>
                <a:latin typeface="Calibri" pitchFamily="-110" charset="0"/>
              </a:rPr>
              <a:t>G</a:t>
            </a:r>
            <a:endParaRPr lang="en-US" altLang="ja-JP">
              <a:latin typeface="Calibri" pitchFamily="-110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708650" y="4614863"/>
            <a:ext cx="12192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>
                <a:solidFill>
                  <a:srgbClr val="000080"/>
                </a:solidFill>
                <a:latin typeface="Calibri" pitchFamily="-110" charset="0"/>
              </a:rPr>
              <a:t>Resolution</a:t>
            </a:r>
            <a:endParaRPr lang="en-US" altLang="ja-JP">
              <a:latin typeface="Calibri" pitchFamily="-110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080250" y="4614863"/>
            <a:ext cx="12954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>
                <a:solidFill>
                  <a:srgbClr val="000080"/>
                </a:solidFill>
                <a:latin typeface="Calibri" pitchFamily="-110" charset="0"/>
              </a:rPr>
              <a:t>１／</a:t>
            </a:r>
            <a:r>
              <a:rPr lang="en-US" altLang="ja-JP">
                <a:solidFill>
                  <a:srgbClr val="000080"/>
                </a:solidFill>
                <a:latin typeface="Calibri" pitchFamily="-110" charset="0"/>
              </a:rPr>
              <a:t>10</a:t>
            </a:r>
            <a:r>
              <a:rPr lang="en-US" altLang="ja-JP" baseline="30000">
                <a:solidFill>
                  <a:srgbClr val="000080"/>
                </a:solidFill>
                <a:latin typeface="Calibri" pitchFamily="-110" charset="0"/>
              </a:rPr>
              <a:t>6</a:t>
            </a:r>
            <a:r>
              <a:rPr lang="en-US" altLang="ja-JP">
                <a:solidFill>
                  <a:srgbClr val="000080"/>
                </a:solidFill>
                <a:latin typeface="Calibri" pitchFamily="-110" charset="0"/>
              </a:rPr>
              <a:t>G</a:t>
            </a:r>
            <a:endParaRPr lang="en-US" altLang="ja-JP">
              <a:latin typeface="Calibri" pitchFamily="-110" charset="0"/>
            </a:endParaRPr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Measurements </a:t>
            </a:r>
            <a:br>
              <a:rPr lang="en-US" altLang="ja-JP" sz="4000" dirty="0" smtClean="0"/>
            </a:br>
            <a:r>
              <a:rPr lang="en-US" altLang="ja-JP" sz="4000" dirty="0" smtClean="0"/>
              <a:t>KEKB Interaction Region (IR)</a:t>
            </a:r>
            <a:endParaRPr lang="ja-JP" altLang="en-US" sz="4000" dirty="0" smtClean="0"/>
          </a:p>
        </p:txBody>
      </p:sp>
      <p:sp>
        <p:nvSpPr>
          <p:cNvPr id="21507" name="テキスト ボックス 3"/>
          <p:cNvSpPr txBox="1">
            <a:spLocks noChangeArrowheads="1"/>
          </p:cNvSpPr>
          <p:nvPr/>
        </p:nvSpPr>
        <p:spPr bwMode="auto">
          <a:xfrm>
            <a:off x="1128713" y="3645024"/>
            <a:ext cx="67758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n-lt"/>
              </a:rPr>
              <a:t>*Power Spectrum Density (PSD) plots</a:t>
            </a:r>
          </a:p>
          <a:p>
            <a:r>
              <a:rPr lang="en-US" altLang="ja-JP" sz="2400" dirty="0">
                <a:latin typeface="+mn-lt"/>
              </a:rPr>
              <a:t>*Integrated amplitude (</a:t>
            </a:r>
            <a:r>
              <a:rPr lang="en-US" altLang="ja-JP" sz="2400" dirty="0" err="1">
                <a:latin typeface="+mn-lt"/>
              </a:rPr>
              <a:t>vs</a:t>
            </a:r>
            <a:r>
              <a:rPr lang="en-US" altLang="ja-JP" sz="2400" dirty="0">
                <a:latin typeface="+mn-lt"/>
              </a:rPr>
              <a:t> frequency) plots</a:t>
            </a:r>
          </a:p>
          <a:p>
            <a:endParaRPr lang="en-US" altLang="ja-JP" sz="2400" dirty="0">
              <a:latin typeface="+mn-lt"/>
            </a:endParaRPr>
          </a:p>
          <a:p>
            <a:r>
              <a:rPr lang="en-US" altLang="ja-JP" sz="2400" dirty="0">
                <a:latin typeface="+mn-lt"/>
              </a:rPr>
              <a:t>Data taken in </a:t>
            </a:r>
            <a:r>
              <a:rPr lang="en-US" altLang="ja-JP" sz="2400" dirty="0" smtClean="0">
                <a:latin typeface="+mn-lt"/>
              </a:rPr>
              <a:t>June 2009,</a:t>
            </a:r>
            <a:endParaRPr lang="en-US" altLang="ja-JP" sz="2400" dirty="0">
              <a:latin typeface="+mn-lt"/>
            </a:endParaRPr>
          </a:p>
          <a:p>
            <a:r>
              <a:rPr lang="en-US" altLang="ja-JP" sz="2400" dirty="0">
                <a:latin typeface="+mn-lt"/>
              </a:rPr>
              <a:t>when Belle solenoid, QCS and the ring magnets were</a:t>
            </a:r>
          </a:p>
          <a:p>
            <a:r>
              <a:rPr lang="en-US" altLang="ja-JP" sz="2400" dirty="0">
                <a:latin typeface="+mn-lt"/>
              </a:rPr>
              <a:t>turned off.</a:t>
            </a:r>
            <a:endParaRPr lang="ja-JP" altLang="en-US" sz="2400" dirty="0">
              <a:latin typeface="+mn-lt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Vibration issues for SuperKEKB (IWAA2010)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4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1121</Words>
  <Application>Microsoft Office PowerPoint</Application>
  <PresentationFormat>画面に合わせる (4:3)</PresentationFormat>
  <Paragraphs>292</Paragraphs>
  <Slides>26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Office テーマ</vt:lpstr>
      <vt:lpstr>ワークシート</vt:lpstr>
      <vt:lpstr>スライド 1</vt:lpstr>
      <vt:lpstr>Contents</vt:lpstr>
      <vt:lpstr>1. What is SuperKEKB</vt:lpstr>
      <vt:lpstr>2. Vibration measurements at KEKB tunnel</vt:lpstr>
      <vt:lpstr>Purpose of the measurements</vt:lpstr>
      <vt:lpstr>KEK  environment</vt:lpstr>
      <vt:lpstr>KEK environment Measured by R.Sugahara et.al  (KEK Report 2003-12)</vt:lpstr>
      <vt:lpstr>Sensors</vt:lpstr>
      <vt:lpstr>Measurements  KEKB Interaction Region (IR)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Measurements  on BELLE (1300 ton!)  and indeed BELLE was shaking at 4Hz</vt:lpstr>
      <vt:lpstr>スライド 17</vt:lpstr>
      <vt:lpstr>スライド 18</vt:lpstr>
      <vt:lpstr>スライド 19</vt:lpstr>
      <vt:lpstr>スライド 20</vt:lpstr>
      <vt:lpstr>Summary</vt:lpstr>
      <vt:lpstr>Summary</vt:lpstr>
      <vt:lpstr>Summary (vibration amplitude)</vt:lpstr>
      <vt:lpstr>3. Strategy : What to do</vt:lpstr>
      <vt:lpstr>3. What to do</vt:lpstr>
      <vt:lpstr>スライド 26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実験室周りの振動測定</dc:title>
  <dc:creator>美佳 増澤</dc:creator>
  <cp:lastModifiedBy>mika</cp:lastModifiedBy>
  <cp:revision>266</cp:revision>
  <dcterms:created xsi:type="dcterms:W3CDTF">2010-02-15T00:07:03Z</dcterms:created>
  <dcterms:modified xsi:type="dcterms:W3CDTF">2010-09-16T11:12:11Z</dcterms:modified>
</cp:coreProperties>
</file>