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4" r:id="rId3"/>
    <p:sldId id="355" r:id="rId4"/>
    <p:sldId id="332" r:id="rId5"/>
    <p:sldId id="341" r:id="rId6"/>
    <p:sldId id="354" r:id="rId7"/>
    <p:sldId id="266" r:id="rId8"/>
    <p:sldId id="353" r:id="rId9"/>
    <p:sldId id="343" r:id="rId10"/>
    <p:sldId id="356" r:id="rId11"/>
    <p:sldId id="344" r:id="rId12"/>
    <p:sldId id="346" r:id="rId13"/>
    <p:sldId id="345" r:id="rId14"/>
    <p:sldId id="347" r:id="rId15"/>
    <p:sldId id="348" r:id="rId16"/>
    <p:sldId id="349" r:id="rId17"/>
    <p:sldId id="350" r:id="rId18"/>
    <p:sldId id="351" r:id="rId19"/>
    <p:sldId id="352" r:id="rId20"/>
    <p:sldId id="340" r:id="rId21"/>
  </p:sldIdLst>
  <p:sldSz cx="9144000" cy="6858000" type="screen4x3"/>
  <p:notesSz cx="6781800" cy="98806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99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64" autoAdjust="0"/>
    <p:restoredTop sz="94654" autoAdjust="0"/>
  </p:normalViewPr>
  <p:slideViewPr>
    <p:cSldViewPr>
      <p:cViewPr>
        <p:scale>
          <a:sx n="100" d="100"/>
          <a:sy n="100" d="100"/>
        </p:scale>
        <p:origin x="-65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F32ECEB-08B8-47D0-9B53-8DC13C822ED0}" type="datetimeFigureOut">
              <a:rPr lang="en-US"/>
              <a:pPr>
                <a:defRPr/>
              </a:pPr>
              <a:t>9/14/2010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530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38530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DB3D87-547B-4F3E-8438-6562019F5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1363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692650"/>
            <a:ext cx="5426075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A6EF2E-A8A7-47BD-845D-738AD0B885E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4" descr="logo-SU-7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6838" y="96838"/>
            <a:ext cx="6858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13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</a:t>
            </a:r>
            <a:r>
              <a:rPr lang="fr-FR" err="1"/>
              <a:t>ABP</a:t>
            </a:r>
            <a:r>
              <a:rPr lang="fr-FR"/>
              <a:t>/SU</a:t>
            </a:r>
          </a:p>
        </p:txBody>
      </p:sp>
      <p:sp>
        <p:nvSpPr>
          <p:cNvPr id="1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2622AF-03D0-406A-911D-F495B3B46B3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7B4F0-E9E1-456F-9F8F-6F8C2BD2CF3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D3BB-9839-4245-9E5E-C600E79A14A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41837-2CF6-47F4-818D-72C8179799A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DD35-DBCA-4A41-B60E-03C62835D29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7EDF-9727-41D3-B0AA-59D628D1342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E002-A982-4C91-8EF9-81C6217CB6B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BDE9-20ED-44AD-B52A-F3FFADCE8B5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0C55-C099-421F-87B7-9DF11B1033A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44D1-CD73-4952-B98F-0BD1F5E4525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0F66D-F8C5-4445-AC75-E8759BA46BF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3D58DC0-2B3D-49EE-AFAF-C6987CEA374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676400" y="5257800"/>
            <a:ext cx="6248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800" smtClean="0">
                <a:solidFill>
                  <a:schemeClr val="tx2"/>
                </a:solidFill>
                <a:latin typeface="Comic Sans MS" pitchFamily="66" charset="0"/>
              </a:rPr>
              <a:t>H. MAINAUD DURAND, A. HERTY, A. MARIN, M. ACAR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z="2400" smtClean="0"/>
              <a:t>PERMANENT MONITORING OF THE LHC LOW BETA TRIPLETS: LATEST RESULTS AND PERSPECTIVES</a:t>
            </a:r>
          </a:p>
        </p:txBody>
      </p:sp>
      <p:pic>
        <p:nvPicPr>
          <p:cNvPr id="15363" name="Picture 4" descr="log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52400"/>
            <a:ext cx="2533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505200"/>
            <a:ext cx="207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2D9FA-41FC-4A73-B441-D052778F511E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0" y="457200"/>
            <a:ext cx="56102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Short term monitoring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6934200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</a:rPr>
              <a:t>The importance of redundant and independant measurements</a:t>
            </a:r>
          </a:p>
        </p:txBody>
      </p:sp>
      <p:pic>
        <p:nvPicPr>
          <p:cNvPr id="24580" name="Picture 6" descr="IMG_11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609600" y="2362200"/>
            <a:ext cx="434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After analysis, heads of jacks no more in contact with cryostat</a:t>
            </a: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All load of Q2 (18t) applied on the central jack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Mechanical solution implemented to apply load on the external jacks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0" y="4800600"/>
            <a:ext cx="464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	Importance of having control systems of displacement completely independent from the moving axis!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DCE81-BF2F-4A96-A10D-ABA96D5261BB}" type="slidenum">
              <a:rPr lang="fr-FR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0" y="457200"/>
            <a:ext cx="56102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Short term monitoring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6934200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  <a:defRPr/>
            </a:pPr>
            <a:r>
              <a:rPr lang="fr-CH" sz="1600" dirty="0">
                <a:solidFill>
                  <a:schemeClr val="tx2"/>
                </a:solidFill>
                <a:latin typeface="Comic Sans MS" pitchFamily="66" charset="0"/>
              </a:rPr>
              <a:t>WPS readings during ramping of magnet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4290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51609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152400" y="5486400"/>
            <a:ext cx="464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	Real triplet movements or influence on the alignment system during ramping (earthing of stretched wire)?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3276600"/>
            <a:ext cx="69342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F6701-CA4B-4309-800B-6A538BAA601D}" type="slidenum">
              <a:rPr lang="fr-FR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143000" y="609600"/>
            <a:ext cx="69342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>
                <a:solidFill>
                  <a:schemeClr val="tx2"/>
                </a:solidFill>
                <a:latin typeface="Comic Sans MS" pitchFamily="66" charset="0"/>
              </a:rPr>
              <a:t>SUMMARY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Introduction: alignment systems configuration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Short term monitoring results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Warm-up of a cryostat and associated constraints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The importance of redundant and independent measurements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WPS readings during a ramping of magnet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 lvl="1"/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Long term monitoring results</a:t>
            </a:r>
          </a:p>
          <a:p>
            <a:pPr lvl="1">
              <a:buFont typeface="Courier New" pitchFamily="49" charset="0"/>
              <a:buChar char="o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 	Case of triplet 1L</a:t>
            </a:r>
          </a:p>
          <a:p>
            <a:pPr lvl="1">
              <a:buFont typeface="Courier New" pitchFamily="49" charset="0"/>
              <a:buChar char="o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 	Stability of LHCb cavern versus tunnel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Status and first conclusions</a:t>
            </a:r>
          </a:p>
          <a:p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Perspectives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Consolidation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Upgrade</a:t>
            </a:r>
          </a:p>
          <a:p>
            <a:pPr lvl="1"/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Conclusions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DC268-A199-47C0-B14C-D82BEFB7E582}" type="slidenum">
              <a:rPr lang="fr-FR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0" y="457200"/>
            <a:ext cx="56102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Long term monitoring results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2514600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  <a:defRPr/>
            </a:pPr>
            <a:r>
              <a:rPr lang="fr-CH" sz="1600" dirty="0">
                <a:solidFill>
                  <a:schemeClr val="tx2"/>
                </a:solidFill>
                <a:latin typeface="Comic Sans MS" pitchFamily="66" charset="0"/>
              </a:rPr>
              <a:t>Case of triplet 1L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7162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990600" y="548640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Vertical stability of the triplet: ± 50μm over more than 7 months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Peaks during technical stops or warming of cold masses </a:t>
            </a: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 difficulty to achieve micrometric measurements during periods of access/works in the tunnel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8C257-C876-4685-B409-7D996A1212C8}" type="slidenum">
              <a:rPr lang="fr-FR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0" y="457200"/>
            <a:ext cx="56102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Long term monitoring results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4572000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</a:rPr>
              <a:t>Stability of LHCb cavern w.r.t tunnel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934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12"/>
          <p:cNvSpPr txBox="1">
            <a:spLocks noChangeArrowheads="1"/>
          </p:cNvSpPr>
          <p:nvPr/>
        </p:nvSpPr>
        <p:spPr bwMode="auto">
          <a:xfrm>
            <a:off x="1295400" y="5562600"/>
            <a:ext cx="7696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Vertical stability between cavern and tunnel areas around LHCb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Very good quality of readings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4495800"/>
            <a:ext cx="6934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A0F8A-6CBC-4783-B56F-F05BEA753ABD}" type="slidenum">
              <a:rPr lang="fr-FR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1219200" y="838200"/>
            <a:ext cx="69342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SUMMARY</a:t>
            </a:r>
          </a:p>
          <a:p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Introduction: alignment systems configuration</a:t>
            </a: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Short term monitoring results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Warm-up of a cryostat and associated constraints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The importance of redundant and independent measurements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WPS readings during a ramping of magnet</a:t>
            </a:r>
          </a:p>
          <a:p>
            <a:pPr lvl="1"/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Long term monitoring results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Case of triplet 1L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Stability of LHCb cavern versus tunnel</a:t>
            </a: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Status and first conclusions</a:t>
            </a:r>
          </a:p>
          <a:p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Perspectives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Consolidation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Upgrade</a:t>
            </a:r>
          </a:p>
          <a:p>
            <a:pPr lvl="1"/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Conclusions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85800" y="4495800"/>
            <a:ext cx="82296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85800" y="2819400"/>
            <a:ext cx="82296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5800" y="1371600"/>
            <a:ext cx="8229600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5D230-7EF6-43D8-B85D-B84817D24CB3}" type="slidenum">
              <a:rPr lang="fr-FR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0" y="457200"/>
            <a:ext cx="56102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Status and first conclusions</a:t>
            </a: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685800" y="1371600"/>
            <a:ext cx="80772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Sensors in good running order: no failure encountered (100 HLS and 60 WPS)</a:t>
            </a: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Only one stretched wire broke during installation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Wire validations necessary to detect a wire blocked in its protection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Installed sensors perform relative measurements about a few microns, and « absolute » measurements (with respect to the beam) of a few tenths of mm (including the determination of the fiducials w.r.t beam axis, stability of the position of the cold masses, determination of the supports on which sensors are installed)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Additional variables added in beam coordinate system for operational purpose, with an on-line monitoring in the CCC.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None/>
            </a:pP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5029200"/>
            <a:ext cx="69342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BA9EE-9DAD-408A-BF7B-6CF8BD186FBC}" type="slidenum">
              <a:rPr lang="fr-FR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1219200" y="838200"/>
            <a:ext cx="69342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SUMMARY</a:t>
            </a:r>
          </a:p>
          <a:p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Introduction: alignment systems configuration</a:t>
            </a: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Short term monitoring results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Warm-up of a cryostat and associated constraints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The importance of redundant and independent measurements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WPS readings during a ramping of magnet</a:t>
            </a:r>
          </a:p>
          <a:p>
            <a:pPr lvl="1"/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Long term monitoring results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Case of triplet 1L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Stability of LHCb cavern versus tunnel</a:t>
            </a: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Status and first conclusions</a:t>
            </a:r>
          </a:p>
          <a:p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Perspectives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Consolidation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Upgrade</a:t>
            </a:r>
          </a:p>
          <a:p>
            <a:pPr lvl="1"/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Conclusions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B1D09-8E8D-43FA-AABD-4C67F345A73B}" type="slidenum">
              <a:rPr lang="fr-FR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0" y="457200"/>
            <a:ext cx="56102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Perspectives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2133600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  <a:defRPr/>
            </a:pPr>
            <a:r>
              <a:rPr lang="fr-CH" sz="1600" dirty="0">
                <a:solidFill>
                  <a:schemeClr val="tx2"/>
                </a:solidFill>
                <a:latin typeface="Comic Sans MS" pitchFamily="66" charset="0"/>
              </a:rPr>
              <a:t>Consolidation</a:t>
            </a:r>
          </a:p>
        </p:txBody>
      </p:sp>
      <p:sp>
        <p:nvSpPr>
          <p:cNvPr id="32772" name="Text Box 12"/>
          <p:cNvSpPr txBox="1">
            <a:spLocks noChangeArrowheads="1"/>
          </p:cNvSpPr>
          <p:nvPr/>
        </p:nvSpPr>
        <p:spPr bwMode="auto">
          <a:xfrm>
            <a:off x="685800" y="1981200"/>
            <a:ext cx="76962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Remote preventive maintenance in preparation: </a:t>
            </a:r>
          </a:p>
          <a:p>
            <a:pPr marL="914400" lvl="1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Remote displacement of stretched wire</a:t>
            </a:r>
          </a:p>
          <a:p>
            <a:pPr marL="914400" lvl="1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Filling / purging station for hydraulic networks</a:t>
            </a:r>
          </a:p>
          <a:p>
            <a:pPr marL="914400" lvl="1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Remote detection of a broken wire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Installation of additional WPS independent from the magnets to be aligned, closed to the stretching device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Training on a prototype magnet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Simplification of remote repositioning  development of semi- automatic repositioning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E22EC-0737-450C-95BF-305772A0EFED}" type="slidenum">
              <a:rPr lang="fr-FR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0" y="457200"/>
            <a:ext cx="56102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Perspectives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2133600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  <a:defRPr/>
            </a:pPr>
            <a:r>
              <a:rPr lang="fr-CH" sz="1600" dirty="0">
                <a:solidFill>
                  <a:schemeClr val="tx2"/>
                </a:solidFill>
                <a:latin typeface="Comic Sans MS" pitchFamily="66" charset="0"/>
              </a:rPr>
              <a:t>Upgrade</a:t>
            </a:r>
          </a:p>
        </p:txBody>
      </p:sp>
      <p:sp>
        <p:nvSpPr>
          <p:cNvPr id="33796" name="Text Box 12"/>
          <p:cNvSpPr txBox="1">
            <a:spLocks noChangeArrowheads="1"/>
          </p:cNvSpPr>
          <p:nvPr/>
        </p:nvSpPr>
        <p:spPr bwMode="auto">
          <a:xfrm>
            <a:off x="685800" y="1981200"/>
            <a:ext cx="76962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Upgrade of low beta triplets postponed (2014 </a:t>
            </a: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 2018)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Study of the following improvements:</a:t>
            </a:r>
          </a:p>
          <a:p>
            <a:pPr marL="914400" lvl="1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Monitoring of the position of the cold mass w.r.t external fiducials</a:t>
            </a:r>
          </a:p>
          <a:p>
            <a:pPr marL="914400" lvl="1" indent="-457200" algn="just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Extension of the HLS hydraulic network in order to have a very precise levelling reference of the triplet displaced in an area with much less radiation.</a:t>
            </a:r>
          </a:p>
          <a:p>
            <a:pPr marL="914400" lvl="1" indent="-457200" algn="just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Permanent installation of stretched wire between triplet and Long Straight Sections (LSS) over more than 150m.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524000"/>
            <a:ext cx="6934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EFAD28-A2B5-4788-B10C-A29044B86623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143000" y="609600"/>
            <a:ext cx="69342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SUMMARY</a:t>
            </a:r>
          </a:p>
          <a:p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Introduction: alignment systems configuration</a:t>
            </a: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Short term monitoring results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Warm-up of a cryostat and associated constraints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The importance of redundant and independent measurements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WPS readings during a ramping of magnet</a:t>
            </a:r>
          </a:p>
          <a:p>
            <a:pPr lvl="1"/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Long term monitoring results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Case of triplet 1L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Stability of LHCb cavern versus tunnel</a:t>
            </a: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Status and first conclusions</a:t>
            </a:r>
          </a:p>
          <a:p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Perspectives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Consolidation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Upgrade</a:t>
            </a:r>
          </a:p>
          <a:p>
            <a:pPr lvl="1"/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Conclusions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9F4758-84A8-4E8D-ADC0-775DBC125BC2}" type="slidenum">
              <a:rPr lang="fr-FR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0" y="457200"/>
            <a:ext cx="56102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CONCLUSION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981200"/>
            <a:ext cx="82296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Monitoring of the position of the low beta quadrupoles by HLS and WPS is a success thanks to:</a:t>
            </a: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914400" lvl="1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 clear strategy of development: mechanical and electronic prototypes prepared in our workshops  tests  series in production in industry</a:t>
            </a:r>
          </a:p>
          <a:p>
            <a:pPr marL="914400" lvl="1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 multi-disciplinary team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Great experience gained for the next projects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Next step: study data with persons from Operation of the machine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1E30C-00AF-41E1-8886-C05E08704E78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0" y="457200"/>
            <a:ext cx="56102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Introduction: alignment systems</a:t>
            </a:r>
          </a:p>
        </p:txBody>
      </p:sp>
      <p:grpSp>
        <p:nvGrpSpPr>
          <p:cNvPr id="17411" name="Group 6"/>
          <p:cNvGrpSpPr>
            <a:grpSpLocks/>
          </p:cNvGrpSpPr>
          <p:nvPr/>
        </p:nvGrpSpPr>
        <p:grpSpPr bwMode="auto">
          <a:xfrm>
            <a:off x="5410200" y="1905000"/>
            <a:ext cx="3541713" cy="2362200"/>
            <a:chOff x="2993" y="867"/>
            <a:chExt cx="2616" cy="1439"/>
          </a:xfrm>
        </p:grpSpPr>
        <p:pic>
          <p:nvPicPr>
            <p:cNvPr id="17414" name="Picture 7" descr="point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93" y="867"/>
              <a:ext cx="2616" cy="1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Oval 8"/>
            <p:cNvSpPr>
              <a:spLocks noChangeArrowheads="1"/>
            </p:cNvSpPr>
            <p:nvPr/>
          </p:nvSpPr>
          <p:spPr bwMode="auto">
            <a:xfrm>
              <a:off x="3742" y="1525"/>
              <a:ext cx="182" cy="113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Oval 9"/>
            <p:cNvSpPr>
              <a:spLocks noChangeArrowheads="1"/>
            </p:cNvSpPr>
            <p:nvPr/>
          </p:nvSpPr>
          <p:spPr bwMode="auto">
            <a:xfrm>
              <a:off x="3447" y="1525"/>
              <a:ext cx="272" cy="113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Oval 10"/>
            <p:cNvSpPr>
              <a:spLocks noChangeArrowheads="1"/>
            </p:cNvSpPr>
            <p:nvPr/>
          </p:nvSpPr>
          <p:spPr bwMode="auto">
            <a:xfrm>
              <a:off x="3220" y="1525"/>
              <a:ext cx="227" cy="113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Oval 11"/>
            <p:cNvSpPr>
              <a:spLocks noChangeArrowheads="1"/>
            </p:cNvSpPr>
            <p:nvPr/>
          </p:nvSpPr>
          <p:spPr bwMode="auto">
            <a:xfrm>
              <a:off x="3152" y="1480"/>
              <a:ext cx="817" cy="204"/>
            </a:xfrm>
            <a:prstGeom prst="ellipse">
              <a:avLst/>
            </a:prstGeom>
            <a:noFill/>
            <a:ln w="28575" algn="ctr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Oval 12"/>
            <p:cNvSpPr>
              <a:spLocks noChangeArrowheads="1"/>
            </p:cNvSpPr>
            <p:nvPr/>
          </p:nvSpPr>
          <p:spPr bwMode="auto">
            <a:xfrm>
              <a:off x="4717" y="1480"/>
              <a:ext cx="817" cy="204"/>
            </a:xfrm>
            <a:prstGeom prst="ellipse">
              <a:avLst/>
            </a:prstGeom>
            <a:noFill/>
            <a:ln w="28575" algn="ctr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49641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685800" y="4800600"/>
            <a:ext cx="7924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i="1" u="sng">
                <a:solidFill>
                  <a:schemeClr val="tx2"/>
                </a:solidFill>
                <a:latin typeface="Comic Sans MS" pitchFamily="66" charset="0"/>
              </a:rPr>
              <a:t>Alignment requirements: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Positioning of one inner triplet w.r.t the other: ± 0.1 mm (1</a:t>
            </a:r>
            <a:r>
              <a:rPr lang="el-GR" sz="1600">
                <a:solidFill>
                  <a:schemeClr val="tx2"/>
                </a:solidFill>
                <a:latin typeface="Comic Sans MS" pitchFamily="66" charset="0"/>
              </a:rPr>
              <a:t>σ</a:t>
            </a: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)</a:t>
            </a:r>
            <a:endParaRPr lang="el-GR" sz="160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160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160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Stability of the positioning of one quadrupole inside its triplet: a few microns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21496-3F3F-4117-A218-6B8CB2BCFDBC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0" y="457200"/>
            <a:ext cx="56102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Introduction: alignment systems</a:t>
            </a:r>
          </a:p>
        </p:txBody>
      </p:sp>
      <p:pic>
        <p:nvPicPr>
          <p:cNvPr id="18435" name="Picture 6" descr="IMG_1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1148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057400"/>
            <a:ext cx="69342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D0AC4-3B9C-4B0E-808D-2F8462C033B7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143000" y="609600"/>
            <a:ext cx="69342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SUMMARY</a:t>
            </a:r>
          </a:p>
          <a:p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Introduction: alignment systems configuration</a:t>
            </a: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Short term monitoring results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Warm-up of a cryostat and associated constraints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The importance of redundant and independent measurements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WPS readings during a ramping of magnet</a:t>
            </a:r>
          </a:p>
          <a:p>
            <a:pPr lvl="1"/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Long term monitoring results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Case of triplet 1L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Stability of LHCb cavern versus tunnel</a:t>
            </a: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Status and first conclusions</a:t>
            </a:r>
          </a:p>
          <a:p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Perspectives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Consolidation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	Upgrade</a:t>
            </a:r>
          </a:p>
          <a:p>
            <a:pPr lvl="1"/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Conclusions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6BDF8-1BB1-40C1-A948-37F1F709C092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0" y="457200"/>
            <a:ext cx="56102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Short term monitoring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5486400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  <a:defRPr/>
            </a:pPr>
            <a:r>
              <a:rPr lang="fr-CH" sz="1600" dirty="0">
                <a:solidFill>
                  <a:schemeClr val="tx2"/>
                </a:solidFill>
                <a:latin typeface="Comic Sans MS" pitchFamily="66" charset="0"/>
              </a:rPr>
              <a:t>Warm-up of a cryostat and associated constraints</a:t>
            </a:r>
          </a:p>
        </p:txBody>
      </p:sp>
      <p:pic>
        <p:nvPicPr>
          <p:cNvPr id="20484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57200"/>
            <a:ext cx="3276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7315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1447800" y="6400800"/>
            <a:ext cx="571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Comic Sans MS" pitchFamily="66" charset="0"/>
              </a:rPr>
              <a:t>Radial WPS measurements 02-04 July 2008. Triplet 8L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48A97-D213-4B95-89C4-3FB55F4FF671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2400" y="381000"/>
            <a:ext cx="5486400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  <a:defRPr/>
            </a:pPr>
            <a:r>
              <a:rPr lang="fr-CH" sz="1600" dirty="0">
                <a:solidFill>
                  <a:schemeClr val="tx2"/>
                </a:solidFill>
                <a:latin typeface="Comic Sans MS" pitchFamily="66" charset="0"/>
              </a:rPr>
              <a:t>Warm-up of a cryostat and associated constraints</a:t>
            </a:r>
          </a:p>
        </p:txBody>
      </p:sp>
      <p:pic>
        <p:nvPicPr>
          <p:cNvPr id="2150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04800"/>
            <a:ext cx="3276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1447800" y="6400800"/>
            <a:ext cx="693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Comic Sans MS" pitchFamily="66" charset="0"/>
              </a:rPr>
              <a:t>Vertical WPS and HLS measurements 02-04 July 2008. Triplet 8L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F320E-71B0-4E54-B718-92CD0B5039EA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22530" name="Text Box 12"/>
          <p:cNvSpPr txBox="1">
            <a:spLocks noChangeArrowheads="1"/>
          </p:cNvSpPr>
          <p:nvPr/>
        </p:nvSpPr>
        <p:spPr bwMode="auto">
          <a:xfrm>
            <a:off x="762000" y="4648200"/>
            <a:ext cx="7696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Displacements were monitored at the level of the fiducials </a:t>
            </a: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 what about cold mass?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After analysis of data concerning the 8 triplets of the LHC: an increase in internal pressure causes always a misalignment of triplet, variable according to the triplet (10 to 500 microns)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Importance of knowing the internal parameters of a triplet even for standard measurements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8600" y="533400"/>
            <a:ext cx="5486400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  <a:defRPr/>
            </a:pPr>
            <a:r>
              <a:rPr lang="fr-CH" sz="1600" dirty="0">
                <a:solidFill>
                  <a:schemeClr val="tx2"/>
                </a:solidFill>
                <a:latin typeface="Comic Sans MS" pitchFamily="66" charset="0"/>
              </a:rPr>
              <a:t>Warm-up of a cryostat and associated constraints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Group 12"/>
          <p:cNvGrpSpPr>
            <a:grpSpLocks/>
          </p:cNvGrpSpPr>
          <p:nvPr/>
        </p:nvGrpSpPr>
        <p:grpSpPr bwMode="auto">
          <a:xfrm>
            <a:off x="5105400" y="1143000"/>
            <a:ext cx="3886200" cy="2971800"/>
            <a:chOff x="5105400" y="1524000"/>
            <a:chExt cx="3886200" cy="2971800"/>
          </a:xfrm>
        </p:grpSpPr>
        <p:sp>
          <p:nvSpPr>
            <p:cNvPr id="12" name="Rounded Rectangle 11"/>
            <p:cNvSpPr/>
            <p:nvPr/>
          </p:nvSpPr>
          <p:spPr>
            <a:xfrm>
              <a:off x="5105400" y="1524000"/>
              <a:ext cx="3810000" cy="2971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536" name="Text Box 12"/>
            <p:cNvSpPr txBox="1">
              <a:spLocks noChangeArrowheads="1"/>
            </p:cNvSpPr>
            <p:nvPr/>
          </p:nvSpPr>
          <p:spPr bwMode="auto">
            <a:xfrm>
              <a:off x="5105400" y="1676400"/>
              <a:ext cx="3886200" cy="280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en-US" sz="1600">
                  <a:solidFill>
                    <a:schemeClr val="tx2"/>
                  </a:solidFill>
                  <a:latin typeface="Comic Sans MS" pitchFamily="66" charset="0"/>
                </a:rPr>
                <a:t>Increase of T° of triplet helium bath </a:t>
              </a:r>
            </a:p>
            <a:p>
              <a:pPr algn="ctr">
                <a:spcBef>
                  <a:spcPct val="50000"/>
                </a:spcBef>
              </a:pPr>
              <a:endParaRPr lang="en-US" sz="1600">
                <a:solidFill>
                  <a:schemeClr val="tx2"/>
                </a:solidFill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tx2"/>
                  </a:solidFill>
                  <a:latin typeface="Comic Sans MS" pitchFamily="66" charset="0"/>
                </a:rPr>
                <a:t>Increase of internal pressure (limited to 17 bars by valves)</a:t>
              </a:r>
            </a:p>
            <a:p>
              <a:pPr algn="ctr">
                <a:spcBef>
                  <a:spcPct val="50000"/>
                </a:spcBef>
              </a:pPr>
              <a:endParaRPr lang="en-US" sz="1600">
                <a:solidFill>
                  <a:schemeClr val="tx2"/>
                </a:solidFill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tx2"/>
                  </a:solidFill>
                  <a:latin typeface="Comic Sans MS" pitchFamily="66" charset="0"/>
                </a:rPr>
                <a:t>Development of internal stresses</a:t>
              </a:r>
            </a:p>
            <a:p>
              <a:pPr algn="ctr">
                <a:spcBef>
                  <a:spcPct val="50000"/>
                </a:spcBef>
              </a:pPr>
              <a:endParaRPr lang="en-US" sz="1600">
                <a:solidFill>
                  <a:schemeClr val="tx2"/>
                </a:solidFill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tx2"/>
                  </a:solidFill>
                  <a:latin typeface="Comic Sans MS" pitchFamily="66" charset="0"/>
                </a:rPr>
                <a:t>Displacement of the triplet 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6858000" y="2057400"/>
              <a:ext cx="2286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6858000" y="2971800"/>
              <a:ext cx="2286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858000" y="3733800"/>
              <a:ext cx="2286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381000" y="39624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Comic Sans MS" pitchFamily="66" charset="0"/>
              </a:rPr>
              <a:t>Vertical WPS reading vs internal pressure probe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410200" y="3581400"/>
            <a:ext cx="3581400" cy="2667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77114-BB0B-4B25-A642-B93374092E50}" type="slidenum">
              <a:rPr lang="fr-FR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457200"/>
            <a:ext cx="56102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Short term monitoring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6934200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  <a:defRPr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The importance of redundant and independent measurements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828800"/>
            <a:ext cx="31845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5076825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5334000" y="3657600"/>
            <a:ext cx="3581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Repositioning of Q2 needed              (~ a few tenths of mm)</a:t>
            </a:r>
          </a:p>
          <a:p>
            <a:pPr algn="ctr">
              <a:spcBef>
                <a:spcPct val="50000"/>
              </a:spcBef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Displacement confirmed by motor steps and associated encoders</a:t>
            </a:r>
          </a:p>
          <a:p>
            <a:pPr algn="ctr">
              <a:spcBef>
                <a:spcPct val="50000"/>
              </a:spcBef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No displacement seen on HLS and WPS systems</a:t>
            </a:r>
          </a:p>
          <a:p>
            <a:pPr algn="ctr">
              <a:spcBef>
                <a:spcPct val="50000"/>
              </a:spcBef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010400" y="42672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7010400" y="5257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7930</TotalTime>
  <Words>923</Words>
  <Application>Microsoft Office PowerPoint</Application>
  <PresentationFormat>On-screen Show (4:3)</PresentationFormat>
  <Paragraphs>202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Arial</vt:lpstr>
      <vt:lpstr>Franklin Gothic Book</vt:lpstr>
      <vt:lpstr>Perpetua</vt:lpstr>
      <vt:lpstr>Wingdings 2</vt:lpstr>
      <vt:lpstr>Comic Sans MS</vt:lpstr>
      <vt:lpstr>Wingdings</vt:lpstr>
      <vt:lpstr>Courier New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PERMANENT MONITORING OF THE LHC LOW BETA TRIPLETS: LATEST RESULTS AND PERSPECTIVES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Work in TT2 and PS During the Shut-down 2006-2007</dc:title>
  <dc:creator>tdobers</dc:creator>
  <cp:lastModifiedBy>NICE</cp:lastModifiedBy>
  <cp:revision>525</cp:revision>
  <dcterms:created xsi:type="dcterms:W3CDTF">2007-04-26T06:32:10Z</dcterms:created>
  <dcterms:modified xsi:type="dcterms:W3CDTF">2010-09-14T05:36:38Z</dcterms:modified>
</cp:coreProperties>
</file>