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3" r:id="rId3"/>
    <p:sldId id="269" r:id="rId4"/>
    <p:sldId id="265" r:id="rId5"/>
    <p:sldId id="284" r:id="rId6"/>
    <p:sldId id="268" r:id="rId7"/>
    <p:sldId id="273" r:id="rId8"/>
    <p:sldId id="272" r:id="rId9"/>
    <p:sldId id="271" r:id="rId10"/>
    <p:sldId id="267" r:id="rId11"/>
    <p:sldId id="282" r:id="rId12"/>
    <p:sldId id="276" r:id="rId13"/>
    <p:sldId id="283" r:id="rId14"/>
    <p:sldId id="277" r:id="rId15"/>
    <p:sldId id="278" r:id="rId16"/>
    <p:sldId id="279" r:id="rId17"/>
    <p:sldId id="266" r:id="rId18"/>
    <p:sldId id="280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46" autoAdjust="0"/>
  </p:normalViewPr>
  <p:slideViewPr>
    <p:cSldViewPr>
      <p:cViewPr>
        <p:scale>
          <a:sx n="112" d="100"/>
          <a:sy n="112" d="100"/>
        </p:scale>
        <p:origin x="6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259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08289-7F68-4364-AB14-44A2D1306083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42333-D52C-427F-A920-5A84533ED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42333-D52C-427F-A920-5A84533EDA8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42333-D52C-427F-A920-5A84533EDA8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42333-D52C-427F-A920-5A84533EDA8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42333-D52C-427F-A920-5A84533EDA8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42333-D52C-427F-A920-5A84533EDA8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42333-D52C-427F-A920-5A84533EDA8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42333-D52C-427F-A920-5A84533EDA8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42333-D52C-427F-A920-5A84533EDA8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42333-D52C-427F-A920-5A84533EDA8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42333-D52C-427F-A920-5A84533EDA8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42333-D52C-427F-A920-5A84533EDA8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7652-3676-4813-A13F-765566EFB8E9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E048-0078-4FC4-9B75-E42C0B894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7652-3676-4813-A13F-765566EFB8E9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E048-0078-4FC4-9B75-E42C0B894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7652-3676-4813-A13F-765566EFB8E9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E048-0078-4FC4-9B75-E42C0B894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7652-3676-4813-A13F-765566EFB8E9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E048-0078-4FC4-9B75-E42C0B894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7652-3676-4813-A13F-765566EFB8E9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E048-0078-4FC4-9B75-E42C0B894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7652-3676-4813-A13F-765566EFB8E9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E048-0078-4FC4-9B75-E42C0B894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7652-3676-4813-A13F-765566EFB8E9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E048-0078-4FC4-9B75-E42C0B894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7652-3676-4813-A13F-765566EFB8E9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E048-0078-4FC4-9B75-E42C0B894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7652-3676-4813-A13F-765566EFB8E9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E048-0078-4FC4-9B75-E42C0B894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7652-3676-4813-A13F-765566EFB8E9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E048-0078-4FC4-9B75-E42C0B894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7652-3676-4813-A13F-765566EFB8E9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E048-0078-4FC4-9B75-E42C0B894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07652-3676-4813-A13F-765566EFB8E9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8E048-0078-4FC4-9B75-E42C0B894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762000"/>
            <a:ext cx="6705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Beam Based Alignment of High Intensity Gamma Source (HIGS) Targets at Duke University Free Electron Laser Laboratory </a:t>
            </a:r>
            <a:r>
              <a:rPr lang="en-US" dirty="0" smtClean="0"/>
              <a:t>(DFELL)</a:t>
            </a:r>
            <a:br>
              <a:rPr lang="en-US" dirty="0" smtClean="0"/>
            </a:br>
            <a:r>
              <a:rPr lang="en-US" sz="1600" b="0" i="1" dirty="0" smtClean="0"/>
              <a:t>M. Emamian, Changchun Sun, Ying Wu</a:t>
            </a:r>
            <a:r>
              <a:rPr lang="en-US" sz="1600" b="0" i="1" dirty="0"/>
              <a:t> 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2000" y="6019800"/>
            <a:ext cx="7543800" cy="5334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Mark Emamian      			IWAA2010	    		9-14-2010</a:t>
            </a:r>
            <a:endParaRPr lang="en-US" dirty="0"/>
          </a:p>
        </p:txBody>
      </p:sp>
      <p:pic>
        <p:nvPicPr>
          <p:cNvPr id="7" name="Picture 358" descr="shieldball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762612" cy="7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overall assembly x kick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438400" y="1371600"/>
            <a:ext cx="4191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dfell_logo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152400"/>
            <a:ext cx="1524000" cy="69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2484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Beam Based Alignment of </a:t>
            </a:r>
            <a:r>
              <a:rPr lang="en-US" dirty="0" smtClean="0"/>
              <a:t>HIGS </a:t>
            </a:r>
            <a:r>
              <a:rPr lang="en-US" dirty="0"/>
              <a:t>Targets at </a:t>
            </a:r>
            <a:r>
              <a:rPr lang="en-US" dirty="0" smtClean="0"/>
              <a:t>DFELL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2000" y="6096000"/>
            <a:ext cx="7543800" cy="5334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Mark Emamian      			 IWAA2010	    		9-14-2010</a:t>
            </a:r>
            <a:endParaRPr lang="en-US" dirty="0"/>
          </a:p>
        </p:txBody>
      </p:sp>
      <p:pic>
        <p:nvPicPr>
          <p:cNvPr id="7" name="Picture 358" descr="shieldball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762612" cy="7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dfell_logo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52400"/>
            <a:ext cx="1524000" cy="69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2895600" y="5410200"/>
            <a:ext cx="37338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dirty="0" smtClean="0">
                <a:latin typeface="+mj-lt"/>
                <a:ea typeface="+mj-ea"/>
                <a:cs typeface="+mj-cs"/>
              </a:rPr>
              <a:t>HIGS Gamma Beam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Imager 3</a:t>
            </a:r>
          </a:p>
        </p:txBody>
      </p:sp>
      <p:pic>
        <p:nvPicPr>
          <p:cNvPr id="19" name="Picture Placeholder 18" descr="IMG_0181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95400" y="762000"/>
            <a:ext cx="62484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2484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Beam Based Alignment of </a:t>
            </a:r>
            <a:r>
              <a:rPr lang="en-US" dirty="0" smtClean="0"/>
              <a:t>HIGS </a:t>
            </a:r>
            <a:r>
              <a:rPr lang="en-US" dirty="0"/>
              <a:t>Targets at </a:t>
            </a:r>
            <a:r>
              <a:rPr lang="en-US" dirty="0" smtClean="0"/>
              <a:t>DFELL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2000" y="6096000"/>
            <a:ext cx="7543800" cy="5334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Mark Emamian      			 IWAA2010	    		9-14-2010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5181600" y="2895600"/>
            <a:ext cx="1219200" cy="228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BGO Imager 3</a:t>
            </a:r>
          </a:p>
        </p:txBody>
      </p:sp>
      <p:pic>
        <p:nvPicPr>
          <p:cNvPr id="12" name="Picture 5" descr="dfell_logo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52400"/>
            <a:ext cx="1524000" cy="69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58" descr="shieldball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762612" cy="7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Placeholder 8" descr="collimator_1873_PS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t="12627" b="12627"/>
          <a:stretch>
            <a:fillRect/>
          </a:stretch>
        </p:blipFill>
        <p:spPr>
          <a:xfrm>
            <a:off x="1676400" y="1143000"/>
            <a:ext cx="5486400" cy="4267200"/>
          </a:xfrm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2057400" y="5029200"/>
            <a:ext cx="45720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HIGS </a:t>
            </a:r>
            <a:r>
              <a:rPr lang="en-US" sz="1600" i="1" dirty="0" smtClean="0">
                <a:latin typeface="+mj-lt"/>
                <a:ea typeface="+mj-ea"/>
                <a:cs typeface="+mj-cs"/>
              </a:rPr>
              <a:t> Collimator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Alignment With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G. Beam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Imager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2484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Beam Based Alignment of </a:t>
            </a:r>
            <a:r>
              <a:rPr lang="en-US" dirty="0" smtClean="0"/>
              <a:t>HIGS </a:t>
            </a:r>
            <a:r>
              <a:rPr lang="en-US" dirty="0"/>
              <a:t>Targets at </a:t>
            </a:r>
            <a:r>
              <a:rPr lang="en-US" dirty="0" smtClean="0"/>
              <a:t>DFELL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2000" y="6096000"/>
            <a:ext cx="7543800" cy="5334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Mark Emamian      			 IWAA2010	    		9-14-2010</a:t>
            </a:r>
            <a:endParaRPr lang="en-US" dirty="0"/>
          </a:p>
        </p:txBody>
      </p:sp>
      <p:pic>
        <p:nvPicPr>
          <p:cNvPr id="7" name="Picture 358" descr="shieldball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762612" cy="7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2895600" y="5410200"/>
            <a:ext cx="37338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dirty="0" smtClean="0">
                <a:latin typeface="+mj-lt"/>
                <a:ea typeface="+mj-ea"/>
                <a:cs typeface="+mj-cs"/>
              </a:rPr>
              <a:t>HIGS Gamma Vault</a:t>
            </a:r>
            <a:endParaRPr kumimoji="0" lang="en-US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Placeholder 16" descr="IMG_0187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685800"/>
            <a:ext cx="7010400" cy="5105400"/>
          </a:xfrm>
        </p:spPr>
      </p:pic>
      <p:pic>
        <p:nvPicPr>
          <p:cNvPr id="12" name="Picture 5" descr="dfell_logo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52400"/>
            <a:ext cx="1524000" cy="69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2484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Beam Based Alignment of </a:t>
            </a:r>
            <a:r>
              <a:rPr lang="en-US" dirty="0" smtClean="0"/>
              <a:t>HIGS </a:t>
            </a:r>
            <a:r>
              <a:rPr lang="en-US" dirty="0"/>
              <a:t>Targets at </a:t>
            </a:r>
            <a:r>
              <a:rPr lang="en-US" dirty="0" smtClean="0"/>
              <a:t>DFELL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2000" y="6096000"/>
            <a:ext cx="7543800" cy="5334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Mark Emamian      			 IWAA2010	    		9-14-2010</a:t>
            </a:r>
            <a:endParaRPr lang="en-US" dirty="0"/>
          </a:p>
        </p:txBody>
      </p:sp>
      <p:pic>
        <p:nvPicPr>
          <p:cNvPr id="7" name="Picture 358" descr="shieldball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762612" cy="7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2895600" y="5410200"/>
            <a:ext cx="37338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noProof="0" dirty="0" smtClean="0">
                <a:latin typeface="+mj-lt"/>
                <a:ea typeface="+mj-ea"/>
                <a:cs typeface="+mj-cs"/>
              </a:rPr>
              <a:t>HIGS Model Isometric View</a:t>
            </a:r>
            <a:endParaRPr kumimoji="0" lang="en-US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5" descr="dfell_logo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52400"/>
            <a:ext cx="1524000" cy="69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Placeholder 4" descr="2009-07-07 UTR_1.jpg"/>
          <p:cNvPicPr>
            <a:picLocks noChangeAspect="1"/>
          </p:cNvPicPr>
          <p:nvPr/>
        </p:nvPicPr>
        <p:blipFill>
          <a:blip r:embed="rId4" cstate="print"/>
          <a:srcRect t="699" b="699"/>
          <a:stretch>
            <a:fillRect/>
          </a:stretch>
        </p:blipFill>
        <p:spPr>
          <a:xfrm>
            <a:off x="228600" y="1295400"/>
            <a:ext cx="8686800" cy="441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2484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Beam Based Alignment of </a:t>
            </a:r>
            <a:r>
              <a:rPr lang="en-US" dirty="0" smtClean="0"/>
              <a:t>HIGS </a:t>
            </a:r>
            <a:r>
              <a:rPr lang="en-US" dirty="0"/>
              <a:t>Targets at </a:t>
            </a:r>
            <a:r>
              <a:rPr lang="en-US" dirty="0" smtClean="0"/>
              <a:t>DFELL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2000" y="6096000"/>
            <a:ext cx="7543800" cy="5334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Mark Emamian      			 IWAA2010	    		9-14-2010</a:t>
            </a:r>
            <a:endParaRPr lang="en-US" dirty="0"/>
          </a:p>
        </p:txBody>
      </p:sp>
      <p:pic>
        <p:nvPicPr>
          <p:cNvPr id="15" name="Picture Placeholder 14" descr="IMG_018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762000"/>
            <a:ext cx="7239000" cy="5181600"/>
          </a:xfr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5181600" y="2514600"/>
            <a:ext cx="16002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Imager 3</a:t>
            </a:r>
          </a:p>
        </p:txBody>
      </p:sp>
      <p:pic>
        <p:nvPicPr>
          <p:cNvPr id="12" name="Picture 5" descr="dfell_logo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52400"/>
            <a:ext cx="1524000" cy="69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58" descr="shieldball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762612" cy="7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2484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Beam Based Alignment of </a:t>
            </a:r>
            <a:r>
              <a:rPr lang="en-US" dirty="0" smtClean="0"/>
              <a:t>HIGS </a:t>
            </a:r>
            <a:r>
              <a:rPr lang="en-US" dirty="0"/>
              <a:t>Targets at </a:t>
            </a:r>
            <a:r>
              <a:rPr lang="en-US" dirty="0" smtClean="0"/>
              <a:t>DFELL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2000" y="6096000"/>
            <a:ext cx="7543800" cy="5334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Mark Emamian      			 IWAA2010	    		9-14-2010</a:t>
            </a:r>
            <a:endParaRPr lang="en-US" dirty="0"/>
          </a:p>
        </p:txBody>
      </p:sp>
      <p:pic>
        <p:nvPicPr>
          <p:cNvPr id="7" name="Picture 358" descr="shieldball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762612" cy="7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dfell_logo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52400"/>
            <a:ext cx="1524000" cy="69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2895600" y="5410200"/>
            <a:ext cx="37338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East Cavity</a:t>
            </a:r>
            <a:r>
              <a:rPr kumimoji="0" lang="en-US" sz="1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Mirror/ </a:t>
            </a:r>
            <a:r>
              <a:rPr lang="en-US" sz="1600" i="1" dirty="0" smtClean="0">
                <a:latin typeface="+mj-lt"/>
                <a:ea typeface="+mj-ea"/>
                <a:cs typeface="+mj-cs"/>
              </a:rPr>
              <a:t>Gamma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Imager 1</a:t>
            </a:r>
          </a:p>
        </p:txBody>
      </p:sp>
      <p:pic>
        <p:nvPicPr>
          <p:cNvPr id="9" name="Picture Placeholder 8" descr="IMG_0193.JPG"/>
          <p:cNvPicPr>
            <a:picLocks noGrp="1" noChangeAspect="1"/>
          </p:cNvPicPr>
          <p:nvPr>
            <p:ph type="pic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1295400"/>
            <a:ext cx="4572000" cy="4114800"/>
          </a:xfrm>
        </p:spPr>
      </p:pic>
      <p:pic>
        <p:nvPicPr>
          <p:cNvPr id="11" name="Picture 10" descr="IMG_019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1295400"/>
            <a:ext cx="4572000" cy="4106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2484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Beam Based Alignment of </a:t>
            </a:r>
            <a:r>
              <a:rPr lang="en-US" dirty="0" smtClean="0"/>
              <a:t>HIGS </a:t>
            </a:r>
            <a:r>
              <a:rPr lang="en-US" dirty="0"/>
              <a:t>Targets at </a:t>
            </a:r>
            <a:r>
              <a:rPr lang="en-US" dirty="0" smtClean="0"/>
              <a:t>DFELL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2000" y="6096000"/>
            <a:ext cx="7543800" cy="5334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Mark Emamian      			 IWAA2010	    		9-14-2010</a:t>
            </a:r>
            <a:endParaRPr lang="en-US" dirty="0"/>
          </a:p>
        </p:txBody>
      </p:sp>
      <p:pic>
        <p:nvPicPr>
          <p:cNvPr id="12" name="Picture 5" descr="dfell_logo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52400"/>
            <a:ext cx="1524000" cy="69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2438400" y="5410200"/>
            <a:ext cx="52578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dirty="0" smtClean="0">
                <a:latin typeface="+mj-lt"/>
                <a:ea typeface="+mj-ea"/>
                <a:cs typeface="+mj-cs"/>
              </a:rPr>
              <a:t>Auxiliary Alignment Lasers in UTR and  Gamma Vault</a:t>
            </a:r>
            <a:endParaRPr kumimoji="0" lang="en-US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P91042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038600" y="1143000"/>
            <a:ext cx="4724400" cy="4267200"/>
          </a:xfrm>
          <a:prstGeom prst="rect">
            <a:avLst/>
          </a:prstGeom>
        </p:spPr>
      </p:pic>
      <p:pic>
        <p:nvPicPr>
          <p:cNvPr id="9" name="Picture Placeholder 8" descr="P9104278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 rot="5400000">
            <a:off x="381000" y="1143000"/>
            <a:ext cx="4724400" cy="4267200"/>
          </a:xfrm>
        </p:spPr>
      </p:pic>
      <p:pic>
        <p:nvPicPr>
          <p:cNvPr id="7" name="Picture 358" descr="shieldball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"/>
            <a:ext cx="762612" cy="7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UTR_Layout.bmp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510" r="1510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Picture 358" descr="shieldball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762612" cy="7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dfell_logo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152400"/>
            <a:ext cx="1524000" cy="69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295400" y="0"/>
            <a:ext cx="62484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Beam Based Alignment of HIGS Targets at DFELL</a:t>
            </a:r>
            <a:r>
              <a:rPr kumimoji="0" lang="en-US" sz="20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5600" y="5410200"/>
            <a:ext cx="3733800" cy="457200"/>
          </a:xfrm>
        </p:spPr>
        <p:txBody>
          <a:bodyPr>
            <a:normAutofit/>
          </a:bodyPr>
          <a:lstStyle/>
          <a:p>
            <a:pPr algn="ctr"/>
            <a:r>
              <a:rPr lang="en-US" sz="1600" b="0" i="1" dirty="0" smtClean="0"/>
              <a:t>HIGS Experimental Area</a:t>
            </a:r>
            <a:endParaRPr lang="en-US" sz="1600" b="0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2000" y="6096000"/>
            <a:ext cx="7543800" cy="4572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Mark Emamian      			IWAA2010	    		9-14-2010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2484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Beam Based Alignment of </a:t>
            </a:r>
            <a:r>
              <a:rPr lang="en-US" dirty="0" smtClean="0"/>
              <a:t>HIGS </a:t>
            </a:r>
            <a:r>
              <a:rPr lang="en-US" dirty="0"/>
              <a:t>Targets at </a:t>
            </a:r>
            <a:r>
              <a:rPr lang="en-US" dirty="0" smtClean="0"/>
              <a:t>DFELL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2000" y="6096000"/>
            <a:ext cx="7543800" cy="5334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Mark Emamian      			 IWAA2010	    		9-14-2010</a:t>
            </a:r>
            <a:endParaRPr lang="en-US" dirty="0"/>
          </a:p>
        </p:txBody>
      </p:sp>
      <p:pic>
        <p:nvPicPr>
          <p:cNvPr id="7" name="Picture 358" descr="shieldball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762612" cy="7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2895600" y="5410200"/>
            <a:ext cx="37338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dirty="0" smtClean="0">
                <a:latin typeface="+mj-lt"/>
                <a:ea typeface="+mj-ea"/>
                <a:cs typeface="+mj-cs"/>
              </a:rPr>
              <a:t>O-TPC Setup</a:t>
            </a:r>
            <a:endParaRPr kumimoji="0" lang="en-US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5" descr="dfell_logo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52400"/>
            <a:ext cx="1524000" cy="69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Placeholder 8" descr="P9104275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371600" y="838200"/>
            <a:ext cx="63246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dfell_logo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52400"/>
            <a:ext cx="1524000" cy="69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2484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Beam Based Alignment of </a:t>
            </a:r>
            <a:r>
              <a:rPr lang="en-US" dirty="0" smtClean="0"/>
              <a:t>HIGS </a:t>
            </a:r>
            <a:r>
              <a:rPr lang="en-US" dirty="0"/>
              <a:t>Targets at </a:t>
            </a:r>
            <a:r>
              <a:rPr lang="en-US" dirty="0" smtClean="0"/>
              <a:t>DFELL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</p:txBody>
      </p:sp>
      <p:pic>
        <p:nvPicPr>
          <p:cNvPr id="7" name="Picture 358" descr="shieldball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762612" cy="7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3"/>
          <p:cNvSpPr txBox="1">
            <a:spLocks/>
          </p:cNvSpPr>
          <p:nvPr/>
        </p:nvSpPr>
        <p:spPr>
          <a:xfrm>
            <a:off x="2057400" y="5029200"/>
            <a:ext cx="45720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HIGS </a:t>
            </a:r>
            <a:r>
              <a:rPr lang="en-US" sz="1600" i="1" dirty="0" smtClean="0">
                <a:latin typeface="+mj-lt"/>
                <a:ea typeface="+mj-ea"/>
                <a:cs typeface="+mj-cs"/>
              </a:rPr>
              <a:t>Target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Alignment With BGO Imager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2000" y="6019800"/>
            <a:ext cx="7543800" cy="5334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Mark Emamian      			IWAA2010	   		9-14-2010</a:t>
            </a:r>
            <a:endParaRPr lang="en-US" dirty="0"/>
          </a:p>
        </p:txBody>
      </p:sp>
      <p:pic>
        <p:nvPicPr>
          <p:cNvPr id="9" name="Picture Placeholder 8" descr="target_align_11.jpg"/>
          <p:cNvPicPr>
            <a:picLocks noGrp="1" noChangeAspect="1"/>
          </p:cNvPicPr>
          <p:nvPr>
            <p:ph type="pic" idx="1"/>
          </p:nvPr>
        </p:nvPicPr>
        <p:blipFill>
          <a:blip r:embed="rId5" cstate="print"/>
          <a:srcRect l="7915" r="7915"/>
          <a:stretch>
            <a:fillRect/>
          </a:stretch>
        </p:blipFill>
        <p:spPr>
          <a:xfrm>
            <a:off x="5029200" y="1524000"/>
            <a:ext cx="3657600" cy="3429000"/>
          </a:xfrm>
        </p:spPr>
      </p:pic>
      <p:pic>
        <p:nvPicPr>
          <p:cNvPr id="10" name="Picture 9" descr="target_misalign_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1524000"/>
            <a:ext cx="4419600" cy="340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Ring+UTR1_Sep10.bmp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7767" r="7767"/>
          <a:stretch>
            <a:fillRect/>
          </a:stretch>
        </p:blipFill>
        <p:spPr>
          <a:xfrm>
            <a:off x="304800" y="0"/>
            <a:ext cx="8534400" cy="6858000"/>
          </a:xfrm>
        </p:spPr>
      </p:pic>
      <p:sp>
        <p:nvSpPr>
          <p:cNvPr id="15" name="Title 3"/>
          <p:cNvSpPr txBox="1">
            <a:spLocks/>
          </p:cNvSpPr>
          <p:nvPr/>
        </p:nvSpPr>
        <p:spPr>
          <a:xfrm>
            <a:off x="2895600" y="5410200"/>
            <a:ext cx="37338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DFELL Storage Ring/ HIGS Facility</a:t>
            </a:r>
          </a:p>
        </p:txBody>
      </p:sp>
      <p:pic>
        <p:nvPicPr>
          <p:cNvPr id="12" name="Picture 5" descr="dfell_logo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52400"/>
            <a:ext cx="1524000" cy="69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58" descr="shieldball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"/>
            <a:ext cx="762612" cy="7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2484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Beam Based Alignment of </a:t>
            </a:r>
            <a:r>
              <a:rPr lang="en-US" dirty="0" smtClean="0"/>
              <a:t>HIGS </a:t>
            </a:r>
            <a:r>
              <a:rPr lang="en-US" dirty="0"/>
              <a:t>Targets at </a:t>
            </a:r>
            <a:r>
              <a:rPr lang="en-US" dirty="0" smtClean="0"/>
              <a:t>DFELL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2000" y="6019800"/>
            <a:ext cx="7543800" cy="5334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Mark Emamian      			IWAA2010	   		9-14-2010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58" descr="shieldball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762612" cy="7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dfell_logo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52400"/>
            <a:ext cx="1524000" cy="69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2000" y="6096000"/>
            <a:ext cx="7543800" cy="4572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Mark Emamian      			IWAA2010	    		9-14-2010</a:t>
            </a:r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1295400" y="2514600"/>
            <a:ext cx="62484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End of Presentation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dirty="0" smtClean="0">
                <a:latin typeface="+mj-lt"/>
                <a:ea typeface="+mj-ea"/>
                <a:cs typeface="+mj-cs"/>
              </a:rPr>
              <a:t>Thank You</a:t>
            </a:r>
            <a:r>
              <a:rPr kumimoji="0" lang="en-US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30" descr="Ring Fiducials_Sep10.bmp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510" r="1510"/>
          <a:stretch>
            <a:fillRect/>
          </a:stretch>
        </p:blipFill>
        <p:spPr>
          <a:xfrm>
            <a:off x="-533400" y="0"/>
            <a:ext cx="9195955" cy="6858000"/>
          </a:xfrm>
        </p:spPr>
      </p:pic>
      <p:pic>
        <p:nvPicPr>
          <p:cNvPr id="12" name="Picture 5" descr="dfell_logo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52400"/>
            <a:ext cx="1524000" cy="69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2484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Beam Based Alignment of </a:t>
            </a:r>
            <a:r>
              <a:rPr lang="en-US" dirty="0" smtClean="0"/>
              <a:t>HIGS </a:t>
            </a:r>
            <a:r>
              <a:rPr lang="en-US" dirty="0"/>
              <a:t>Targets at </a:t>
            </a:r>
            <a:r>
              <a:rPr lang="en-US" dirty="0" smtClean="0"/>
              <a:t>DFELL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</p:txBody>
      </p:sp>
      <p:pic>
        <p:nvPicPr>
          <p:cNvPr id="7" name="Picture 358" descr="shieldball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"/>
            <a:ext cx="762612" cy="7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3"/>
          <p:cNvSpPr txBox="1">
            <a:spLocks/>
          </p:cNvSpPr>
          <p:nvPr/>
        </p:nvSpPr>
        <p:spPr>
          <a:xfrm>
            <a:off x="1676400" y="5029200"/>
            <a:ext cx="49530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DFELL Storage </a:t>
            </a:r>
            <a:r>
              <a:rPr lang="en-US" sz="1600" i="1" noProof="0" dirty="0" smtClean="0">
                <a:latin typeface="+mj-lt"/>
                <a:ea typeface="+mj-ea"/>
                <a:cs typeface="+mj-cs"/>
              </a:rPr>
              <a:t>Ring </a:t>
            </a:r>
            <a:r>
              <a:rPr lang="en-US" sz="1600" i="1" noProof="0" smtClean="0">
                <a:latin typeface="+mj-lt"/>
                <a:ea typeface="+mj-ea"/>
                <a:cs typeface="+mj-cs"/>
              </a:rPr>
              <a:t>/ HIGS Floor </a:t>
            </a:r>
            <a:r>
              <a:rPr lang="en-US" sz="1600" i="1" noProof="0" dirty="0" smtClean="0">
                <a:latin typeface="+mj-lt"/>
                <a:ea typeface="+mj-ea"/>
                <a:cs typeface="+mj-cs"/>
              </a:rPr>
              <a:t>Monuments Layout</a:t>
            </a:r>
            <a:endParaRPr kumimoji="0" lang="en-US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2000" y="6019800"/>
            <a:ext cx="7543800" cy="5334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Mark Emamian      			IWAA2010	   		9-14-2010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2484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Beam Based Alignment of </a:t>
            </a:r>
            <a:r>
              <a:rPr lang="en-US" dirty="0" smtClean="0"/>
              <a:t>HIGS </a:t>
            </a:r>
            <a:r>
              <a:rPr lang="en-US" dirty="0"/>
              <a:t>Targets at </a:t>
            </a:r>
            <a:r>
              <a:rPr lang="en-US" dirty="0" smtClean="0"/>
              <a:t>DFELL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</p:txBody>
      </p:sp>
      <p:pic>
        <p:nvPicPr>
          <p:cNvPr id="8" name="Picture Placeholder 7" descr="Booster_jun04.wm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859" r="11859"/>
          <a:stretch>
            <a:fillRect/>
          </a:stretch>
        </p:blipFill>
        <p:spPr>
          <a:xfrm>
            <a:off x="1752600" y="838200"/>
            <a:ext cx="5562600" cy="47244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2000" y="6096000"/>
            <a:ext cx="7543800" cy="5334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Mark Emamian      			IWAA2010	    		9-14-2010</a:t>
            </a:r>
            <a:endParaRPr lang="en-US" dirty="0"/>
          </a:p>
        </p:txBody>
      </p:sp>
      <p:pic>
        <p:nvPicPr>
          <p:cNvPr id="7" name="Picture 358" descr="shieldball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762612" cy="7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dfell_logo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52400"/>
            <a:ext cx="1524000" cy="69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2895600" y="5410200"/>
            <a:ext cx="37338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DFELL Booster 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UTR_Layout.bmp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510" r="1510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Picture 358" descr="shieldball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762612" cy="7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dfell_logo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152400"/>
            <a:ext cx="1524000" cy="69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295400" y="0"/>
            <a:ext cx="62484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Beam Based Alignment of HIGS Targets at DFELL</a:t>
            </a:r>
            <a:r>
              <a:rPr kumimoji="0" lang="en-US" sz="20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5600" y="5410200"/>
            <a:ext cx="3733800" cy="457200"/>
          </a:xfrm>
        </p:spPr>
        <p:txBody>
          <a:bodyPr>
            <a:normAutofit/>
          </a:bodyPr>
          <a:lstStyle/>
          <a:p>
            <a:pPr algn="ctr"/>
            <a:r>
              <a:rPr lang="en-US" sz="1600" b="0" i="1" dirty="0" smtClean="0"/>
              <a:t>HIGS Experimental Area</a:t>
            </a:r>
            <a:endParaRPr lang="en-US" sz="1600" b="0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2000" y="6096000"/>
            <a:ext cx="7543800" cy="4572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Mark Emamian      			IWAA2010	    		9-14-2010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2484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Beam Based Alignment of </a:t>
            </a:r>
            <a:r>
              <a:rPr lang="en-US" dirty="0" smtClean="0"/>
              <a:t>HIGS </a:t>
            </a:r>
            <a:r>
              <a:rPr lang="en-US" dirty="0"/>
              <a:t>Targets at </a:t>
            </a:r>
            <a:r>
              <a:rPr lang="en-US" dirty="0" smtClean="0"/>
              <a:t>DFELL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2000" y="6096000"/>
            <a:ext cx="7543800" cy="5334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Mark Emamian      			 IWAA2010	    		9-14-2010</a:t>
            </a:r>
            <a:endParaRPr lang="en-US" dirty="0"/>
          </a:p>
        </p:txBody>
      </p:sp>
      <p:pic>
        <p:nvPicPr>
          <p:cNvPr id="7" name="Picture 358" descr="shieldball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762612" cy="7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2895600" y="5410200"/>
            <a:ext cx="37338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HIGS Collimator Area</a:t>
            </a:r>
          </a:p>
        </p:txBody>
      </p:sp>
      <p:pic>
        <p:nvPicPr>
          <p:cNvPr id="11" name="Picture Placeholder 10" descr="Laser_Alignment Assy_ProgressReport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687" r="2687"/>
          <a:stretch>
            <a:fillRect/>
          </a:stretch>
        </p:blipFill>
        <p:spPr>
          <a:xfrm>
            <a:off x="304800" y="990600"/>
            <a:ext cx="5983288" cy="4572000"/>
          </a:xfrm>
        </p:spPr>
      </p:pic>
      <p:pic>
        <p:nvPicPr>
          <p:cNvPr id="12" name="Picture 5" descr="dfell_logo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52400"/>
            <a:ext cx="1524000" cy="69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91042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419600" y="1219200"/>
            <a:ext cx="45720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dfell_logo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52400"/>
            <a:ext cx="1524000" cy="69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2484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Beam Based Alignment of </a:t>
            </a:r>
            <a:r>
              <a:rPr lang="en-US" dirty="0" smtClean="0"/>
              <a:t>HIGS </a:t>
            </a:r>
            <a:r>
              <a:rPr lang="en-US" dirty="0"/>
              <a:t>Targets at </a:t>
            </a:r>
            <a:r>
              <a:rPr lang="en-US" dirty="0" smtClean="0"/>
              <a:t>DFELL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</p:txBody>
      </p:sp>
      <p:pic>
        <p:nvPicPr>
          <p:cNvPr id="7" name="Picture 358" descr="shieldball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762612" cy="7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3"/>
          <p:cNvSpPr txBox="1">
            <a:spLocks/>
          </p:cNvSpPr>
          <p:nvPr/>
        </p:nvSpPr>
        <p:spPr>
          <a:xfrm>
            <a:off x="2057400" y="5410200"/>
            <a:ext cx="45720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dirty="0" smtClean="0">
                <a:latin typeface="+mj-lt"/>
                <a:ea typeface="+mj-ea"/>
                <a:cs typeface="+mj-cs"/>
              </a:rPr>
              <a:t>HIGS Collimators</a:t>
            </a:r>
            <a:endParaRPr kumimoji="0" lang="en-US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2000" y="6019800"/>
            <a:ext cx="7543800" cy="5334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Mark Emamian      			IWAA2010	   		9-14-2010</a:t>
            </a:r>
            <a:endParaRPr lang="en-US" dirty="0"/>
          </a:p>
        </p:txBody>
      </p:sp>
      <p:pic>
        <p:nvPicPr>
          <p:cNvPr id="9" name="Picture Placeholder 8" descr="P9104267.JPG"/>
          <p:cNvPicPr>
            <a:picLocks noGrp="1" noChangeAspect="1"/>
          </p:cNvPicPr>
          <p:nvPr>
            <p:ph type="pic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600200" y="990600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dfell_logo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52400"/>
            <a:ext cx="1524000" cy="69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2484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Beam Based Alignment of </a:t>
            </a:r>
            <a:r>
              <a:rPr lang="en-US" dirty="0" smtClean="0"/>
              <a:t>HIGS </a:t>
            </a:r>
            <a:r>
              <a:rPr lang="en-US" dirty="0"/>
              <a:t>Targets at </a:t>
            </a:r>
            <a:r>
              <a:rPr lang="en-US" dirty="0" smtClean="0"/>
              <a:t>DFELL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</p:txBody>
      </p:sp>
      <p:pic>
        <p:nvPicPr>
          <p:cNvPr id="7" name="Picture 358" descr="shieldball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762612" cy="7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3"/>
          <p:cNvSpPr txBox="1">
            <a:spLocks/>
          </p:cNvSpPr>
          <p:nvPr/>
        </p:nvSpPr>
        <p:spPr>
          <a:xfrm>
            <a:off x="2057400" y="5410200"/>
            <a:ext cx="45720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HIGS Gamma Beam Collimator</a:t>
            </a:r>
            <a:r>
              <a:rPr lang="en-US" sz="1600" i="1" noProof="0" dirty="0" smtClean="0">
                <a:latin typeface="+mj-lt"/>
                <a:ea typeface="+mj-ea"/>
                <a:cs typeface="+mj-cs"/>
              </a:rPr>
              <a:t> Design</a:t>
            </a:r>
            <a:endParaRPr kumimoji="0" lang="en-US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2000" y="6019800"/>
            <a:ext cx="7543800" cy="5334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Mark Emamian      			IWAA2010	   		9-14-2010</a:t>
            </a:r>
            <a:endParaRPr lang="en-US" dirty="0"/>
          </a:p>
        </p:txBody>
      </p:sp>
      <p:pic>
        <p:nvPicPr>
          <p:cNvPr id="11" name="Picture 10" descr="Collimator_Ass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1600200"/>
            <a:ext cx="5181600" cy="3581400"/>
          </a:xfrm>
          <a:prstGeom prst="rect">
            <a:avLst/>
          </a:prstGeom>
        </p:spPr>
      </p:pic>
      <p:pic>
        <p:nvPicPr>
          <p:cNvPr id="9" name="Picture Placeholder 8" descr="P9104280.JPG"/>
          <p:cNvPicPr>
            <a:picLocks noGrp="1" noChangeAspect="1"/>
          </p:cNvPicPr>
          <p:nvPr>
            <p:ph type="pic" idx="1"/>
          </p:nvPr>
        </p:nvPicPr>
        <p:blipFill>
          <a:blip r:embed="rId6" cstate="print"/>
          <a:srcRect l="4521" r="4521"/>
          <a:stretch>
            <a:fillRect/>
          </a:stretch>
        </p:blipFill>
        <p:spPr>
          <a:xfrm>
            <a:off x="152400" y="1600200"/>
            <a:ext cx="4343400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dfell_logo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52400"/>
            <a:ext cx="1524000" cy="69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2484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Beam Based Alignment of </a:t>
            </a:r>
            <a:r>
              <a:rPr lang="en-US" dirty="0" smtClean="0"/>
              <a:t>HIGS </a:t>
            </a:r>
            <a:r>
              <a:rPr lang="en-US" dirty="0"/>
              <a:t>Targets at </a:t>
            </a:r>
            <a:r>
              <a:rPr lang="en-US" dirty="0" smtClean="0"/>
              <a:t>DFELL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</p:txBody>
      </p:sp>
      <p:pic>
        <p:nvPicPr>
          <p:cNvPr id="7" name="Picture 358" descr="shieldball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762612" cy="7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3"/>
          <p:cNvSpPr txBox="1">
            <a:spLocks/>
          </p:cNvSpPr>
          <p:nvPr/>
        </p:nvSpPr>
        <p:spPr>
          <a:xfrm>
            <a:off x="2057400" y="5410200"/>
            <a:ext cx="45720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HIGS </a:t>
            </a:r>
            <a:r>
              <a:rPr lang="en-US" sz="1600" i="1" dirty="0" smtClean="0">
                <a:latin typeface="+mj-lt"/>
                <a:ea typeface="+mj-ea"/>
                <a:cs typeface="+mj-cs"/>
              </a:rPr>
              <a:t>Gamma Beam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Imager #2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2000" y="6019800"/>
            <a:ext cx="7543800" cy="5334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Mark Emamian      			IWAA2010	   		9-14-2010</a:t>
            </a:r>
            <a:endParaRPr lang="en-US" dirty="0"/>
          </a:p>
        </p:txBody>
      </p:sp>
      <p:pic>
        <p:nvPicPr>
          <p:cNvPr id="9" name="Picture Placeholder 8" descr="IMG_0175.JPG"/>
          <p:cNvPicPr>
            <a:picLocks noGrp="1" noChangeAspect="1"/>
          </p:cNvPicPr>
          <p:nvPr>
            <p:ph type="pic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52400" y="1447800"/>
            <a:ext cx="4343400" cy="3657600"/>
          </a:xfrm>
        </p:spPr>
      </p:pic>
      <p:pic>
        <p:nvPicPr>
          <p:cNvPr id="10" name="Picture 9" descr="P91042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5105400" y="1066800"/>
            <a:ext cx="36576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2301</TotalTime>
  <Words>310</Words>
  <Application>Microsoft Office PowerPoint</Application>
  <PresentationFormat>On-screen Show (4:3)</PresentationFormat>
  <Paragraphs>71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Beam Based Alignment of High Intensity Gamma Source (HIGS) Targets at Duke University Free Electron Laser Laboratory (DFELL) M. Emamian, Changchun Sun, Ying Wu  </vt:lpstr>
      <vt:lpstr>Beam Based Alignment of HIGS Targets at DFELL </vt:lpstr>
      <vt:lpstr>Beam Based Alignment of HIGS Targets at DFELL </vt:lpstr>
      <vt:lpstr>Beam Based Alignment of HIGS Targets at DFELL </vt:lpstr>
      <vt:lpstr>HIGS Experimental Area</vt:lpstr>
      <vt:lpstr>Beam Based Alignment of HIGS Targets at DFELL </vt:lpstr>
      <vt:lpstr>Beam Based Alignment of HIGS Targets at DFELL </vt:lpstr>
      <vt:lpstr>Beam Based Alignment of HIGS Targets at DFELL </vt:lpstr>
      <vt:lpstr>Beam Based Alignment of HIGS Targets at DFELL </vt:lpstr>
      <vt:lpstr>Beam Based Alignment of HIGS Targets at DFELL </vt:lpstr>
      <vt:lpstr>Beam Based Alignment of HIGS Targets at DFELL </vt:lpstr>
      <vt:lpstr>Beam Based Alignment of HIGS Targets at DFELL </vt:lpstr>
      <vt:lpstr>Beam Based Alignment of HIGS Targets at DFELL </vt:lpstr>
      <vt:lpstr>Beam Based Alignment of HIGS Targets at DFELL </vt:lpstr>
      <vt:lpstr>Beam Based Alignment of HIGS Targets at DFELL </vt:lpstr>
      <vt:lpstr>Beam Based Alignment of HIGS Targets at DFELL </vt:lpstr>
      <vt:lpstr>HIGS Experimental Area</vt:lpstr>
      <vt:lpstr>Beam Based Alignment of HIGS Targets at DFELL </vt:lpstr>
      <vt:lpstr>Beam Based Alignment of HIGS Targets at DFELL </vt:lpstr>
      <vt:lpstr>Slide 20</vt:lpstr>
    </vt:vector>
  </TitlesOfParts>
  <Company>Duke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marke</dc:creator>
  <cp:lastModifiedBy>ME</cp:lastModifiedBy>
  <cp:revision>132</cp:revision>
  <dcterms:created xsi:type="dcterms:W3CDTF">2010-09-08T17:09:43Z</dcterms:created>
  <dcterms:modified xsi:type="dcterms:W3CDTF">2010-09-13T22:25:30Z</dcterms:modified>
</cp:coreProperties>
</file>