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0" r:id="rId13"/>
    <p:sldId id="278" r:id="rId14"/>
    <p:sldId id="281" r:id="rId15"/>
    <p:sldId id="279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F403B"/>
    <a:srgbClr val="8157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590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F9CB-ACD2-6649-BCEA-3B65ABB35CA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ED37-34C1-4648-825E-FC321C03F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6DE8-C9C7-8E4F-853A-A8705CE299A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648F6-2CB8-7446-BB9A-6BDE07D0A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70116"/>
            <a:ext cx="8153400" cy="50779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347822"/>
            <a:ext cx="5205274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IWAA2010, 13-17 Sep. 2010, DESY Hamburg</a:t>
            </a:r>
            <a:endParaRPr lang="en-US" dirty="0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2"/>
          </p:nvPr>
        </p:nvSpPr>
        <p:spPr>
          <a:xfrm>
            <a:off x="7776839" y="6348016"/>
            <a:ext cx="98615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D. Missiaen</a:t>
            </a:r>
            <a:endParaRPr lang="en-US" dirty="0"/>
          </a:p>
        </p:txBody>
      </p:sp>
      <p:sp>
        <p:nvSpPr>
          <p:cNvPr id="13" name="Title Placeholder 21"/>
          <p:cNvSpPr>
            <a:spLocks noGrp="1"/>
          </p:cNvSpPr>
          <p:nvPr>
            <p:ph type="title"/>
          </p:nvPr>
        </p:nvSpPr>
        <p:spPr>
          <a:xfrm>
            <a:off x="612588" y="251158"/>
            <a:ext cx="8153400" cy="655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44033" name="Picture 1" descr="logo-SU-7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801" y="51996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-9719"/>
            <a:ext cx="1647825" cy="9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670307" y="6348016"/>
            <a:ext cx="1092691" cy="365125"/>
          </a:xfrm>
        </p:spPr>
        <p:txBody>
          <a:bodyPr/>
          <a:lstStyle/>
          <a:p>
            <a:r>
              <a:rPr lang="en-US" dirty="0" smtClean="0"/>
              <a:t>D. Missiaen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6347822"/>
            <a:ext cx="5294050" cy="365125"/>
          </a:xfrm>
        </p:spPr>
        <p:txBody>
          <a:bodyPr/>
          <a:lstStyle/>
          <a:p>
            <a:r>
              <a:rPr lang="en-US" dirty="0" smtClean="0"/>
              <a:t>IWAA2010, 13-17 Sep. 2010, DESY Hamburg</a:t>
            </a:r>
            <a:endParaRPr lang="en-US" dirty="0"/>
          </a:p>
        </p:txBody>
      </p:sp>
      <p:pic>
        <p:nvPicPr>
          <p:cNvPr id="43009" name="Picture 1" descr="logo-SU-7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213" y="53263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49760" y="-18174"/>
            <a:ext cx="2682866" cy="161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IEFC Workshop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B. Mikulec              10/02/2010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IEFC Workshop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153400" cy="655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84248"/>
            <a:ext cx="8153400" cy="5063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67961" y="6348016"/>
            <a:ext cx="995038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D. Missiaen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347822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IWAA2010, 13-17 Sep. 2010, DESY, Hamburg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231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88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88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609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B94E8D-A3FE-8546-B17F-EBD71FEE2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8153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The alignment of the LHC during the shut-down 2008-2009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D. Missiaen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266944"/>
            <a:ext cx="4340352" cy="1080878"/>
          </a:xfrm>
        </p:spPr>
        <p:txBody>
          <a:bodyPr>
            <a:normAutofit fontScale="77500" lnSpcReduction="20000"/>
          </a:bodyPr>
          <a:lstStyle/>
          <a:p>
            <a:r>
              <a:rPr lang="fr-CH" dirty="0" err="1" smtClean="0"/>
              <a:t>Absolute</a:t>
            </a:r>
            <a:r>
              <a:rPr lang="fr-CH" dirty="0" smtClean="0"/>
              <a:t> vertical </a:t>
            </a:r>
            <a:r>
              <a:rPr lang="fr-CH" dirty="0" err="1" smtClean="0"/>
              <a:t>shape</a:t>
            </a:r>
            <a:endParaRPr lang="fr-CH" dirty="0" smtClean="0"/>
          </a:p>
          <a:p>
            <a:r>
              <a:rPr lang="fr-CH" dirty="0" err="1" smtClean="0"/>
              <a:t>Closure</a:t>
            </a:r>
            <a:r>
              <a:rPr lang="fr-CH" dirty="0" smtClean="0"/>
              <a:t> +2.4 mm</a:t>
            </a:r>
          </a:p>
          <a:p>
            <a:r>
              <a:rPr lang="fr-CH" dirty="0" smtClean="0"/>
              <a:t>Not </a:t>
            </a:r>
            <a:r>
              <a:rPr lang="fr-CH" dirty="0" err="1" smtClean="0"/>
              <a:t>fixed</a:t>
            </a:r>
            <a:r>
              <a:rPr lang="fr-CH" dirty="0" smtClean="0"/>
              <a:t> on the </a:t>
            </a:r>
            <a:r>
              <a:rPr lang="fr-CH" dirty="0" err="1" smtClean="0"/>
              <a:t>deep</a:t>
            </a:r>
            <a:r>
              <a:rPr lang="fr-CH" dirty="0" smtClean="0"/>
              <a:t> </a:t>
            </a:r>
            <a:r>
              <a:rPr lang="fr-CH" dirty="0" err="1" smtClean="0"/>
              <a:t>references</a:t>
            </a:r>
            <a:endParaRPr lang="fr-CH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Vertical </a:t>
            </a:r>
            <a:r>
              <a:rPr lang="fr-CH" dirty="0" err="1" smtClean="0"/>
              <a:t>smoothing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3648" y="5263896"/>
            <a:ext cx="4340352" cy="1080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fr-CH" sz="2400" dirty="0" smtClean="0"/>
              <a:t>Pb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concrete</a:t>
            </a:r>
            <a:r>
              <a:rPr lang="fr-CH" sz="2400" dirty="0" smtClean="0"/>
              <a:t> </a:t>
            </a:r>
            <a:r>
              <a:rPr lang="fr-CH" sz="2400" dirty="0" err="1" smtClean="0"/>
              <a:t>slab</a:t>
            </a:r>
            <a:r>
              <a:rPr lang="fr-CH" sz="2400" dirty="0" smtClean="0"/>
              <a:t> in LSS6</a:t>
            </a:r>
            <a:endParaRPr lang="fr-CH" sz="2400" noProof="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CH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</a:t>
            </a:r>
            <a:r>
              <a:rPr kumimoji="0" lang="fr-CH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S78</a:t>
            </a:r>
            <a:endParaRPr kumimoji="0" lang="fr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fr-CH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64" y="1205398"/>
            <a:ext cx="8311896" cy="40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34440" y="5303520"/>
            <a:ext cx="7531608" cy="1225296"/>
          </a:xfrm>
        </p:spPr>
        <p:txBody>
          <a:bodyPr>
            <a:normAutofit fontScale="70000" lnSpcReduction="20000"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known</a:t>
            </a:r>
            <a:r>
              <a:rPr lang="fr-CH" dirty="0" smtClean="0"/>
              <a:t> « LEP </a:t>
            </a:r>
            <a:r>
              <a:rPr lang="fr-CH" dirty="0" err="1" smtClean="0"/>
              <a:t>hole</a:t>
            </a:r>
            <a:r>
              <a:rPr lang="fr-CH" dirty="0" smtClean="0"/>
              <a:t> » of 2mm per </a:t>
            </a:r>
            <a:r>
              <a:rPr lang="fr-CH" dirty="0" err="1" smtClean="0"/>
              <a:t>year</a:t>
            </a:r>
            <a:r>
              <a:rPr lang="fr-CH" dirty="0" smtClean="0"/>
              <a:t> </a:t>
            </a:r>
            <a:r>
              <a:rPr lang="fr-CH" dirty="0" err="1" smtClean="0"/>
              <a:t>re</a:t>
            </a:r>
            <a:r>
              <a:rPr lang="fr-CH" dirty="0" smtClean="0"/>
              <a:t>-</a:t>
            </a:r>
            <a:r>
              <a:rPr lang="fr-CH" dirty="0" err="1" smtClean="0"/>
              <a:t>appeared</a:t>
            </a:r>
            <a:r>
              <a:rPr lang="fr-CH" dirty="0" smtClean="0"/>
              <a:t> in 2009</a:t>
            </a:r>
          </a:p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have </a:t>
            </a:r>
            <a:r>
              <a:rPr lang="fr-CH" dirty="0" err="1" smtClean="0"/>
              <a:t>left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like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because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smooth</a:t>
            </a:r>
            <a:r>
              <a:rPr lang="fr-CH" dirty="0" smtClean="0"/>
              <a:t> but </a:t>
            </a:r>
            <a:r>
              <a:rPr lang="fr-CH" dirty="0" err="1" smtClean="0"/>
              <a:t>finally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decided</a:t>
            </a:r>
            <a:r>
              <a:rPr lang="fr-CH" dirty="0" smtClean="0"/>
              <a:t> to </a:t>
            </a:r>
            <a:r>
              <a:rPr lang="fr-CH" dirty="0" err="1" smtClean="0"/>
              <a:t>realigned</a:t>
            </a:r>
            <a:r>
              <a:rPr lang="fr-CH" dirty="0" smtClean="0"/>
              <a:t> to the </a:t>
            </a:r>
            <a:r>
              <a:rPr lang="fr-CH" dirty="0" err="1" smtClean="0"/>
              <a:t>theoretical</a:t>
            </a:r>
            <a:r>
              <a:rPr lang="fr-CH" dirty="0" smtClean="0"/>
              <a:t> 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Sector</a:t>
            </a:r>
            <a:r>
              <a:rPr lang="fr-CH" dirty="0" smtClean="0"/>
              <a:t> 78</a:t>
            </a:r>
            <a:endParaRPr lang="en-US" dirty="0"/>
          </a:p>
        </p:txBody>
      </p:sp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711" y="1159443"/>
            <a:ext cx="6652128" cy="41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Vertical </a:t>
            </a:r>
            <a:r>
              <a:rPr lang="fr-CH" dirty="0" err="1" smtClean="0"/>
              <a:t>smoothing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270115"/>
            <a:ext cx="6049735" cy="2060913"/>
          </a:xfrm>
        </p:spPr>
        <p:txBody>
          <a:bodyPr>
            <a:normAutofit fontScale="85000" lnSpcReduction="10000"/>
          </a:bodyPr>
          <a:lstStyle/>
          <a:p>
            <a:r>
              <a:rPr lang="fr-CH" dirty="0" smtClean="0"/>
              <a:t>The relative position of the </a:t>
            </a:r>
            <a:r>
              <a:rPr lang="fr-CH" dirty="0" err="1" smtClean="0"/>
              <a:t>magnets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more important for the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the </a:t>
            </a:r>
            <a:r>
              <a:rPr lang="fr-CH" dirty="0" err="1" smtClean="0"/>
              <a:t>absolute</a:t>
            </a:r>
            <a:r>
              <a:rPr lang="fr-CH" dirty="0" smtClean="0"/>
              <a:t> one</a:t>
            </a:r>
          </a:p>
          <a:p>
            <a:r>
              <a:rPr lang="fr-CH" dirty="0" smtClean="0"/>
              <a:t>The </a:t>
            </a:r>
            <a:r>
              <a:rPr lang="fr-CH" dirty="0" err="1" smtClean="0"/>
              <a:t>deviations</a:t>
            </a:r>
            <a:r>
              <a:rPr lang="fr-CH" dirty="0" smtClean="0"/>
              <a:t> </a:t>
            </a:r>
            <a:r>
              <a:rPr lang="fr-CH" dirty="0" err="1" smtClean="0"/>
              <a:t>w.r.t</a:t>
            </a:r>
            <a:r>
              <a:rPr lang="fr-CH" dirty="0" smtClean="0"/>
              <a:t> a </a:t>
            </a:r>
            <a:r>
              <a:rPr lang="fr-CH" dirty="0" err="1" smtClean="0"/>
              <a:t>smooth</a:t>
            </a:r>
            <a:r>
              <a:rPr lang="fr-CH" dirty="0" smtClean="0"/>
              <a:t> </a:t>
            </a:r>
            <a:r>
              <a:rPr lang="fr-CH" dirty="0" err="1" smtClean="0"/>
              <a:t>curve</a:t>
            </a:r>
            <a:r>
              <a:rPr lang="fr-CH" dirty="0" smtClean="0"/>
              <a:t>, </a:t>
            </a:r>
            <a:r>
              <a:rPr lang="fr-CH" dirty="0" err="1" smtClean="0"/>
              <a:t>much</a:t>
            </a:r>
            <a:r>
              <a:rPr lang="fr-CH" dirty="0" smtClean="0"/>
              <a:t> more </a:t>
            </a:r>
            <a:r>
              <a:rPr lang="fr-CH" dirty="0" err="1" smtClean="0"/>
              <a:t>significant</a:t>
            </a:r>
            <a:r>
              <a:rPr lang="fr-CH" dirty="0" smtClean="0"/>
              <a:t>,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calculated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PLANE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456" y="2701319"/>
            <a:ext cx="8468381" cy="3658428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123479" y="4530533"/>
            <a:ext cx="3689286" cy="877255"/>
            <a:chOff x="5189538" y="5586792"/>
            <a:chExt cx="3689286" cy="877255"/>
          </a:xfrm>
        </p:grpSpPr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6412524" y="5586792"/>
              <a:ext cx="1788745" cy="877255"/>
              <a:chOff x="2016" y="3321"/>
              <a:chExt cx="2112" cy="999"/>
            </a:xfrm>
          </p:grpSpPr>
          <p:sp>
            <p:nvSpPr>
              <p:cNvPr id="32" name="Rectangle 36"/>
              <p:cNvSpPr>
                <a:spLocks noChangeArrowheads="1"/>
              </p:cNvSpPr>
              <p:nvPr/>
            </p:nvSpPr>
            <p:spPr bwMode="auto">
              <a:xfrm>
                <a:off x="2016" y="3577"/>
                <a:ext cx="2112" cy="52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2112" y="3705"/>
                <a:ext cx="1968" cy="256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432" y="16"/>
                  </a:cxn>
                  <a:cxn ang="0">
                    <a:pos x="1008" y="160"/>
                  </a:cxn>
                  <a:cxn ang="0">
                    <a:pos x="1440" y="160"/>
                  </a:cxn>
                  <a:cxn ang="0">
                    <a:pos x="1872" y="64"/>
                  </a:cxn>
                  <a:cxn ang="0">
                    <a:pos x="1968" y="64"/>
                  </a:cxn>
                </a:cxnLst>
                <a:rect l="0" t="0" r="r" b="b"/>
                <a:pathLst>
                  <a:path w="1968" h="256">
                    <a:moveTo>
                      <a:pt x="0" y="256"/>
                    </a:moveTo>
                    <a:cubicBezTo>
                      <a:pt x="132" y="144"/>
                      <a:pt x="264" y="32"/>
                      <a:pt x="432" y="16"/>
                    </a:cubicBezTo>
                    <a:cubicBezTo>
                      <a:pt x="600" y="0"/>
                      <a:pt x="840" y="136"/>
                      <a:pt x="1008" y="160"/>
                    </a:cubicBezTo>
                    <a:cubicBezTo>
                      <a:pt x="1176" y="184"/>
                      <a:pt x="1296" y="176"/>
                      <a:pt x="1440" y="160"/>
                    </a:cubicBezTo>
                    <a:cubicBezTo>
                      <a:pt x="1584" y="144"/>
                      <a:pt x="1784" y="80"/>
                      <a:pt x="1872" y="64"/>
                    </a:cubicBezTo>
                    <a:cubicBezTo>
                      <a:pt x="1960" y="48"/>
                      <a:pt x="1964" y="56"/>
                      <a:pt x="1968" y="64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>
                <a:off x="3168" y="352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39"/>
              <p:cNvSpPr txBox="1">
                <a:spLocks noChangeArrowheads="1"/>
              </p:cNvSpPr>
              <p:nvPr/>
            </p:nvSpPr>
            <p:spPr bwMode="auto">
              <a:xfrm>
                <a:off x="2400" y="4089"/>
                <a:ext cx="14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imes New Roman" pitchFamily="18" charset="0"/>
                  </a:rPr>
                  <a:t>Length of the window</a:t>
                </a:r>
              </a:p>
            </p:txBody>
          </p:sp>
          <p:sp>
            <p:nvSpPr>
              <p:cNvPr id="36" name="Text Box 40"/>
              <p:cNvSpPr txBox="1">
                <a:spLocks noChangeArrowheads="1"/>
              </p:cNvSpPr>
              <p:nvPr/>
            </p:nvSpPr>
            <p:spPr bwMode="auto">
              <a:xfrm>
                <a:off x="3168" y="3321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imes New Roman" pitchFamily="18" charset="0"/>
                  </a:rPr>
                  <a:t>offset</a:t>
                </a:r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5189538" y="5788152"/>
              <a:ext cx="3689286" cy="474536"/>
              <a:chOff x="240" y="2448"/>
              <a:chExt cx="4752" cy="288"/>
            </a:xfrm>
          </p:grpSpPr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432" y="2448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1104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976" y="2592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1680" y="2592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4"/>
              <p:cNvSpPr>
                <a:spLocks noChangeArrowheads="1"/>
              </p:cNvSpPr>
              <p:nvPr/>
            </p:nvSpPr>
            <p:spPr bwMode="auto">
              <a:xfrm>
                <a:off x="2064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5"/>
              <p:cNvSpPr>
                <a:spLocks noChangeArrowheads="1"/>
              </p:cNvSpPr>
              <p:nvPr/>
            </p:nvSpPr>
            <p:spPr bwMode="auto">
              <a:xfrm>
                <a:off x="2400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96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96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8"/>
              <p:cNvSpPr>
                <a:spLocks noChangeShapeType="1"/>
              </p:cNvSpPr>
              <p:nvPr/>
            </p:nvSpPr>
            <p:spPr bwMode="auto">
              <a:xfrm>
                <a:off x="240" y="2592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9"/>
              <p:cNvSpPr>
                <a:spLocks noChangeArrowheads="1"/>
              </p:cNvSpPr>
              <p:nvPr/>
            </p:nvSpPr>
            <p:spPr bwMode="auto">
              <a:xfrm>
                <a:off x="3264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3504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1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2"/>
              <p:cNvSpPr>
                <a:spLocks noChangeArrowheads="1"/>
              </p:cNvSpPr>
              <p:nvPr/>
            </p:nvSpPr>
            <p:spPr bwMode="auto">
              <a:xfrm>
                <a:off x="4224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4464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96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70116"/>
            <a:ext cx="7667298" cy="4836770"/>
          </a:xfrm>
        </p:spPr>
        <p:txBody>
          <a:bodyPr>
            <a:normAutofit/>
          </a:bodyPr>
          <a:lstStyle/>
          <a:p>
            <a:r>
              <a:rPr lang="fr-CH" dirty="0" smtClean="0"/>
              <a:t>Straight </a:t>
            </a:r>
            <a:r>
              <a:rPr lang="fr-CH" dirty="0" err="1" smtClean="0"/>
              <a:t>lines</a:t>
            </a:r>
            <a:r>
              <a:rPr lang="fr-CH" dirty="0" smtClean="0"/>
              <a:t> of 500 m on </a:t>
            </a:r>
            <a:r>
              <a:rPr lang="fr-CH" dirty="0" err="1" smtClean="0"/>
              <a:t>each</a:t>
            </a:r>
            <a:r>
              <a:rPr lang="fr-CH" dirty="0" smtClean="0"/>
              <a:t> part of the IP </a:t>
            </a:r>
            <a:r>
              <a:rPr lang="fr-CH" dirty="0" err="1" smtClean="0"/>
              <a:t>from</a:t>
            </a:r>
            <a:r>
              <a:rPr lang="fr-CH" dirty="0" smtClean="0"/>
              <a:t> Q8Ln to Q8Rn</a:t>
            </a:r>
          </a:p>
          <a:p>
            <a:r>
              <a:rPr lang="fr-CH" dirty="0" smtClean="0"/>
              <a:t>4 of </a:t>
            </a:r>
            <a:r>
              <a:rPr lang="fr-CH" dirty="0" err="1" smtClean="0"/>
              <a:t>them</a:t>
            </a:r>
            <a:r>
              <a:rPr lang="fr-CH" dirty="0" smtClean="0"/>
              <a:t> are </a:t>
            </a:r>
            <a:r>
              <a:rPr lang="fr-CH" dirty="0" err="1" smtClean="0"/>
              <a:t>equiped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permanent monitoring </a:t>
            </a:r>
            <a:r>
              <a:rPr lang="fr-CH" dirty="0" err="1" smtClean="0"/>
              <a:t>systems</a:t>
            </a:r>
            <a:r>
              <a:rPr lang="fr-CH" dirty="0" smtClean="0"/>
              <a:t> </a:t>
            </a:r>
            <a:r>
              <a:rPr lang="fr-CH" dirty="0" err="1" smtClean="0"/>
              <a:t>because</a:t>
            </a:r>
            <a:r>
              <a:rPr lang="fr-CH" dirty="0" smtClean="0"/>
              <a:t> of the obstacle of the </a:t>
            </a:r>
            <a:r>
              <a:rPr lang="fr-CH" dirty="0" err="1" smtClean="0"/>
              <a:t>Experiment</a:t>
            </a:r>
            <a:r>
              <a:rPr lang="fr-CH" dirty="0" smtClean="0"/>
              <a:t> and of the </a:t>
            </a:r>
            <a:r>
              <a:rPr lang="fr-CH" dirty="0" err="1" smtClean="0"/>
              <a:t>low</a:t>
            </a:r>
            <a:r>
              <a:rPr lang="fr-CH" dirty="0" smtClean="0"/>
              <a:t> beta </a:t>
            </a:r>
            <a:r>
              <a:rPr lang="fr-CH" dirty="0" err="1" smtClean="0"/>
              <a:t>quadrupoles</a:t>
            </a:r>
            <a:endParaRPr lang="fr-CH" dirty="0" smtClean="0"/>
          </a:p>
          <a:p>
            <a:r>
              <a:rPr lang="fr-CH" dirty="0" smtClean="0"/>
              <a:t>The </a:t>
            </a:r>
            <a:r>
              <a:rPr lang="fr-CH" dirty="0" err="1" smtClean="0"/>
              <a:t>aim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to </a:t>
            </a:r>
            <a:r>
              <a:rPr lang="fr-CH" dirty="0" err="1" smtClean="0"/>
              <a:t>link</a:t>
            </a:r>
            <a:endParaRPr lang="fr-CH" dirty="0" smtClean="0"/>
          </a:p>
          <a:p>
            <a:pPr lvl="1"/>
            <a:r>
              <a:rPr lang="fr-CH" dirty="0" smtClean="0"/>
              <a:t>the standard arc </a:t>
            </a:r>
            <a:r>
              <a:rPr lang="fr-CH" dirty="0" err="1" smtClean="0"/>
              <a:t>with</a:t>
            </a:r>
            <a:r>
              <a:rPr lang="fr-CH" dirty="0" smtClean="0"/>
              <a:t> the LSS</a:t>
            </a:r>
          </a:p>
          <a:p>
            <a:pPr lvl="1"/>
            <a:r>
              <a:rPr lang="fr-CH" dirty="0" smtClean="0"/>
              <a:t>The LSS to the </a:t>
            </a:r>
            <a:r>
              <a:rPr lang="fr-CH" dirty="0" err="1" smtClean="0"/>
              <a:t>low</a:t>
            </a:r>
            <a:r>
              <a:rPr lang="fr-CH" dirty="0" smtClean="0"/>
              <a:t> beta quads</a:t>
            </a:r>
          </a:p>
          <a:p>
            <a:pPr lvl="1">
              <a:buNone/>
            </a:pPr>
            <a:r>
              <a:rPr lang="fr-CH" dirty="0" err="1" smtClean="0"/>
              <a:t>Before</a:t>
            </a:r>
            <a:r>
              <a:rPr lang="fr-CH" dirty="0" smtClean="0"/>
              <a:t> </a:t>
            </a:r>
            <a:r>
              <a:rPr lang="fr-CH" dirty="0" err="1" smtClean="0"/>
              <a:t>these</a:t>
            </a:r>
            <a:r>
              <a:rPr lang="fr-CH" dirty="0" smtClean="0"/>
              <a:t> areas </a:t>
            </a:r>
            <a:r>
              <a:rPr lang="fr-CH" dirty="0" err="1" smtClean="0"/>
              <a:t>become</a:t>
            </a:r>
            <a:r>
              <a:rPr lang="fr-CH" dirty="0" smtClean="0"/>
              <a:t> radioactive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51158"/>
            <a:ext cx="8014874" cy="655500"/>
          </a:xfrm>
        </p:spPr>
        <p:txBody>
          <a:bodyPr/>
          <a:lstStyle/>
          <a:p>
            <a:r>
              <a:rPr lang="fr-CH" dirty="0" smtClean="0"/>
              <a:t>Horizontal </a:t>
            </a:r>
            <a:r>
              <a:rPr lang="fr-CH" dirty="0" err="1" smtClean="0"/>
              <a:t>survey</a:t>
            </a:r>
            <a:r>
              <a:rPr lang="fr-CH" dirty="0" smtClean="0"/>
              <a:t> of </a:t>
            </a:r>
            <a:r>
              <a:rPr lang="fr-CH" dirty="0" err="1" smtClean="0"/>
              <a:t>LSSs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893" y="3396343"/>
            <a:ext cx="4175356" cy="251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70114"/>
            <a:ext cx="8392826" cy="5077707"/>
          </a:xfrm>
        </p:spPr>
        <p:txBody>
          <a:bodyPr>
            <a:normAutofit lnSpcReduction="10000"/>
          </a:bodyPr>
          <a:lstStyle/>
          <a:p>
            <a:r>
              <a:rPr lang="fr-CH" dirty="0" err="1" smtClean="0"/>
              <a:t>Methodology</a:t>
            </a:r>
            <a:endParaRPr lang="fr-CH" dirty="0" smtClean="0"/>
          </a:p>
          <a:p>
            <a:pPr lvl="1"/>
            <a:r>
              <a:rPr lang="fr-CH" dirty="0" smtClean="0"/>
              <a:t>Long </a:t>
            </a:r>
            <a:r>
              <a:rPr lang="fr-CH" dirty="0" err="1" smtClean="0"/>
              <a:t>stretched</a:t>
            </a:r>
            <a:r>
              <a:rPr lang="fr-CH" dirty="0" smtClean="0"/>
              <a:t> </a:t>
            </a:r>
            <a:r>
              <a:rPr lang="fr-CH" dirty="0" err="1" smtClean="0"/>
              <a:t>wire</a:t>
            </a:r>
            <a:r>
              <a:rPr lang="fr-CH" dirty="0" smtClean="0"/>
              <a:t> of 160 m </a:t>
            </a:r>
            <a:r>
              <a:rPr lang="fr-CH" dirty="0" err="1" smtClean="0"/>
              <a:t>with</a:t>
            </a:r>
            <a:r>
              <a:rPr lang="fr-CH" dirty="0" smtClean="0"/>
              <a:t> an </a:t>
            </a:r>
            <a:r>
              <a:rPr lang="fr-CH" dirty="0" err="1" smtClean="0"/>
              <a:t>overlap</a:t>
            </a:r>
            <a:r>
              <a:rPr lang="fr-CH" dirty="0" smtClean="0"/>
              <a:t> of </a:t>
            </a:r>
            <a:r>
              <a:rPr lang="fr-CH" dirty="0" err="1" smtClean="0"/>
              <a:t>almost</a:t>
            </a:r>
            <a:r>
              <a:rPr lang="fr-CH" dirty="0" smtClean="0"/>
              <a:t> 100m</a:t>
            </a:r>
          </a:p>
          <a:p>
            <a:pPr lvl="1"/>
            <a:r>
              <a:rPr lang="fr-CH" dirty="0" err="1" smtClean="0"/>
              <a:t>Measurements</a:t>
            </a:r>
            <a:r>
              <a:rPr lang="fr-CH" dirty="0" smtClean="0"/>
              <a:t> </a:t>
            </a:r>
            <a:r>
              <a:rPr lang="fr-CH" dirty="0" err="1" smtClean="0"/>
              <a:t>issued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permanent </a:t>
            </a:r>
            <a:r>
              <a:rPr lang="fr-CH" dirty="0" err="1" smtClean="0"/>
              <a:t>sensors</a:t>
            </a:r>
            <a:r>
              <a:rPr lang="fr-CH" dirty="0" smtClean="0"/>
              <a:t> values</a:t>
            </a:r>
          </a:p>
          <a:p>
            <a:r>
              <a:rPr lang="fr-CH" dirty="0" err="1" smtClean="0"/>
              <a:t>Calculations</a:t>
            </a:r>
            <a:endParaRPr lang="fr-CH" dirty="0" smtClean="0"/>
          </a:p>
          <a:p>
            <a:pPr lvl="1"/>
            <a:r>
              <a:rPr lang="fr-CH" dirty="0" smtClean="0"/>
              <a:t>Q2Ln </a:t>
            </a:r>
            <a:r>
              <a:rPr lang="fr-CH" dirty="0" err="1" smtClean="0"/>
              <a:t>considered</a:t>
            </a:r>
            <a:r>
              <a:rPr lang="fr-CH" dirty="0" smtClean="0"/>
              <a:t> as </a:t>
            </a:r>
            <a:r>
              <a:rPr lang="fr-CH" dirty="0" err="1" smtClean="0"/>
              <a:t>fixed</a:t>
            </a:r>
            <a:r>
              <a:rPr lang="fr-CH" dirty="0" smtClean="0"/>
              <a:t> point, Q2Rn orientation point</a:t>
            </a:r>
          </a:p>
          <a:p>
            <a:pPr lvl="1"/>
            <a:r>
              <a:rPr lang="fr-CH" dirty="0" smtClean="0"/>
              <a:t>Radial corridors of 1 mm </a:t>
            </a:r>
            <a:r>
              <a:rPr lang="fr-CH" dirty="0" err="1" smtClean="0"/>
              <a:t>at</a:t>
            </a:r>
            <a:r>
              <a:rPr lang="fr-CH" dirty="0" smtClean="0"/>
              <a:t> the </a:t>
            </a:r>
            <a:r>
              <a:rPr lang="fr-CH" dirty="0" err="1" smtClean="0"/>
              <a:t>vicinity</a:t>
            </a:r>
            <a:r>
              <a:rPr lang="fr-CH" dirty="0" smtClean="0"/>
              <a:t> of the Q8s in </a:t>
            </a:r>
            <a:r>
              <a:rPr lang="fr-CH" dirty="0" err="1" smtClean="0"/>
              <a:t>order</a:t>
            </a:r>
            <a:r>
              <a:rPr lang="fr-CH" dirty="0" smtClean="0"/>
              <a:t> NOT to </a:t>
            </a:r>
            <a:r>
              <a:rPr lang="fr-CH" dirty="0" err="1" smtClean="0"/>
              <a:t>make</a:t>
            </a:r>
            <a:r>
              <a:rPr lang="fr-CH" dirty="0" smtClean="0"/>
              <a:t> a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the </a:t>
            </a:r>
            <a:r>
              <a:rPr lang="fr-CH" dirty="0" err="1" smtClean="0"/>
              <a:t>junction</a:t>
            </a:r>
            <a:endParaRPr lang="fr-CH" dirty="0" smtClean="0"/>
          </a:p>
          <a:p>
            <a:pPr lvl="1"/>
            <a:r>
              <a:rPr lang="fr-CH" dirty="0" err="1" smtClean="0"/>
              <a:t>Add</a:t>
            </a:r>
            <a:r>
              <a:rPr lang="fr-CH" dirty="0" smtClean="0"/>
              <a:t> relative position of « standard » and « permanent monitoring » </a:t>
            </a:r>
            <a:r>
              <a:rPr lang="fr-CH" dirty="0" err="1" smtClean="0"/>
              <a:t>fiducials</a:t>
            </a:r>
            <a:endParaRPr lang="fr-CH" dirty="0" smtClean="0"/>
          </a:p>
          <a:p>
            <a:pPr lvl="1"/>
            <a:r>
              <a:rPr lang="fr-CH" dirty="0" err="1" smtClean="0"/>
              <a:t>Residuals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0.1mm.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inconsistencies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of </a:t>
            </a:r>
            <a:r>
              <a:rPr lang="fr-CH" dirty="0" err="1" smtClean="0"/>
              <a:t>different</a:t>
            </a:r>
            <a:r>
              <a:rPr lang="fr-CH" dirty="0" smtClean="0"/>
              <a:t> types and </a:t>
            </a:r>
            <a:r>
              <a:rPr lang="fr-CH" dirty="0" err="1" smtClean="0"/>
              <a:t>accuracies</a:t>
            </a:r>
            <a:endParaRPr lang="fr-CH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51158"/>
            <a:ext cx="8014874" cy="655500"/>
          </a:xfrm>
        </p:spPr>
        <p:txBody>
          <a:bodyPr/>
          <a:lstStyle/>
          <a:p>
            <a:r>
              <a:rPr lang="fr-CH" dirty="0" smtClean="0"/>
              <a:t>Horizontal </a:t>
            </a:r>
            <a:r>
              <a:rPr lang="fr-CH" dirty="0" err="1" smtClean="0"/>
              <a:t>survey</a:t>
            </a:r>
            <a:r>
              <a:rPr lang="fr-CH" dirty="0" smtClean="0"/>
              <a:t> of </a:t>
            </a:r>
            <a:r>
              <a:rPr lang="fr-CH" dirty="0" err="1" smtClean="0"/>
              <a:t>LSSs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5921829"/>
            <a:ext cx="2599772" cy="42618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3425" y="251158"/>
            <a:ext cx="7410450" cy="655500"/>
          </a:xfrm>
        </p:spPr>
        <p:txBody>
          <a:bodyPr/>
          <a:lstStyle/>
          <a:p>
            <a:r>
              <a:rPr lang="fr-CH" dirty="0" smtClean="0"/>
              <a:t>Horizontal </a:t>
            </a:r>
            <a:r>
              <a:rPr lang="fr-CH" dirty="0" err="1" smtClean="0"/>
              <a:t>survey</a:t>
            </a:r>
            <a:r>
              <a:rPr lang="fr-CH" dirty="0" smtClean="0"/>
              <a:t> of LSSs1, 2, 5 and 8</a:t>
            </a:r>
            <a:endParaRPr lang="en-US" dirty="0"/>
          </a:p>
        </p:txBody>
      </p:sp>
      <p:pic>
        <p:nvPicPr>
          <p:cNvPr id="614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8308"/>
            <a:ext cx="3751158" cy="24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138" y="1197422"/>
            <a:ext cx="3746921" cy="24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31087"/>
            <a:ext cx="3751158" cy="24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137" y="3842655"/>
            <a:ext cx="3746921" cy="24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70115"/>
            <a:ext cx="8153400" cy="5239541"/>
          </a:xfrm>
        </p:spPr>
        <p:txBody>
          <a:bodyPr>
            <a:normAutofit fontScale="92500"/>
          </a:bodyPr>
          <a:lstStyle/>
          <a:p>
            <a:r>
              <a:rPr lang="fr-CH" dirty="0" err="1" smtClean="0"/>
              <a:t>Leveling</a:t>
            </a:r>
            <a:r>
              <a:rPr lang="fr-CH" dirty="0" smtClean="0"/>
              <a:t> and roll angles </a:t>
            </a:r>
            <a:r>
              <a:rPr lang="fr-CH" dirty="0" err="1" smtClean="0"/>
              <a:t>allowed</a:t>
            </a:r>
            <a:r>
              <a:rPr lang="fr-CH" dirty="0" smtClean="0"/>
              <a:t> the </a:t>
            </a:r>
            <a:r>
              <a:rPr lang="fr-CH" dirty="0" err="1" smtClean="0"/>
              <a:t>detection</a:t>
            </a:r>
            <a:r>
              <a:rPr lang="fr-CH" dirty="0" smtClean="0"/>
              <a:t> of </a:t>
            </a:r>
            <a:r>
              <a:rPr lang="fr-CH" dirty="0" err="1" smtClean="0"/>
              <a:t>unstable</a:t>
            </a:r>
            <a:r>
              <a:rPr lang="fr-CH" dirty="0" smtClean="0"/>
              <a:t> areas (</a:t>
            </a:r>
            <a:r>
              <a:rPr lang="fr-CH" dirty="0" err="1" smtClean="0"/>
              <a:t>sector</a:t>
            </a:r>
            <a:r>
              <a:rPr lang="fr-CH" dirty="0" smtClean="0"/>
              <a:t> 78, LSS6R, </a:t>
            </a:r>
            <a:r>
              <a:rPr lang="fr-CH" dirty="0" err="1" smtClean="0"/>
              <a:t>etc</a:t>
            </a:r>
            <a:r>
              <a:rPr lang="fr-CH" dirty="0" smtClean="0"/>
              <a:t>)</a:t>
            </a:r>
          </a:p>
          <a:p>
            <a:r>
              <a:rPr lang="fr-CH" dirty="0" smtClean="0"/>
              <a:t>The vertical </a:t>
            </a:r>
            <a:r>
              <a:rPr lang="fr-CH" dirty="0" err="1" smtClean="0"/>
              <a:t>smoothing</a:t>
            </a:r>
            <a:r>
              <a:rPr lang="fr-CH" dirty="0" smtClean="0"/>
              <a:t> of all LHC </a:t>
            </a:r>
            <a:r>
              <a:rPr lang="fr-CH" dirty="0" err="1" smtClean="0"/>
              <a:t>sectors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r>
              <a:rPr lang="fr-CH" dirty="0" smtClean="0"/>
              <a:t> the relative </a:t>
            </a:r>
            <a:r>
              <a:rPr lang="fr-CH" dirty="0" err="1" smtClean="0"/>
              <a:t>accuracy</a:t>
            </a:r>
            <a:r>
              <a:rPr lang="fr-CH" dirty="0" smtClean="0"/>
              <a:t> to </a:t>
            </a:r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0.1 mm </a:t>
            </a:r>
            <a:r>
              <a:rPr lang="fr-CH" dirty="0" err="1" smtClean="0"/>
              <a:t>at</a:t>
            </a:r>
            <a:r>
              <a:rPr lang="fr-CH" dirty="0" smtClean="0"/>
              <a:t> 1 </a:t>
            </a:r>
            <a:r>
              <a:rPr lang="fr-CH" dirty="0" smtClean="0">
                <a:latin typeface="Symbol" pitchFamily="18" charset="2"/>
              </a:rPr>
              <a:t>s</a:t>
            </a:r>
          </a:p>
          <a:p>
            <a:r>
              <a:rPr lang="fr-CH" dirty="0" smtClean="0"/>
              <a:t>Horizontal </a:t>
            </a:r>
            <a:r>
              <a:rPr lang="fr-CH" dirty="0" err="1" smtClean="0"/>
              <a:t>smoothing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long </a:t>
            </a:r>
            <a:r>
              <a:rPr lang="fr-CH" dirty="0" err="1" smtClean="0"/>
              <a:t>stretched</a:t>
            </a:r>
            <a:r>
              <a:rPr lang="fr-CH" dirty="0" smtClean="0"/>
              <a:t> </a:t>
            </a:r>
            <a:r>
              <a:rPr lang="fr-CH" dirty="0" err="1" smtClean="0"/>
              <a:t>wires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a </a:t>
            </a:r>
            <a:r>
              <a:rPr lang="fr-CH" dirty="0" err="1" smtClean="0"/>
              <a:t>success</a:t>
            </a:r>
            <a:endParaRPr lang="fr-CH" dirty="0" smtClean="0"/>
          </a:p>
          <a:p>
            <a:r>
              <a:rPr lang="fr-CH" dirty="0" smtClean="0"/>
              <a:t>Horizontal position of the </a:t>
            </a:r>
            <a:r>
              <a:rPr lang="fr-CH" dirty="0" err="1" smtClean="0"/>
              <a:t>low</a:t>
            </a:r>
            <a:r>
              <a:rPr lang="fr-CH" dirty="0" smtClean="0"/>
              <a:t> beta quads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endParaRPr lang="fr-CH" dirty="0" smtClean="0"/>
          </a:p>
          <a:p>
            <a:r>
              <a:rPr lang="fr-CH" dirty="0" smtClean="0"/>
              <a:t>A </a:t>
            </a:r>
            <a:r>
              <a:rPr lang="fr-CH" dirty="0" err="1" smtClean="0"/>
              <a:t>huge</a:t>
            </a:r>
            <a:r>
              <a:rPr lang="fr-CH" dirty="0" smtClean="0"/>
              <a:t> effort to </a:t>
            </a:r>
            <a:r>
              <a:rPr lang="fr-CH" dirty="0" err="1" smtClean="0"/>
              <a:t>measure</a:t>
            </a:r>
            <a:r>
              <a:rPr lang="fr-CH" dirty="0" smtClean="0"/>
              <a:t> and to </a:t>
            </a:r>
            <a:r>
              <a:rPr lang="fr-CH" dirty="0" err="1" smtClean="0"/>
              <a:t>realign</a:t>
            </a:r>
            <a:r>
              <a:rPr lang="fr-CH" dirty="0" smtClean="0"/>
              <a:t> but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worth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endParaRPr lang="fr-CH" dirty="0" smtClean="0"/>
          </a:p>
          <a:p>
            <a:r>
              <a:rPr lang="fr-CH" dirty="0" smtClean="0"/>
              <a:t>LHC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run</a:t>
            </a:r>
            <a:r>
              <a:rPr lang="fr-CH" dirty="0" smtClean="0"/>
              <a:t> </a:t>
            </a:r>
            <a:r>
              <a:rPr lang="fr-CH" dirty="0" err="1" smtClean="0"/>
              <a:t>until</a:t>
            </a:r>
            <a:r>
              <a:rPr lang="fr-CH" dirty="0" smtClean="0"/>
              <a:t> the end of 2011, </a:t>
            </a:r>
            <a:r>
              <a:rPr lang="fr-CH" dirty="0" err="1" smtClean="0"/>
              <a:t>then</a:t>
            </a:r>
            <a:r>
              <a:rPr lang="fr-CH" dirty="0" smtClean="0"/>
              <a:t> a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shut</a:t>
            </a:r>
            <a:r>
              <a:rPr lang="fr-CH" dirty="0" smtClean="0"/>
              <a:t>-down in 2012 and part of 2013. A </a:t>
            </a:r>
            <a:r>
              <a:rPr lang="fr-CH" dirty="0" err="1" smtClean="0"/>
              <a:t>rythm</a:t>
            </a:r>
            <a:r>
              <a:rPr lang="fr-CH" dirty="0" smtClean="0"/>
              <a:t> of a </a:t>
            </a:r>
            <a:r>
              <a:rPr lang="fr-CH" dirty="0" err="1" smtClean="0"/>
              <a:t>shut</a:t>
            </a:r>
            <a:r>
              <a:rPr lang="fr-CH" dirty="0" smtClean="0"/>
              <a:t>-down </a:t>
            </a:r>
            <a:r>
              <a:rPr lang="fr-CH" dirty="0" err="1" smtClean="0"/>
              <a:t>every</a:t>
            </a:r>
            <a:r>
              <a:rPr lang="fr-CH" dirty="0" smtClean="0"/>
              <a:t> </a:t>
            </a:r>
            <a:r>
              <a:rPr lang="fr-CH" dirty="0" err="1" smtClean="0"/>
              <a:t>three</a:t>
            </a:r>
            <a:r>
              <a:rPr lang="fr-CH" dirty="0" smtClean="0"/>
              <a:t>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adopted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32314"/>
            <a:ext cx="81534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864" y="1380744"/>
            <a:ext cx="7064764" cy="48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0" descr="200911261742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396" y="3223816"/>
            <a:ext cx="78120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err="1" smtClean="0"/>
              <a:t>Repair</a:t>
            </a:r>
            <a:r>
              <a:rPr lang="fr-CH" dirty="0" smtClean="0"/>
              <a:t> of </a:t>
            </a:r>
            <a:r>
              <a:rPr lang="fr-CH" dirty="0" err="1" smtClean="0"/>
              <a:t>sector</a:t>
            </a:r>
            <a:r>
              <a:rPr lang="fr-CH" dirty="0" smtClean="0"/>
              <a:t> 34</a:t>
            </a:r>
          </a:p>
          <a:p>
            <a:r>
              <a:rPr lang="fr-CH" dirty="0" smtClean="0"/>
              <a:t>Maintenance </a:t>
            </a:r>
            <a:r>
              <a:rPr lang="fr-CH" dirty="0" err="1" smtClean="0"/>
              <a:t>alignment</a:t>
            </a:r>
            <a:endParaRPr lang="fr-CH" dirty="0" smtClean="0"/>
          </a:p>
          <a:p>
            <a:pPr lvl="1"/>
            <a:r>
              <a:rPr lang="fr-CH" dirty="0" smtClean="0"/>
              <a:t>Roll angle </a:t>
            </a:r>
            <a:r>
              <a:rPr lang="fr-CH" dirty="0" err="1" smtClean="0"/>
              <a:t>measurements</a:t>
            </a:r>
            <a:endParaRPr lang="fr-CH" dirty="0" smtClean="0"/>
          </a:p>
          <a:p>
            <a:pPr lvl="1"/>
            <a:r>
              <a:rPr lang="fr-CH" dirty="0" smtClean="0"/>
              <a:t>Vertical </a:t>
            </a:r>
            <a:r>
              <a:rPr lang="fr-CH" dirty="0" err="1" smtClean="0"/>
              <a:t>smoothing</a:t>
            </a:r>
            <a:r>
              <a:rPr lang="fr-CH" dirty="0" smtClean="0"/>
              <a:t> of the LHC</a:t>
            </a:r>
          </a:p>
          <a:p>
            <a:pPr lvl="1"/>
            <a:r>
              <a:rPr lang="fr-CH" dirty="0" smtClean="0"/>
              <a:t>Horizontal </a:t>
            </a:r>
            <a:r>
              <a:rPr lang="fr-CH" dirty="0" err="1" smtClean="0"/>
              <a:t>smoothing</a:t>
            </a:r>
            <a:r>
              <a:rPr lang="fr-CH" dirty="0" smtClean="0"/>
              <a:t> of the LSS</a:t>
            </a:r>
          </a:p>
          <a:p>
            <a:pPr lvl="1"/>
            <a:r>
              <a:rPr lang="fr-CH" dirty="0" smtClean="0"/>
              <a:t>Case of the LSS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smtClean="0"/>
              <a:t>experiments</a:t>
            </a:r>
            <a:endParaRPr lang="fr-CH" dirty="0" smtClean="0"/>
          </a:p>
          <a:p>
            <a:r>
              <a:rPr lang="fr-CH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15568" y="2926080"/>
            <a:ext cx="7123113" cy="11582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 A </a:t>
            </a:r>
            <a:r>
              <a:rPr lang="fr-CH" dirty="0" err="1" smtClean="0"/>
              <a:t>measurement</a:t>
            </a:r>
            <a:r>
              <a:rPr lang="fr-CH" dirty="0" smtClean="0"/>
              <a:t> of the position « </a:t>
            </a:r>
            <a:r>
              <a:rPr lang="fr-CH" dirty="0" err="1" smtClean="0"/>
              <a:t>after</a:t>
            </a:r>
            <a:r>
              <a:rPr lang="fr-CH" dirty="0" smtClean="0"/>
              <a:t> incident »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endParaRPr lang="fr-CH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Repair</a:t>
            </a:r>
            <a:r>
              <a:rPr lang="fr-CH" dirty="0" smtClean="0"/>
              <a:t> of </a:t>
            </a:r>
            <a:r>
              <a:rPr lang="fr-CH" dirty="0" err="1" smtClean="0"/>
              <a:t>sector</a:t>
            </a:r>
            <a:r>
              <a:rPr lang="fr-CH" dirty="0" smtClean="0"/>
              <a:t> 34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D. Missiaen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4E8D-A3FE-8546-B17F-EBD71FEE24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pic>
        <p:nvPicPr>
          <p:cNvPr id="7" name="Picture 6" descr="first-tu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432" y="1189863"/>
            <a:ext cx="6492875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73" y="560813"/>
            <a:ext cx="40957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7" y="2926080"/>
            <a:ext cx="4725815" cy="309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3658" y="2228850"/>
            <a:ext cx="4977943" cy="32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smtClean="0"/>
              <a:t>A zone of 700 m of 39 </a:t>
            </a:r>
            <a:r>
              <a:rPr lang="fr-CH" dirty="0" err="1" smtClean="0"/>
              <a:t>dipoles</a:t>
            </a:r>
            <a:r>
              <a:rPr lang="fr-CH" dirty="0" smtClean="0"/>
              <a:t> and 14 quads</a:t>
            </a:r>
          </a:p>
          <a:p>
            <a:pPr lvl="1"/>
            <a:r>
              <a:rPr lang="fr-CH" dirty="0" err="1" smtClean="0"/>
              <a:t>Fiducialisation</a:t>
            </a:r>
            <a:endParaRPr lang="fr-CH" dirty="0" smtClean="0"/>
          </a:p>
          <a:p>
            <a:pPr lvl="1"/>
            <a:r>
              <a:rPr lang="fr-CH" dirty="0" err="1" smtClean="0"/>
              <a:t>Alignment</a:t>
            </a:r>
            <a:r>
              <a:rPr lang="fr-CH" dirty="0" smtClean="0"/>
              <a:t> of BPM in quads</a:t>
            </a:r>
          </a:p>
          <a:p>
            <a:pPr lvl="1"/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screen</a:t>
            </a:r>
            <a:r>
              <a:rPr lang="fr-CH" dirty="0" smtClean="0"/>
              <a:t> and Tubes </a:t>
            </a:r>
            <a:r>
              <a:rPr lang="fr-CH" dirty="0" err="1" smtClean="0"/>
              <a:t>positioning</a:t>
            </a:r>
            <a:r>
              <a:rPr lang="fr-CH" dirty="0" smtClean="0"/>
              <a:t> on </a:t>
            </a:r>
            <a:r>
              <a:rPr lang="fr-CH" dirty="0" err="1" smtClean="0"/>
              <a:t>both</a:t>
            </a:r>
            <a:r>
              <a:rPr lang="fr-CH" dirty="0" smtClean="0"/>
              <a:t> types</a:t>
            </a:r>
          </a:p>
          <a:p>
            <a:pPr lvl="1"/>
            <a:endParaRPr lang="fr-CH" dirty="0" smtClean="0"/>
          </a:p>
          <a:p>
            <a:pPr lvl="1">
              <a:buNone/>
            </a:pPr>
            <a:endParaRPr lang="fr-CH" dirty="0" smtClean="0"/>
          </a:p>
          <a:p>
            <a:pPr lvl="1"/>
            <a:r>
              <a:rPr lang="fr-CH" dirty="0" smtClean="0"/>
              <a:t>Main </a:t>
            </a:r>
            <a:r>
              <a:rPr lang="fr-CH" dirty="0" err="1" smtClean="0"/>
              <a:t>difficulty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to </a:t>
            </a:r>
            <a:r>
              <a:rPr lang="fr-CH" dirty="0" err="1" smtClean="0"/>
              <a:t>re-start</a:t>
            </a:r>
            <a:r>
              <a:rPr lang="fr-CH" dirty="0" smtClean="0"/>
              <a:t> an </a:t>
            </a:r>
            <a:r>
              <a:rPr lang="fr-CH" dirty="0" err="1" smtClean="0"/>
              <a:t>activity</a:t>
            </a:r>
            <a:r>
              <a:rPr lang="fr-CH" dirty="0" smtClean="0"/>
              <a:t> </a:t>
            </a:r>
            <a:r>
              <a:rPr lang="fr-CH" dirty="0" err="1" smtClean="0"/>
              <a:t>stopped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before</a:t>
            </a:r>
            <a:r>
              <a:rPr lang="fr-CH" dirty="0" smtClean="0"/>
              <a:t> </a:t>
            </a:r>
          </a:p>
          <a:p>
            <a:pPr lvl="2"/>
            <a:r>
              <a:rPr lang="fr-CH" dirty="0" smtClean="0"/>
              <a:t>« </a:t>
            </a:r>
            <a:r>
              <a:rPr lang="fr-CH" dirty="0" err="1" smtClean="0"/>
              <a:t>Fiducialisation</a:t>
            </a:r>
            <a:r>
              <a:rPr lang="fr-CH" dirty="0" smtClean="0"/>
              <a:t> » </a:t>
            </a:r>
            <a:r>
              <a:rPr lang="fr-CH" dirty="0" err="1" smtClean="0"/>
              <a:t>benches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dismantled</a:t>
            </a:r>
            <a:endParaRPr lang="fr-CH" dirty="0" smtClean="0"/>
          </a:p>
          <a:p>
            <a:pPr lvl="2"/>
            <a:r>
              <a:rPr lang="fr-CH" dirty="0" err="1" smtClean="0"/>
              <a:t>Motorized</a:t>
            </a:r>
            <a:r>
              <a:rPr lang="fr-CH" dirty="0" smtClean="0"/>
              <a:t> system </a:t>
            </a:r>
            <a:r>
              <a:rPr lang="fr-CH" dirty="0" err="1" smtClean="0"/>
              <a:t>without</a:t>
            </a:r>
            <a:r>
              <a:rPr lang="fr-CH" dirty="0" smtClean="0"/>
              <a:t> maintenance</a:t>
            </a:r>
          </a:p>
          <a:p>
            <a:pPr lvl="2"/>
            <a:r>
              <a:rPr lang="fr-CH" dirty="0" smtClean="0"/>
              <a:t>Software not running</a:t>
            </a:r>
          </a:p>
          <a:p>
            <a:pPr lvl="2"/>
            <a:r>
              <a:rPr lang="fr-CH" dirty="0" smtClean="0"/>
              <a:t>Interface to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had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updated</a:t>
            </a:r>
            <a:endParaRPr lang="fr-CH" dirty="0" smtClean="0"/>
          </a:p>
          <a:p>
            <a:pPr lvl="1"/>
            <a:r>
              <a:rPr lang="fr-CH" dirty="0" err="1" smtClean="0"/>
              <a:t>After</a:t>
            </a:r>
            <a:r>
              <a:rPr lang="fr-CH" dirty="0" smtClean="0"/>
              <a:t> a </a:t>
            </a:r>
            <a:r>
              <a:rPr lang="fr-CH" dirty="0" err="1" smtClean="0"/>
              <a:t>re</a:t>
            </a:r>
            <a:r>
              <a:rPr lang="fr-CH" dirty="0" smtClean="0"/>
              <a:t>-</a:t>
            </a:r>
            <a:r>
              <a:rPr lang="fr-CH" dirty="0" err="1" smtClean="0"/>
              <a:t>learning</a:t>
            </a:r>
            <a:r>
              <a:rPr lang="fr-CH" dirty="0" smtClean="0"/>
              <a:t> </a:t>
            </a:r>
            <a:r>
              <a:rPr lang="fr-CH" dirty="0" err="1" smtClean="0"/>
              <a:t>curve</a:t>
            </a:r>
            <a:r>
              <a:rPr lang="fr-CH" dirty="0" smtClean="0"/>
              <a:t>, </a:t>
            </a:r>
            <a:r>
              <a:rPr lang="fr-CH" dirty="0" err="1" smtClean="0"/>
              <a:t>whole</a:t>
            </a:r>
            <a:r>
              <a:rPr lang="fr-CH" dirty="0" smtClean="0"/>
              <a:t> job </a:t>
            </a:r>
            <a:r>
              <a:rPr lang="fr-CH" dirty="0" err="1" smtClean="0"/>
              <a:t>done</a:t>
            </a:r>
            <a:r>
              <a:rPr lang="fr-CH" dirty="0" smtClean="0"/>
              <a:t> in 3-4 </a:t>
            </a:r>
            <a:r>
              <a:rPr lang="fr-CH" dirty="0" err="1" smtClean="0"/>
              <a:t>months</a:t>
            </a:r>
            <a:endParaRPr lang="fr-CH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Repair</a:t>
            </a:r>
            <a:r>
              <a:rPr lang="fr-CH" dirty="0" smtClean="0"/>
              <a:t> of </a:t>
            </a:r>
            <a:r>
              <a:rPr lang="fr-CH" dirty="0" err="1" smtClean="0"/>
              <a:t>sector</a:t>
            </a:r>
            <a:r>
              <a:rPr lang="fr-CH" dirty="0" smtClean="0"/>
              <a:t> 34</a:t>
            </a:r>
            <a:endParaRPr lang="en-US" dirty="0"/>
          </a:p>
        </p:txBody>
      </p:sp>
      <p:pic>
        <p:nvPicPr>
          <p:cNvPr id="7" name="Picture 4" descr="survey-2003-002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445" y="0"/>
            <a:ext cx="5075555" cy="380666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/>
              <a:t>Initial </a:t>
            </a:r>
            <a:r>
              <a:rPr lang="fr-CH" dirty="0" err="1" smtClean="0"/>
              <a:t>alignment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respect to the </a:t>
            </a:r>
            <a:r>
              <a:rPr lang="fr-CH" dirty="0" err="1" smtClean="0"/>
              <a:t>geodetic</a:t>
            </a:r>
            <a:r>
              <a:rPr lang="fr-CH" dirty="0" smtClean="0"/>
              <a:t> network</a:t>
            </a:r>
          </a:p>
          <a:p>
            <a:pPr lvl="1"/>
            <a:r>
              <a:rPr lang="fr-CH" dirty="0" smtClean="0"/>
              <a:t>NOT the normal </a:t>
            </a:r>
            <a:r>
              <a:rPr lang="fr-CH" dirty="0" err="1" smtClean="0"/>
              <a:t>procedure</a:t>
            </a:r>
            <a:endParaRPr lang="fr-CH" dirty="0" smtClean="0"/>
          </a:p>
          <a:p>
            <a:pPr lvl="1"/>
            <a:r>
              <a:rPr lang="fr-CH" dirty="0" smtClean="0"/>
              <a:t>BUT </a:t>
            </a:r>
            <a:r>
              <a:rPr lang="fr-CH" dirty="0" err="1" smtClean="0"/>
              <a:t>geodetic</a:t>
            </a:r>
            <a:r>
              <a:rPr lang="fr-CH" dirty="0" smtClean="0"/>
              <a:t> network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still</a:t>
            </a:r>
            <a:r>
              <a:rPr lang="fr-CH" dirty="0" smtClean="0"/>
              <a:t> consistent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magnets</a:t>
            </a:r>
            <a:endParaRPr lang="fr-CH" dirty="0" smtClean="0"/>
          </a:p>
          <a:p>
            <a:pPr lvl="1"/>
            <a:r>
              <a:rPr lang="fr-CH" dirty="0" err="1" smtClean="0"/>
              <a:t>Accuracy</a:t>
            </a:r>
            <a:r>
              <a:rPr lang="fr-CH" dirty="0" smtClean="0"/>
              <a:t> </a:t>
            </a:r>
            <a:r>
              <a:rPr lang="fr-CH" dirty="0" err="1" smtClean="0"/>
              <a:t>obtained</a:t>
            </a:r>
            <a:r>
              <a:rPr lang="fr-CH" dirty="0" smtClean="0"/>
              <a:t> 0.3 mm </a:t>
            </a:r>
            <a:r>
              <a:rPr lang="fr-CH" dirty="0" err="1" smtClean="0"/>
              <a:t>at</a:t>
            </a:r>
            <a:r>
              <a:rPr lang="fr-CH" dirty="0" smtClean="0"/>
              <a:t> 1</a:t>
            </a:r>
            <a:r>
              <a:rPr lang="fr-CH" dirty="0" smtClean="0">
                <a:latin typeface="Symbol" pitchFamily="18" charset="2"/>
              </a:rPr>
              <a:t>s.</a:t>
            </a:r>
            <a:endParaRPr lang="fr-CH" dirty="0" smtClean="0"/>
          </a:p>
          <a:p>
            <a:r>
              <a:rPr lang="fr-CH" dirty="0" smtClean="0"/>
              <a:t>Local </a:t>
            </a:r>
            <a:r>
              <a:rPr lang="fr-CH" dirty="0" err="1" smtClean="0"/>
              <a:t>smoothing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directly</a:t>
            </a:r>
            <a:r>
              <a:rPr lang="fr-CH" dirty="0" smtClean="0"/>
              <a:t> on </a:t>
            </a:r>
            <a:r>
              <a:rPr lang="fr-CH" dirty="0" err="1" smtClean="0"/>
              <a:t>fiducials</a:t>
            </a:r>
            <a:r>
              <a:rPr lang="fr-CH" dirty="0" smtClean="0"/>
              <a:t> on areas of 100m.  =&gt; OK to the </a:t>
            </a:r>
            <a:r>
              <a:rPr lang="fr-CH" dirty="0" err="1" smtClean="0"/>
              <a:t>interconnection</a:t>
            </a:r>
            <a:r>
              <a:rPr lang="fr-CH" dirty="0" smtClean="0"/>
              <a:t> team</a:t>
            </a:r>
          </a:p>
          <a:p>
            <a:pPr lvl="1"/>
            <a:r>
              <a:rPr lang="fr-CH" dirty="0" smtClean="0"/>
              <a:t>Offsets to a </a:t>
            </a:r>
            <a:r>
              <a:rPr lang="fr-CH" dirty="0" err="1" smtClean="0"/>
              <a:t>stretched</a:t>
            </a:r>
            <a:r>
              <a:rPr lang="fr-CH" dirty="0" smtClean="0"/>
              <a:t> </a:t>
            </a:r>
            <a:r>
              <a:rPr lang="fr-CH" dirty="0" err="1" smtClean="0"/>
              <a:t>wire</a:t>
            </a:r>
            <a:r>
              <a:rPr lang="fr-CH" dirty="0" smtClean="0"/>
              <a:t> – Digital </a:t>
            </a:r>
            <a:r>
              <a:rPr lang="fr-CH" dirty="0" err="1" smtClean="0"/>
              <a:t>levels</a:t>
            </a:r>
            <a:endParaRPr lang="fr-CH" dirty="0" smtClean="0"/>
          </a:p>
          <a:p>
            <a:pPr lvl="1"/>
            <a:r>
              <a:rPr lang="fr-CH" dirty="0" err="1" smtClean="0"/>
              <a:t>Accuracy</a:t>
            </a:r>
            <a:r>
              <a:rPr lang="fr-CH" dirty="0" smtClean="0"/>
              <a:t> </a:t>
            </a:r>
            <a:r>
              <a:rPr lang="fr-CH" dirty="0" err="1" smtClean="0"/>
              <a:t>obtained</a:t>
            </a:r>
            <a:r>
              <a:rPr lang="fr-CH" dirty="0" smtClean="0"/>
              <a:t> 0.15 mm </a:t>
            </a:r>
            <a:r>
              <a:rPr lang="fr-CH" dirty="0" err="1" smtClean="0"/>
              <a:t>at</a:t>
            </a:r>
            <a:r>
              <a:rPr lang="fr-CH" dirty="0" smtClean="0"/>
              <a:t> 1 </a:t>
            </a:r>
            <a:r>
              <a:rPr lang="fr-CH" dirty="0" smtClean="0">
                <a:latin typeface="Symbol" pitchFamily="18" charset="2"/>
              </a:rPr>
              <a:t>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Repair</a:t>
            </a:r>
            <a:r>
              <a:rPr lang="fr-CH" dirty="0" smtClean="0"/>
              <a:t> of </a:t>
            </a:r>
            <a:r>
              <a:rPr lang="fr-CH" dirty="0" err="1" smtClean="0"/>
              <a:t>sector</a:t>
            </a:r>
            <a:r>
              <a:rPr lang="fr-CH" dirty="0" smtClean="0"/>
              <a:t> 34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0" y="1401341"/>
            <a:ext cx="2593788" cy="4780473"/>
          </a:xfrm>
        </p:spPr>
        <p:txBody>
          <a:bodyPr>
            <a:normAutofit/>
          </a:bodyPr>
          <a:lstStyle/>
          <a:p>
            <a:r>
              <a:rPr lang="fr-CH" dirty="0" smtClean="0"/>
              <a:t>49 </a:t>
            </a:r>
            <a:r>
              <a:rPr lang="fr-CH" dirty="0" err="1" smtClean="0"/>
              <a:t>magnets</a:t>
            </a:r>
            <a:r>
              <a:rPr lang="fr-CH" dirty="0" smtClean="0"/>
              <a:t> </a:t>
            </a:r>
            <a:r>
              <a:rPr lang="fr-CH" dirty="0" err="1" smtClean="0"/>
              <a:t>realigned</a:t>
            </a:r>
            <a:r>
              <a:rPr lang="fr-CH" dirty="0" smtClean="0"/>
              <a:t> (22%)</a:t>
            </a:r>
          </a:p>
          <a:p>
            <a:r>
              <a:rPr lang="fr-CH" dirty="0" smtClean="0"/>
              <a:t>No more in the </a:t>
            </a:r>
            <a:r>
              <a:rPr lang="fr-CH" dirty="0" err="1" smtClean="0"/>
              <a:t>damaged</a:t>
            </a:r>
            <a:r>
              <a:rPr lang="fr-CH" dirty="0" smtClean="0"/>
              <a:t> area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elsewhere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Vertical </a:t>
            </a:r>
            <a:r>
              <a:rPr lang="fr-CH" dirty="0" err="1" smtClean="0"/>
              <a:t>Smoothing</a:t>
            </a:r>
            <a:r>
              <a:rPr lang="fr-CH" dirty="0" smtClean="0"/>
              <a:t> of </a:t>
            </a:r>
            <a:r>
              <a:rPr lang="fr-CH" dirty="0" err="1" smtClean="0"/>
              <a:t>sector</a:t>
            </a:r>
            <a:r>
              <a:rPr lang="fr-CH" dirty="0" smtClean="0"/>
              <a:t> 34</a:t>
            </a:r>
            <a:endParaRPr lang="en-US" dirty="0"/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044" y="1401341"/>
            <a:ext cx="5585100" cy="475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29400" y="1270116"/>
            <a:ext cx="2296886" cy="5077900"/>
          </a:xfrm>
        </p:spPr>
        <p:txBody>
          <a:bodyPr/>
          <a:lstStyle/>
          <a:p>
            <a:r>
              <a:rPr lang="fr-CH" dirty="0" smtClean="0"/>
              <a:t>41 </a:t>
            </a:r>
            <a:r>
              <a:rPr lang="fr-CH" dirty="0" err="1" smtClean="0"/>
              <a:t>magnets</a:t>
            </a:r>
            <a:r>
              <a:rPr lang="fr-CH" dirty="0" smtClean="0"/>
              <a:t> </a:t>
            </a:r>
            <a:r>
              <a:rPr lang="fr-CH" dirty="0" err="1" smtClean="0"/>
              <a:t>realigned</a:t>
            </a:r>
            <a:endParaRPr lang="fr-CH" dirty="0" smtClean="0"/>
          </a:p>
          <a:p>
            <a:r>
              <a:rPr lang="fr-CH" dirty="0" smtClean="0"/>
              <a:t>MB.B29L4.E:1.5 mm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Horizontal </a:t>
            </a:r>
            <a:r>
              <a:rPr lang="fr-CH" dirty="0" err="1" smtClean="0"/>
              <a:t>smoothing</a:t>
            </a:r>
            <a:r>
              <a:rPr lang="fr-CH" dirty="0" smtClean="0"/>
              <a:t> of </a:t>
            </a:r>
            <a:r>
              <a:rPr lang="fr-CH" dirty="0" err="1" smtClean="0"/>
              <a:t>sector</a:t>
            </a:r>
            <a:r>
              <a:rPr lang="fr-CH" dirty="0" smtClean="0"/>
              <a:t> 34</a:t>
            </a:r>
            <a:endParaRPr lang="en-US" dirty="0"/>
          </a:p>
        </p:txBody>
      </p:sp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913" y="1498715"/>
            <a:ext cx="6030983" cy="441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087368" y="2944368"/>
            <a:ext cx="2871216" cy="2002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9086" y="2993571"/>
            <a:ext cx="7913911" cy="269965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SU </a:t>
            </a:r>
            <a:r>
              <a:rPr lang="fr-CH" dirty="0" err="1" smtClean="0"/>
              <a:t>always</a:t>
            </a:r>
            <a:r>
              <a:rPr lang="fr-CH" dirty="0" smtClean="0"/>
              <a:t> </a:t>
            </a:r>
            <a:r>
              <a:rPr lang="fr-CH" dirty="0" err="1" smtClean="0"/>
              <a:t>claimed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take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to </a:t>
            </a:r>
            <a:r>
              <a:rPr lang="fr-CH" dirty="0" err="1" smtClean="0"/>
              <a:t>three</a:t>
            </a:r>
            <a:r>
              <a:rPr lang="fr-CH" dirty="0" smtClean="0"/>
              <a:t> </a:t>
            </a:r>
            <a:r>
              <a:rPr lang="fr-CH" dirty="0" err="1" smtClean="0"/>
              <a:t>shut</a:t>
            </a:r>
            <a:r>
              <a:rPr lang="fr-CH" dirty="0" smtClean="0"/>
              <a:t>-</a:t>
            </a:r>
            <a:r>
              <a:rPr lang="fr-CH" dirty="0" err="1" smtClean="0"/>
              <a:t>downs</a:t>
            </a:r>
            <a:r>
              <a:rPr lang="fr-CH" dirty="0" smtClean="0"/>
              <a:t> to have the « best </a:t>
            </a:r>
            <a:r>
              <a:rPr lang="fr-CH" dirty="0" err="1" smtClean="0"/>
              <a:t>smoothed</a:t>
            </a:r>
            <a:r>
              <a:rPr lang="fr-CH" dirty="0" smtClean="0"/>
              <a:t>» position of the </a:t>
            </a:r>
            <a:r>
              <a:rPr lang="fr-CH" dirty="0" err="1" smtClean="0"/>
              <a:t>magnets</a:t>
            </a: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This </a:t>
            </a:r>
            <a:r>
              <a:rPr lang="fr-CH" dirty="0" err="1" smtClean="0"/>
              <a:t>was</a:t>
            </a:r>
            <a:r>
              <a:rPr lang="fr-CH" dirty="0" smtClean="0"/>
              <a:t> an </a:t>
            </a:r>
            <a:r>
              <a:rPr lang="fr-CH" dirty="0" err="1" smtClean="0"/>
              <a:t>opportunity</a:t>
            </a:r>
            <a:r>
              <a:rPr lang="fr-CH" dirty="0" smtClean="0"/>
              <a:t> to </a:t>
            </a:r>
            <a:r>
              <a:rPr lang="fr-CH" dirty="0" err="1" smtClean="0"/>
              <a:t>start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improvement</a:t>
            </a:r>
            <a:r>
              <a:rPr lang="fr-CH" dirty="0" smtClean="0"/>
              <a:t> </a:t>
            </a:r>
            <a:r>
              <a:rPr lang="fr-CH" dirty="0" err="1" smtClean="0"/>
              <a:t>campaigns</a:t>
            </a: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All </a:t>
            </a:r>
            <a:r>
              <a:rPr lang="fr-CH" dirty="0" err="1" smtClean="0"/>
              <a:t>magnets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cold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Alignment</a:t>
            </a:r>
            <a:r>
              <a:rPr lang="fr-CH" dirty="0" smtClean="0"/>
              <a:t> Maintenance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94E8D-A3FE-8546-B17F-EBD71FEE24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94E8D-A3FE-8546-B17F-EBD71FEE24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2082" y="1469570"/>
            <a:ext cx="2896470" cy="4878445"/>
          </a:xfrm>
        </p:spPr>
        <p:txBody>
          <a:bodyPr>
            <a:normAutofit fontScale="77500" lnSpcReduction="20000"/>
          </a:bodyPr>
          <a:lstStyle/>
          <a:p>
            <a:r>
              <a:rPr lang="fr-CH" dirty="0" err="1" smtClean="0"/>
              <a:t>Mvts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2008 and 2009</a:t>
            </a:r>
          </a:p>
          <a:p>
            <a:r>
              <a:rPr lang="fr-CH" dirty="0" smtClean="0"/>
              <a:t>For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sector</a:t>
            </a:r>
            <a:r>
              <a:rPr lang="fr-CH" dirty="0" smtClean="0"/>
              <a:t> :</a:t>
            </a:r>
          </a:p>
          <a:p>
            <a:pPr lvl="1"/>
            <a:r>
              <a:rPr lang="fr-CH" dirty="0" err="1" smtClean="0"/>
              <a:t>Avg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close to 0</a:t>
            </a:r>
          </a:p>
          <a:p>
            <a:pPr lvl="1"/>
            <a:r>
              <a:rPr lang="fr-CH" dirty="0" err="1" smtClean="0"/>
              <a:t>Stdev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0.06 and 0.09 </a:t>
            </a:r>
            <a:r>
              <a:rPr lang="fr-CH" dirty="0" err="1" smtClean="0"/>
              <a:t>mrad</a:t>
            </a:r>
            <a:endParaRPr lang="fr-CH" dirty="0" smtClean="0"/>
          </a:p>
          <a:p>
            <a:pPr lvl="1"/>
            <a:r>
              <a:rPr lang="fr-CH" dirty="0" smtClean="0"/>
              <a:t>55 </a:t>
            </a:r>
            <a:r>
              <a:rPr lang="fr-CH" dirty="0" err="1" smtClean="0"/>
              <a:t>magnets</a:t>
            </a:r>
            <a:r>
              <a:rPr lang="fr-CH" dirty="0" smtClean="0"/>
              <a:t> </a:t>
            </a:r>
            <a:r>
              <a:rPr lang="fr-CH" dirty="0" err="1" smtClean="0"/>
              <a:t>realigned</a:t>
            </a:r>
            <a:endParaRPr lang="fr-CH" dirty="0" smtClean="0"/>
          </a:p>
          <a:p>
            <a:pPr lvl="1"/>
            <a:r>
              <a:rPr lang="fr-CH" dirty="0" smtClean="0"/>
              <a:t>S34 : </a:t>
            </a:r>
            <a:r>
              <a:rPr lang="fr-CH" dirty="0" err="1" smtClean="0"/>
              <a:t>stdev</a:t>
            </a:r>
            <a:r>
              <a:rPr lang="fr-CH" dirty="0" smtClean="0"/>
              <a:t> = 13mrad, 100 </a:t>
            </a:r>
            <a:r>
              <a:rPr lang="fr-CH" dirty="0" err="1" smtClean="0"/>
              <a:t>magnets</a:t>
            </a:r>
            <a:r>
              <a:rPr lang="fr-CH" dirty="0" smtClean="0"/>
              <a:t> </a:t>
            </a:r>
            <a:r>
              <a:rPr lang="fr-CH" dirty="0" err="1" smtClean="0"/>
              <a:t>realigned</a:t>
            </a:r>
            <a:endParaRPr lang="fr-CH" dirty="0" smtClean="0"/>
          </a:p>
          <a:p>
            <a:r>
              <a:rPr lang="fr-CH" dirty="0" smtClean="0"/>
              <a:t>S67: q8r6 </a:t>
            </a:r>
            <a:r>
              <a:rPr lang="fr-CH" dirty="0" err="1" smtClean="0"/>
              <a:t>moved</a:t>
            </a:r>
            <a:r>
              <a:rPr lang="fr-CH" dirty="0" smtClean="0"/>
              <a:t> due to </a:t>
            </a:r>
            <a:r>
              <a:rPr lang="fr-CH" dirty="0" err="1" smtClean="0"/>
              <a:t>concrete</a:t>
            </a:r>
            <a:r>
              <a:rPr lang="fr-CH" dirty="0" smtClean="0"/>
              <a:t> </a:t>
            </a:r>
            <a:r>
              <a:rPr lang="fr-CH" dirty="0" err="1" smtClean="0"/>
              <a:t>slab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endParaRPr lang="fr-CH" dirty="0" smtClean="0"/>
          </a:p>
          <a:p>
            <a:pPr lvl="1"/>
            <a:endParaRPr lang="fr-CH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IWAA2010, 13-17 Sep. 2010, DESY Hamburg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D. Missiaen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Roll angle </a:t>
            </a:r>
            <a:r>
              <a:rPr lang="fr-CH" dirty="0" err="1" smtClean="0"/>
              <a:t>measurements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5398"/>
            <a:ext cx="6092082" cy="445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IEFC.potx</Template>
  <TotalTime>18257</TotalTime>
  <Words>761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The alignment of the LHC during the shut-down 2008-2009</vt:lpstr>
      <vt:lpstr>Outline</vt:lpstr>
      <vt:lpstr>Repair of sector 34</vt:lpstr>
      <vt:lpstr>Repair of sector 34</vt:lpstr>
      <vt:lpstr>Repair of sector 34 (2)</vt:lpstr>
      <vt:lpstr> Vertical Smoothing of sector 34</vt:lpstr>
      <vt:lpstr>Horizontal smoothing of sector 34</vt:lpstr>
      <vt:lpstr>Alignment Maintenance</vt:lpstr>
      <vt:lpstr>Roll angle measurements</vt:lpstr>
      <vt:lpstr>Vertical smoothing</vt:lpstr>
      <vt:lpstr>Sector 78</vt:lpstr>
      <vt:lpstr>Vertical smoothing</vt:lpstr>
      <vt:lpstr>Horizontal survey of LSSs</vt:lpstr>
      <vt:lpstr>Horizontal survey of LSSs</vt:lpstr>
      <vt:lpstr>Horizontal survey of LSSs1, 2, 5 and 8</vt:lpstr>
      <vt:lpstr>CONCLUSIONS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operation in 2009 B. Mikulec</dc:title>
  <dc:creator>Bettina Mikulec</dc:creator>
  <cp:lastModifiedBy>Ioanna</cp:lastModifiedBy>
  <cp:revision>156</cp:revision>
  <dcterms:created xsi:type="dcterms:W3CDTF">2010-01-29T09:52:13Z</dcterms:created>
  <dcterms:modified xsi:type="dcterms:W3CDTF">2010-09-13T08:02:07Z</dcterms:modified>
</cp:coreProperties>
</file>