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72" r:id="rId4"/>
    <p:sldId id="273" r:id="rId5"/>
    <p:sldId id="274" r:id="rId6"/>
    <p:sldId id="275" r:id="rId7"/>
    <p:sldId id="264" r:id="rId8"/>
    <p:sldId id="265" r:id="rId9"/>
    <p:sldId id="268" r:id="rId10"/>
    <p:sldId id="276" r:id="rId11"/>
    <p:sldId id="271" r:id="rId12"/>
    <p:sldId id="277" r:id="rId13"/>
    <p:sldId id="278" r:id="rId14"/>
    <p:sldId id="279" r:id="rId15"/>
    <p:sldId id="280" r:id="rId16"/>
    <p:sldId id="282" r:id="rId17"/>
    <p:sldId id="283" r:id="rId18"/>
    <p:sldId id="285" r:id="rId19"/>
    <p:sldId id="284" r:id="rId20"/>
    <p:sldId id="286" r:id="rId21"/>
    <p:sldId id="287" r:id="rId22"/>
    <p:sldId id="288" r:id="rId2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EBEE9"/>
    <a:srgbClr val="EFD9DD"/>
    <a:srgbClr val="CD8D99"/>
    <a:srgbClr val="DDE5E7"/>
    <a:srgbClr val="FB00FF"/>
    <a:srgbClr val="FF99FF"/>
    <a:srgbClr val="2C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2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380BE3-2B43-214A-8393-42DD62A6FC44}" type="datetimeFigureOut">
              <a:rPr lang="ja-JP" altLang="en-US" smtClean="0"/>
              <a:pPr/>
              <a:t>2010/9/13</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01EF86-468C-5A4A-BF42-7E3792ABCC6B}" type="slidenum">
              <a:rPr lang="ja-JP" altLang="en-US" smtClean="0"/>
              <a:pPr/>
              <a:t>&lt;#&gt;</a:t>
            </a:fld>
            <a:endParaRPr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DA6533-E49E-D043-B6B9-EBD69CA723F0}" type="datetimeFigureOut">
              <a:rPr lang="ja-JP" altLang="en-US" smtClean="0"/>
              <a:pPr/>
              <a:t>2010/9/13</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3419DB-A2A9-2045-A787-FFAF1C912EA1}" type="slidenum">
              <a:rPr lang="ja-JP" altLang="en-US" smtClean="0"/>
              <a:pPr/>
              <a:t>&lt;#&gt;</a:t>
            </a:fld>
            <a:endParaRPr lang="ja-JP" alt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xfrm>
            <a:off x="1046163" y="4352925"/>
            <a:ext cx="4770437" cy="3478213"/>
          </a:xfrm>
          <a:noFill/>
        </p:spPr>
        <p:txBody>
          <a:bodyPr wrap="none" anchor="ctr"/>
          <a:lstStyle/>
          <a:p>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D89040FE-E7FC-4FFF-9CE7-878E0AFE22E6}" type="datetime1">
              <a:rPr lang="ja-JP" altLang="en-US" smtClean="0"/>
              <a:pPr/>
              <a:t>2010/9/13</a:t>
            </a:fld>
            <a:endParaRPr lang="ja-JP" altLang="en-US"/>
          </a:p>
        </p:txBody>
      </p:sp>
      <p:sp>
        <p:nvSpPr>
          <p:cNvPr id="5" name="フッター プレースホルダ 4"/>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sp>
        <p:nvSpPr>
          <p:cNvPr id="6" name="スライド番号プレースホルダ 5"/>
          <p:cNvSpPr>
            <a:spLocks noGrp="1"/>
          </p:cNvSpPr>
          <p:nvPr>
            <p:ph type="sldNum" sz="quarter" idx="12"/>
          </p:nvPr>
        </p:nvSpPr>
        <p:spPr/>
        <p:txBody>
          <a:bodyPr/>
          <a:lstStyle/>
          <a:p>
            <a:fld id="{D4622927-9E8C-8548-9C60-98D9FA48D1ED}" type="slidenum">
              <a:rPr lang="ja-JP" altLang="en-US" smtClean="0"/>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2191BF38-465F-4BA4-833F-2C0C1EF66B96}" type="datetime1">
              <a:rPr lang="ja-JP" altLang="en-US" smtClean="0"/>
              <a:pPr/>
              <a:t>2010/9/13</a:t>
            </a:fld>
            <a:endParaRPr lang="ja-JP" altLang="en-US"/>
          </a:p>
        </p:txBody>
      </p:sp>
      <p:sp>
        <p:nvSpPr>
          <p:cNvPr id="5" name="フッター プレースホルダ 4"/>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sp>
        <p:nvSpPr>
          <p:cNvPr id="6" name="スライド番号プレースホルダ 5"/>
          <p:cNvSpPr>
            <a:spLocks noGrp="1"/>
          </p:cNvSpPr>
          <p:nvPr>
            <p:ph type="sldNum" sz="quarter" idx="12"/>
          </p:nvPr>
        </p:nvSpPr>
        <p:spPr/>
        <p:txBody>
          <a:bodyPr/>
          <a:lstStyle/>
          <a:p>
            <a:fld id="{D4622927-9E8C-8548-9C60-98D9FA48D1ED}" type="slidenum">
              <a:rPr lang="ja-JP" altLang="en-US" smtClean="0"/>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20D8B1F7-A38A-4478-90A6-9F32D6EED18F}" type="datetime1">
              <a:rPr lang="ja-JP" altLang="en-US" smtClean="0"/>
              <a:pPr/>
              <a:t>2010/9/13</a:t>
            </a:fld>
            <a:endParaRPr lang="ja-JP" altLang="en-US"/>
          </a:p>
        </p:txBody>
      </p:sp>
      <p:sp>
        <p:nvSpPr>
          <p:cNvPr id="5" name="フッター プレースホルダ 4"/>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sp>
        <p:nvSpPr>
          <p:cNvPr id="6" name="スライド番号プレースホルダ 5"/>
          <p:cNvSpPr>
            <a:spLocks noGrp="1"/>
          </p:cNvSpPr>
          <p:nvPr>
            <p:ph type="sldNum" sz="quarter" idx="12"/>
          </p:nvPr>
        </p:nvSpPr>
        <p:spPr/>
        <p:txBody>
          <a:bodyPr/>
          <a:lstStyle/>
          <a:p>
            <a:fld id="{D4622927-9E8C-8548-9C60-98D9FA48D1ED}" type="slidenum">
              <a:rPr lang="ja-JP" altLang="en-US" smtClean="0"/>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44F6A438-1462-410E-91F9-50BDEF1AE996}" type="datetime1">
              <a:rPr lang="ja-JP" altLang="en-US" smtClean="0"/>
              <a:pPr/>
              <a:t>2010/9/13</a:t>
            </a:fld>
            <a:endParaRPr lang="ja-JP" altLang="en-US"/>
          </a:p>
        </p:txBody>
      </p:sp>
      <p:sp>
        <p:nvSpPr>
          <p:cNvPr id="5" name="フッター プレースホルダ 4"/>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sp>
        <p:nvSpPr>
          <p:cNvPr id="6" name="スライド番号プレースホルダ 5"/>
          <p:cNvSpPr>
            <a:spLocks noGrp="1"/>
          </p:cNvSpPr>
          <p:nvPr>
            <p:ph type="sldNum" sz="quarter" idx="12"/>
          </p:nvPr>
        </p:nvSpPr>
        <p:spPr/>
        <p:txBody>
          <a:bodyPr/>
          <a:lstStyle/>
          <a:p>
            <a:fld id="{D4622927-9E8C-8548-9C60-98D9FA48D1ED}" type="slidenum">
              <a:rPr lang="ja-JP" altLang="en-US" smtClean="0"/>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CA588DAE-5E5B-40C3-BCCF-A2CF55093B03}" type="datetime1">
              <a:rPr lang="ja-JP" altLang="en-US" smtClean="0"/>
              <a:pPr/>
              <a:t>2010/9/13</a:t>
            </a:fld>
            <a:endParaRPr lang="ja-JP" altLang="en-US"/>
          </a:p>
        </p:txBody>
      </p:sp>
      <p:sp>
        <p:nvSpPr>
          <p:cNvPr id="5" name="フッター プレースホルダ 4"/>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sp>
        <p:nvSpPr>
          <p:cNvPr id="6" name="スライド番号プレースホルダ 5"/>
          <p:cNvSpPr>
            <a:spLocks noGrp="1"/>
          </p:cNvSpPr>
          <p:nvPr>
            <p:ph type="sldNum" sz="quarter" idx="12"/>
          </p:nvPr>
        </p:nvSpPr>
        <p:spPr/>
        <p:txBody>
          <a:bodyPr/>
          <a:lstStyle/>
          <a:p>
            <a:fld id="{D4622927-9E8C-8548-9C60-98D9FA48D1ED}" type="slidenum">
              <a:rPr lang="ja-JP" altLang="en-US" smtClean="0"/>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2DFD9377-3332-4FA7-8BD2-1BCF96292F51}" type="datetime1">
              <a:rPr lang="ja-JP" altLang="en-US" smtClean="0"/>
              <a:pPr/>
              <a:t>2010/9/13</a:t>
            </a:fld>
            <a:endParaRPr lang="ja-JP" altLang="en-US"/>
          </a:p>
        </p:txBody>
      </p:sp>
      <p:sp>
        <p:nvSpPr>
          <p:cNvPr id="6" name="フッター プレースホルダ 5"/>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sp>
        <p:nvSpPr>
          <p:cNvPr id="7" name="スライド番号プレースホルダ 6"/>
          <p:cNvSpPr>
            <a:spLocks noGrp="1"/>
          </p:cNvSpPr>
          <p:nvPr>
            <p:ph type="sldNum" sz="quarter" idx="12"/>
          </p:nvPr>
        </p:nvSpPr>
        <p:spPr/>
        <p:txBody>
          <a:bodyPr/>
          <a:lstStyle/>
          <a:p>
            <a:fld id="{D4622927-9E8C-8548-9C60-98D9FA48D1ED}" type="slidenum">
              <a:rPr lang="ja-JP" altLang="en-US" smtClean="0"/>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6E178CED-73B9-477E-98F7-39B49531F4C0}" type="datetime1">
              <a:rPr lang="ja-JP" altLang="en-US" smtClean="0"/>
              <a:pPr/>
              <a:t>2010/9/13</a:t>
            </a:fld>
            <a:endParaRPr lang="ja-JP" altLang="en-US"/>
          </a:p>
        </p:txBody>
      </p:sp>
      <p:sp>
        <p:nvSpPr>
          <p:cNvPr id="8" name="フッター プレースホルダ 7"/>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sp>
        <p:nvSpPr>
          <p:cNvPr id="9" name="スライド番号プレースホルダ 8"/>
          <p:cNvSpPr>
            <a:spLocks noGrp="1"/>
          </p:cNvSpPr>
          <p:nvPr>
            <p:ph type="sldNum" sz="quarter" idx="12"/>
          </p:nvPr>
        </p:nvSpPr>
        <p:spPr/>
        <p:txBody>
          <a:bodyPr/>
          <a:lstStyle/>
          <a:p>
            <a:fld id="{D4622927-9E8C-8548-9C60-98D9FA48D1ED}" type="slidenum">
              <a:rPr lang="ja-JP" altLang="en-US" smtClean="0"/>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D23991EA-9847-42BE-90C0-8F85DB1CBA4F}" type="datetime1">
              <a:rPr lang="ja-JP" altLang="en-US" smtClean="0"/>
              <a:pPr/>
              <a:t>2010/9/13</a:t>
            </a:fld>
            <a:endParaRPr lang="ja-JP" altLang="en-US"/>
          </a:p>
        </p:txBody>
      </p:sp>
      <p:sp>
        <p:nvSpPr>
          <p:cNvPr id="4" name="フッター プレースホルダ 3"/>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sp>
        <p:nvSpPr>
          <p:cNvPr id="5" name="スライド番号プレースホルダ 4"/>
          <p:cNvSpPr>
            <a:spLocks noGrp="1"/>
          </p:cNvSpPr>
          <p:nvPr>
            <p:ph type="sldNum" sz="quarter" idx="12"/>
          </p:nvPr>
        </p:nvSpPr>
        <p:spPr/>
        <p:txBody>
          <a:bodyPr/>
          <a:lstStyle/>
          <a:p>
            <a:fld id="{D4622927-9E8C-8548-9C60-98D9FA48D1ED}" type="slidenum">
              <a:rPr lang="ja-JP" altLang="en-US" smtClean="0"/>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D4CC284-5485-4DD3-A151-79D672806EDE}" type="datetime1">
              <a:rPr lang="ja-JP" altLang="en-US" smtClean="0"/>
              <a:pPr/>
              <a:t>2010/9/13</a:t>
            </a:fld>
            <a:endParaRPr lang="ja-JP" altLang="en-US"/>
          </a:p>
        </p:txBody>
      </p:sp>
      <p:sp>
        <p:nvSpPr>
          <p:cNvPr id="3" name="フッター プレースホルダ 2"/>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sp>
        <p:nvSpPr>
          <p:cNvPr id="4" name="スライド番号プレースホルダ 3"/>
          <p:cNvSpPr>
            <a:spLocks noGrp="1"/>
          </p:cNvSpPr>
          <p:nvPr>
            <p:ph type="sldNum" sz="quarter" idx="12"/>
          </p:nvPr>
        </p:nvSpPr>
        <p:spPr/>
        <p:txBody>
          <a:bodyPr/>
          <a:lstStyle/>
          <a:p>
            <a:fld id="{D4622927-9E8C-8548-9C60-98D9FA48D1ED}" type="slidenum">
              <a:rPr lang="ja-JP" altLang="en-US" smtClean="0"/>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BA6F91E1-D8DB-4E44-9FCF-6CB5C7724095}" type="datetime1">
              <a:rPr lang="ja-JP" altLang="en-US" smtClean="0"/>
              <a:pPr/>
              <a:t>2010/9/13</a:t>
            </a:fld>
            <a:endParaRPr lang="ja-JP" altLang="en-US"/>
          </a:p>
        </p:txBody>
      </p:sp>
      <p:sp>
        <p:nvSpPr>
          <p:cNvPr id="6" name="フッター プレースホルダ 5"/>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sp>
        <p:nvSpPr>
          <p:cNvPr id="7" name="スライド番号プレースホルダ 6"/>
          <p:cNvSpPr>
            <a:spLocks noGrp="1"/>
          </p:cNvSpPr>
          <p:nvPr>
            <p:ph type="sldNum" sz="quarter" idx="12"/>
          </p:nvPr>
        </p:nvSpPr>
        <p:spPr/>
        <p:txBody>
          <a:bodyPr/>
          <a:lstStyle/>
          <a:p>
            <a:fld id="{D4622927-9E8C-8548-9C60-98D9FA48D1ED}" type="slidenum">
              <a:rPr lang="ja-JP" altLang="en-US" smtClean="0"/>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9046D833-8908-4D97-BE01-1DD44763648E}" type="datetime1">
              <a:rPr lang="ja-JP" altLang="en-US" smtClean="0"/>
              <a:pPr/>
              <a:t>2010/9/13</a:t>
            </a:fld>
            <a:endParaRPr lang="ja-JP" altLang="en-US"/>
          </a:p>
        </p:txBody>
      </p:sp>
      <p:sp>
        <p:nvSpPr>
          <p:cNvPr id="6" name="フッター プレースホルダ 5"/>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sp>
        <p:nvSpPr>
          <p:cNvPr id="7" name="スライド番号プレースホルダ 6"/>
          <p:cNvSpPr>
            <a:spLocks noGrp="1"/>
          </p:cNvSpPr>
          <p:nvPr>
            <p:ph type="sldNum" sz="quarter" idx="12"/>
          </p:nvPr>
        </p:nvSpPr>
        <p:spPr/>
        <p:txBody>
          <a:bodyPr/>
          <a:lstStyle/>
          <a:p>
            <a:fld id="{D4622927-9E8C-8548-9C60-98D9FA48D1ED}" type="slidenum">
              <a:rPr lang="ja-JP" altLang="en-US" smtClean="0"/>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3ECF6-904E-4F4C-B392-55A15F886812}" type="datetime1">
              <a:rPr lang="ja-JP" altLang="en-US" smtClean="0"/>
              <a:pPr/>
              <a:t>2010/9/13</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smtClean="0"/>
              <a:t>Survey of KEKB Magnets and Monuments for SuperKEKB</a:t>
            </a:r>
            <a:r>
              <a:rPr lang="ja-JP" altLang="en-US" smtClean="0"/>
              <a:t>　</a:t>
            </a:r>
            <a:r>
              <a:rPr lang="en-US" altLang="ja-JP" smtClean="0"/>
              <a:t>IWAA2010</a:t>
            </a: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22927-9E8C-8548-9C60-98D9FA48D1ED}" type="slidenum">
              <a:rPr lang="ja-JP" altLang="en-US" smtClean="0"/>
              <a:pPr/>
              <a:t>&lt;#&gt;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71054" y="1122218"/>
            <a:ext cx="8236527" cy="1470025"/>
          </a:xfrm>
        </p:spPr>
        <p:txBody>
          <a:bodyPr>
            <a:noAutofit/>
          </a:bodyPr>
          <a:lstStyle/>
          <a:p>
            <a:r>
              <a:rPr lang="en-US" sz="3600" dirty="0"/>
              <a:t>Survey of KEKB magnets and monuments </a:t>
            </a:r>
            <a:r>
              <a:rPr lang="en-US" sz="3600" dirty="0" smtClean="0"/>
              <a:t/>
            </a:r>
            <a:br>
              <a:rPr lang="en-US" sz="3600" dirty="0" smtClean="0"/>
            </a:br>
            <a:r>
              <a:rPr lang="en-US" sz="3600" dirty="0" smtClean="0"/>
              <a:t>for </a:t>
            </a:r>
            <a:r>
              <a:rPr lang="en-US" sz="3600" dirty="0" err="1"/>
              <a:t>SuperKEKB</a:t>
            </a:r>
            <a:endParaRPr lang="ja-JP" altLang="en-US" sz="3600" dirty="0"/>
          </a:p>
        </p:txBody>
      </p:sp>
      <p:sp>
        <p:nvSpPr>
          <p:cNvPr id="3" name="サブタイトル 2"/>
          <p:cNvSpPr>
            <a:spLocks noGrp="1"/>
          </p:cNvSpPr>
          <p:nvPr>
            <p:ph type="subTitle" idx="1"/>
          </p:nvPr>
        </p:nvSpPr>
        <p:spPr/>
        <p:txBody>
          <a:bodyPr/>
          <a:lstStyle/>
          <a:p>
            <a:r>
              <a:rPr lang="en-US" altLang="ja-JP" dirty="0" smtClean="0"/>
              <a:t>Mika </a:t>
            </a:r>
            <a:r>
              <a:rPr lang="en-US" altLang="ja-JP" dirty="0" err="1" smtClean="0"/>
              <a:t>Masuzawa</a:t>
            </a:r>
            <a:r>
              <a:rPr lang="en-US" altLang="ja-JP" dirty="0" smtClean="0"/>
              <a:t>(KEK)</a:t>
            </a:r>
          </a:p>
          <a:p>
            <a:r>
              <a:rPr lang="en-US" altLang="ja-JP" dirty="0" err="1" smtClean="0"/>
              <a:t>Yasunobu</a:t>
            </a:r>
            <a:r>
              <a:rPr lang="en-US" altLang="ja-JP" dirty="0" smtClean="0"/>
              <a:t> </a:t>
            </a:r>
            <a:r>
              <a:rPr lang="en-US" altLang="ja-JP" dirty="0" err="1" smtClean="0"/>
              <a:t>Ohsawa(KEK</a:t>
            </a:r>
            <a:r>
              <a:rPr lang="en-US" altLang="ja-JP" dirty="0" smtClean="0"/>
              <a:t>)</a:t>
            </a:r>
          </a:p>
          <a:p>
            <a:r>
              <a:rPr lang="en-US" altLang="ja-JP" dirty="0" err="1" smtClean="0"/>
              <a:t>Naohiro</a:t>
            </a:r>
            <a:r>
              <a:rPr lang="en-US" altLang="ja-JP" dirty="0" smtClean="0"/>
              <a:t> Abe, Kenji </a:t>
            </a:r>
            <a:r>
              <a:rPr lang="en-US" altLang="ja-JP" dirty="0" err="1" smtClean="0"/>
              <a:t>Mishima</a:t>
            </a:r>
            <a:r>
              <a:rPr lang="en-US" altLang="ja-JP" dirty="0" smtClean="0"/>
              <a:t> (PASCO)</a:t>
            </a:r>
          </a:p>
          <a:p>
            <a:endParaRPr lang="ja-JP" altLang="en-US" dirty="0"/>
          </a:p>
        </p:txBody>
      </p:sp>
      <p:sp>
        <p:nvSpPr>
          <p:cNvPr id="4" name="フッター プレースホルダ 3"/>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929336"/>
          </a:xfrm>
        </p:spPr>
        <p:txBody>
          <a:bodyPr>
            <a:normAutofit/>
          </a:bodyPr>
          <a:lstStyle/>
          <a:p>
            <a:r>
              <a:rPr lang="en-US" altLang="ja-JP" sz="4000" dirty="0" smtClean="0"/>
              <a:t>2. Need for new geodetic network</a:t>
            </a:r>
          </a:p>
        </p:txBody>
      </p:sp>
      <p:pic>
        <p:nvPicPr>
          <p:cNvPr id="9" name="図 8" descr="ピクチャ 3.png"/>
          <p:cNvPicPr/>
          <p:nvPr/>
        </p:nvPicPr>
        <p:blipFill>
          <a:blip r:embed="rId2"/>
          <a:stretch>
            <a:fillRect/>
          </a:stretch>
        </p:blipFill>
        <p:spPr>
          <a:xfrm>
            <a:off x="3389782" y="1143000"/>
            <a:ext cx="5754218" cy="4893979"/>
          </a:xfrm>
          <a:prstGeom prst="rect">
            <a:avLst/>
          </a:prstGeom>
        </p:spPr>
      </p:pic>
      <p:pic>
        <p:nvPicPr>
          <p:cNvPr id="8" name="図 7" descr="ピクチャ 2.png"/>
          <p:cNvPicPr/>
          <p:nvPr/>
        </p:nvPicPr>
        <p:blipFill>
          <a:blip r:embed="rId3"/>
          <a:stretch>
            <a:fillRect/>
          </a:stretch>
        </p:blipFill>
        <p:spPr>
          <a:xfrm>
            <a:off x="178043" y="929336"/>
            <a:ext cx="3833863" cy="2145042"/>
          </a:xfrm>
          <a:prstGeom prst="rect">
            <a:avLst/>
          </a:prstGeom>
          <a:ln>
            <a:solidFill>
              <a:srgbClr val="1F497D"/>
            </a:solidFill>
          </a:ln>
        </p:spPr>
      </p:pic>
      <p:sp>
        <p:nvSpPr>
          <p:cNvPr id="12" name="角丸四角形 11"/>
          <p:cNvSpPr/>
          <p:nvPr/>
        </p:nvSpPr>
        <p:spPr>
          <a:xfrm>
            <a:off x="4759686" y="1404144"/>
            <a:ext cx="3038603" cy="830913"/>
          </a:xfrm>
          <a:prstGeom prst="roundRect">
            <a:avLst/>
          </a:prstGeom>
          <a:solidFill>
            <a:srgbClr val="CD8D99">
              <a:alpha val="2300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16" name="直線矢印コネクタ 15"/>
          <p:cNvCxnSpPr>
            <a:stCxn id="12" idx="1"/>
          </p:cNvCxnSpPr>
          <p:nvPr/>
        </p:nvCxnSpPr>
        <p:spPr>
          <a:xfrm rot="10800000" flipV="1">
            <a:off x="4261166" y="1819601"/>
            <a:ext cx="498521" cy="118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テキスト ボックス 16"/>
          <p:cNvSpPr txBox="1"/>
          <p:nvPr/>
        </p:nvSpPr>
        <p:spPr>
          <a:xfrm>
            <a:off x="5293644" y="1034812"/>
            <a:ext cx="2338461" cy="369332"/>
          </a:xfrm>
          <a:prstGeom prst="rect">
            <a:avLst/>
          </a:prstGeom>
          <a:solidFill>
            <a:schemeClr val="bg1"/>
          </a:solidFill>
        </p:spPr>
        <p:txBody>
          <a:bodyPr wrap="none" rtlCol="0">
            <a:spAutoFit/>
          </a:bodyPr>
          <a:lstStyle/>
          <a:p>
            <a:r>
              <a:rPr lang="en-US" altLang="ja-JP" dirty="0" smtClean="0"/>
              <a:t>Completel</a:t>
            </a:r>
            <a:r>
              <a:rPr kumimoji="1" lang="en-US" altLang="ja-JP" dirty="0" smtClean="0"/>
              <a:t>y new layout</a:t>
            </a:r>
            <a:endParaRPr kumimoji="1" lang="ja-JP" altLang="en-US" dirty="0"/>
          </a:p>
        </p:txBody>
      </p:sp>
      <p:sp>
        <p:nvSpPr>
          <p:cNvPr id="18" name="角丸四角形 17"/>
          <p:cNvSpPr/>
          <p:nvPr/>
        </p:nvSpPr>
        <p:spPr>
          <a:xfrm>
            <a:off x="4261166" y="3042231"/>
            <a:ext cx="498521" cy="1056446"/>
          </a:xfrm>
          <a:prstGeom prst="roundRect">
            <a:avLst/>
          </a:prstGeom>
          <a:solidFill>
            <a:schemeClr val="accent5">
              <a:lumMod val="20000"/>
              <a:lumOff val="80000"/>
              <a:alpha val="3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7810160" y="3042230"/>
            <a:ext cx="498521" cy="1056446"/>
          </a:xfrm>
          <a:prstGeom prst="roundRect">
            <a:avLst/>
          </a:prstGeom>
          <a:solidFill>
            <a:schemeClr val="accent5">
              <a:lumMod val="20000"/>
              <a:lumOff val="80000"/>
              <a:alpha val="3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1" name="図 8" descr="ピクチャ 4.png"/>
          <p:cNvPicPr preferRelativeResize="0">
            <a:picLocks/>
          </p:cNvPicPr>
          <p:nvPr/>
        </p:nvPicPr>
        <p:blipFill>
          <a:blip r:embed="rId4"/>
          <a:srcRect/>
          <a:stretch>
            <a:fillRect/>
          </a:stretch>
        </p:blipFill>
        <p:spPr bwMode="auto">
          <a:xfrm>
            <a:off x="178043" y="3311783"/>
            <a:ext cx="4011905" cy="2730142"/>
          </a:xfrm>
          <a:prstGeom prst="rect">
            <a:avLst/>
          </a:prstGeom>
          <a:solidFill>
            <a:schemeClr val="tx2">
              <a:lumMod val="20000"/>
              <a:lumOff val="80000"/>
            </a:schemeClr>
          </a:solidFill>
          <a:ln w="19050">
            <a:solidFill>
              <a:schemeClr val="accent1"/>
            </a:solidFill>
            <a:miter lim="800000"/>
            <a:headEnd/>
            <a:tailEnd/>
          </a:ln>
        </p:spPr>
      </p:pic>
      <p:sp>
        <p:nvSpPr>
          <p:cNvPr id="22" name="テキスト ボックス 21"/>
          <p:cNvSpPr txBox="1"/>
          <p:nvPr/>
        </p:nvSpPr>
        <p:spPr>
          <a:xfrm>
            <a:off x="1341258" y="3311783"/>
            <a:ext cx="2031325" cy="923330"/>
          </a:xfrm>
          <a:prstGeom prst="rect">
            <a:avLst/>
          </a:prstGeom>
          <a:solidFill>
            <a:srgbClr val="DDE5E7"/>
          </a:solidFill>
        </p:spPr>
        <p:txBody>
          <a:bodyPr wrap="none" rtlCol="0">
            <a:spAutoFit/>
          </a:bodyPr>
          <a:lstStyle/>
          <a:p>
            <a:r>
              <a:rPr kumimoji="1" lang="en-US" altLang="ja-JP" dirty="0" smtClean="0"/>
              <a:t>Partially new layout</a:t>
            </a:r>
          </a:p>
          <a:p>
            <a:r>
              <a:rPr lang="en-US" altLang="ja-JP" dirty="0" smtClean="0"/>
              <a:t>at the wiggler</a:t>
            </a:r>
          </a:p>
          <a:p>
            <a:r>
              <a:rPr kumimoji="1" lang="en-US" altLang="ja-JP" dirty="0" smtClean="0"/>
              <a:t>sections</a:t>
            </a:r>
            <a:endParaRPr kumimoji="1" lang="ja-JP" altLang="en-US" dirty="0"/>
          </a:p>
        </p:txBody>
      </p:sp>
      <p:sp>
        <p:nvSpPr>
          <p:cNvPr id="25" name="テキスト ボックス 24"/>
          <p:cNvSpPr txBox="1"/>
          <p:nvPr/>
        </p:nvSpPr>
        <p:spPr>
          <a:xfrm>
            <a:off x="5293644" y="2751212"/>
            <a:ext cx="1958401" cy="646331"/>
          </a:xfrm>
          <a:prstGeom prst="rect">
            <a:avLst/>
          </a:prstGeom>
          <a:solidFill>
            <a:schemeClr val="bg1"/>
          </a:solidFill>
        </p:spPr>
        <p:txBody>
          <a:bodyPr wrap="none" rtlCol="0">
            <a:spAutoFit/>
          </a:bodyPr>
          <a:lstStyle/>
          <a:p>
            <a:r>
              <a:rPr kumimoji="1" lang="en-US" altLang="ja-JP" dirty="0" smtClean="0"/>
              <a:t>LER </a:t>
            </a:r>
            <a:r>
              <a:rPr kumimoji="1" lang="en-US" altLang="ja-JP" dirty="0" err="1" smtClean="0"/>
              <a:t>diploles</a:t>
            </a:r>
            <a:r>
              <a:rPr kumimoji="1" lang="en-US" altLang="ja-JP" dirty="0" smtClean="0"/>
              <a:t> (~110)</a:t>
            </a:r>
          </a:p>
          <a:p>
            <a:r>
              <a:rPr lang="en-US" altLang="ja-JP" dirty="0" smtClean="0"/>
              <a:t>replaced.</a:t>
            </a:r>
            <a:endParaRPr kumimoji="1" lang="ja-JP" altLang="en-US" dirty="0"/>
          </a:p>
        </p:txBody>
      </p:sp>
      <p:sp>
        <p:nvSpPr>
          <p:cNvPr id="26" name="正方形/長方形 25"/>
          <p:cNvSpPr/>
          <p:nvPr/>
        </p:nvSpPr>
        <p:spPr>
          <a:xfrm>
            <a:off x="6682553" y="3311782"/>
            <a:ext cx="1115736" cy="105644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8" name="直線矢印コネクタ 27"/>
          <p:cNvCxnSpPr/>
          <p:nvPr/>
        </p:nvCxnSpPr>
        <p:spPr>
          <a:xfrm rot="16200000" flipV="1">
            <a:off x="5069538" y="2257554"/>
            <a:ext cx="246603" cy="2016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rot="10800000">
            <a:off x="4581644" y="2804826"/>
            <a:ext cx="712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rot="5400000">
            <a:off x="4694357" y="4199580"/>
            <a:ext cx="1756788" cy="273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p:nvPr/>
        </p:nvCxnSpPr>
        <p:spPr>
          <a:xfrm flipV="1">
            <a:off x="6682553" y="2092615"/>
            <a:ext cx="490707" cy="3890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p:nvPr/>
        </p:nvCxnSpPr>
        <p:spPr>
          <a:xfrm>
            <a:off x="6682553" y="2806415"/>
            <a:ext cx="111573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p:nvPr/>
        </p:nvCxnSpPr>
        <p:spPr>
          <a:xfrm>
            <a:off x="6468902" y="3457686"/>
            <a:ext cx="1329387" cy="1234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テキスト ボックス 38"/>
          <p:cNvSpPr txBox="1"/>
          <p:nvPr/>
        </p:nvSpPr>
        <p:spPr>
          <a:xfrm>
            <a:off x="457200" y="6079351"/>
            <a:ext cx="2493328" cy="646331"/>
          </a:xfrm>
          <a:prstGeom prst="rect">
            <a:avLst/>
          </a:prstGeom>
          <a:noFill/>
        </p:spPr>
        <p:txBody>
          <a:bodyPr wrap="none" rtlCol="0">
            <a:spAutoFit/>
          </a:bodyPr>
          <a:lstStyle/>
          <a:p>
            <a:r>
              <a:rPr kumimoji="1" lang="en-US" altLang="ja-JP" dirty="0" smtClean="0"/>
              <a:t>Some magnets remain &amp; </a:t>
            </a:r>
          </a:p>
          <a:p>
            <a:r>
              <a:rPr kumimoji="1" lang="en-US" altLang="ja-JP" dirty="0" smtClean="0"/>
              <a:t>some magnets </a:t>
            </a:r>
            <a:r>
              <a:rPr lang="en-US" altLang="ja-JP" dirty="0" smtClean="0"/>
              <a:t>go away</a:t>
            </a:r>
          </a:p>
        </p:txBody>
      </p:sp>
      <p:sp>
        <p:nvSpPr>
          <p:cNvPr id="40" name="テキスト ボックス 39"/>
          <p:cNvSpPr txBox="1"/>
          <p:nvPr/>
        </p:nvSpPr>
        <p:spPr>
          <a:xfrm>
            <a:off x="4189948" y="6041925"/>
            <a:ext cx="4674894" cy="646331"/>
          </a:xfrm>
          <a:prstGeom prst="rect">
            <a:avLst/>
          </a:prstGeom>
          <a:solidFill>
            <a:srgbClr val="DDE5E7"/>
          </a:solidFill>
        </p:spPr>
        <p:txBody>
          <a:bodyPr wrap="square" rtlCol="0">
            <a:spAutoFit/>
          </a:bodyPr>
          <a:lstStyle/>
          <a:p>
            <a:r>
              <a:rPr kumimoji="1" lang="en-US" altLang="ja-JP" dirty="0" smtClean="0"/>
              <a:t>Consistency </a:t>
            </a:r>
            <a:r>
              <a:rPr lang="en-US" altLang="ja-JP" dirty="0" smtClean="0"/>
              <a:t>between the old (KEKB) and </a:t>
            </a:r>
            <a:r>
              <a:rPr kumimoji="1" lang="en-US" altLang="ja-JP" dirty="0" smtClean="0"/>
              <a:t>new (</a:t>
            </a:r>
            <a:r>
              <a:rPr kumimoji="1" lang="en-US" altLang="ja-JP" dirty="0" err="1" smtClean="0"/>
              <a:t>SuperKEKB</a:t>
            </a:r>
            <a:r>
              <a:rPr kumimoji="1" lang="en-US" altLang="ja-JP" dirty="0" smtClean="0"/>
              <a:t>) beam lines </a:t>
            </a:r>
            <a:r>
              <a:rPr lang="en-US" altLang="ja-JP" dirty="0" smtClean="0"/>
              <a:t>is critical</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949615"/>
          </a:xfrm>
        </p:spPr>
        <p:txBody>
          <a:bodyPr>
            <a:normAutofit/>
          </a:bodyPr>
          <a:lstStyle/>
          <a:p>
            <a:r>
              <a:rPr lang="en-US" altLang="ja-JP" sz="4000" dirty="0" smtClean="0"/>
              <a:t>2. Need for new geodetic network</a:t>
            </a:r>
          </a:p>
        </p:txBody>
      </p:sp>
      <p:pic>
        <p:nvPicPr>
          <p:cNvPr id="5" name="図 4" descr="ピクチャ 3.png"/>
          <p:cNvPicPr/>
          <p:nvPr/>
        </p:nvPicPr>
        <p:blipFill>
          <a:blip r:embed="rId2"/>
          <a:stretch>
            <a:fillRect/>
          </a:stretch>
        </p:blipFill>
        <p:spPr>
          <a:xfrm>
            <a:off x="0" y="1143000"/>
            <a:ext cx="4301511" cy="2290945"/>
          </a:xfrm>
          <a:prstGeom prst="rect">
            <a:avLst/>
          </a:prstGeom>
        </p:spPr>
      </p:pic>
      <p:sp>
        <p:nvSpPr>
          <p:cNvPr id="6" name="正方形/長方形 5"/>
          <p:cNvSpPr/>
          <p:nvPr/>
        </p:nvSpPr>
        <p:spPr>
          <a:xfrm>
            <a:off x="4301511" y="754823"/>
            <a:ext cx="4628603" cy="5909310"/>
          </a:xfrm>
          <a:prstGeom prst="rect">
            <a:avLst/>
          </a:prstGeom>
        </p:spPr>
        <p:txBody>
          <a:bodyPr wrap="square">
            <a:spAutoFit/>
          </a:bodyPr>
          <a:lstStyle/>
          <a:p>
            <a:r>
              <a:rPr lang="en-GB" dirty="0" smtClean="0"/>
              <a:t>When the KEKB magnets were first installed in the TRISTAN tunnel in 1997, there was no sophisticated geodetic network to be used.</a:t>
            </a:r>
          </a:p>
          <a:p>
            <a:endParaRPr lang="en-GB" dirty="0" smtClean="0"/>
          </a:p>
          <a:p>
            <a:r>
              <a:rPr lang="en-GB" dirty="0" smtClean="0"/>
              <a:t>There were only floor monuments, which indicate the central positions of the removed TRISTAN quadruple magnets,  </a:t>
            </a:r>
            <a:r>
              <a:rPr lang="en-GB" altLang="ja-JP" dirty="0" smtClean="0"/>
              <a:t>every ~8 m.</a:t>
            </a:r>
          </a:p>
          <a:p>
            <a:endParaRPr lang="en-GB" altLang="ja-JP" dirty="0" smtClean="0"/>
          </a:p>
          <a:p>
            <a:r>
              <a:rPr lang="en-GB" altLang="ja-JP" dirty="0" smtClean="0"/>
              <a:t>Some are covered by KEKB magnets,</a:t>
            </a:r>
          </a:p>
          <a:p>
            <a:r>
              <a:rPr lang="en-GB" altLang="ja-JP" dirty="0" smtClean="0"/>
              <a:t>cables, supports…</a:t>
            </a:r>
          </a:p>
          <a:p>
            <a:endParaRPr lang="en-GB" altLang="ja-JP" dirty="0" smtClean="0"/>
          </a:p>
          <a:p>
            <a:r>
              <a:rPr lang="en-GB" altLang="ja-JP" dirty="0" smtClean="0">
                <a:solidFill>
                  <a:srgbClr val="FF0000"/>
                </a:solidFill>
              </a:rPr>
              <a:t>We need more monuments which can be seen</a:t>
            </a:r>
          </a:p>
          <a:p>
            <a:r>
              <a:rPr lang="en-GB" altLang="ja-JP" dirty="0" smtClean="0">
                <a:solidFill>
                  <a:srgbClr val="FF0000"/>
                </a:solidFill>
              </a:rPr>
              <a:t>now.</a:t>
            </a:r>
          </a:p>
          <a:p>
            <a:endParaRPr lang="en-GB" altLang="ja-JP" dirty="0" smtClean="0"/>
          </a:p>
          <a:p>
            <a:r>
              <a:rPr lang="en-GB" altLang="ja-JP" dirty="0" smtClean="0"/>
              <a:t>We need to understand the present coordinates of the KEKB magnets because most of the magnets in the arc sections will remain in the beam line.</a:t>
            </a:r>
          </a:p>
          <a:p>
            <a:endParaRPr lang="en-GB" altLang="ja-JP" dirty="0" smtClean="0"/>
          </a:p>
          <a:p>
            <a:r>
              <a:rPr lang="en-GB" altLang="ja-JP" dirty="0" smtClean="0"/>
              <a:t>We also need to add more monuments</a:t>
            </a:r>
          </a:p>
          <a:p>
            <a:r>
              <a:rPr lang="en-GB" altLang="ja-JP" dirty="0" smtClean="0"/>
              <a:t>and survey them along with the KEKB magnets.</a:t>
            </a:r>
          </a:p>
        </p:txBody>
      </p:sp>
      <p:pic>
        <p:nvPicPr>
          <p:cNvPr id="7" name="図 6" descr="IMG_02a.jpg"/>
          <p:cNvPicPr>
            <a:picLocks noChangeAspect="1"/>
          </p:cNvPicPr>
          <p:nvPr/>
        </p:nvPicPr>
        <p:blipFill>
          <a:blip r:embed="rId3"/>
          <a:stretch>
            <a:fillRect/>
          </a:stretch>
        </p:blipFill>
        <p:spPr>
          <a:xfrm>
            <a:off x="123454" y="3570979"/>
            <a:ext cx="4178057" cy="2785371"/>
          </a:xfrm>
          <a:prstGeom prst="rect">
            <a:avLst/>
          </a:prstGeom>
        </p:spPr>
      </p:pic>
      <p:cxnSp>
        <p:nvCxnSpPr>
          <p:cNvPr id="11" name="直線矢印コネクタ 10"/>
          <p:cNvCxnSpPr/>
          <p:nvPr/>
        </p:nvCxnSpPr>
        <p:spPr>
          <a:xfrm rot="5400000" flipH="1" flipV="1">
            <a:off x="1566760" y="5460290"/>
            <a:ext cx="724081" cy="130565"/>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Autofit/>
          </a:bodyPr>
          <a:lstStyle/>
          <a:p>
            <a:r>
              <a:rPr lang="en-US" altLang="ja-JP" sz="3200" dirty="0" smtClean="0"/>
              <a:t>Newly installed monuments</a:t>
            </a:r>
            <a:br>
              <a:rPr lang="en-US" altLang="ja-JP" sz="3200" dirty="0" smtClean="0"/>
            </a:br>
            <a:r>
              <a:rPr lang="en-US" altLang="ja-JP" sz="3200" dirty="0" smtClean="0"/>
              <a:t>mounted on the walls, floor etc.</a:t>
            </a:r>
            <a:endParaRPr lang="ja-JP" altLang="en-US" sz="3200" dirty="0"/>
          </a:p>
        </p:txBody>
      </p:sp>
      <p:sp>
        <p:nvSpPr>
          <p:cNvPr id="3" name="フッター プレースホルダ 2"/>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pic>
        <p:nvPicPr>
          <p:cNvPr id="5" name="図 4"/>
          <p:cNvPicPr>
            <a:picLocks noChangeAspect="1"/>
          </p:cNvPicPr>
          <p:nvPr/>
        </p:nvPicPr>
        <p:blipFill>
          <a:blip r:embed="rId2"/>
          <a:stretch>
            <a:fillRect/>
          </a:stretch>
        </p:blipFill>
        <p:spPr>
          <a:xfrm>
            <a:off x="2870729" y="1143000"/>
            <a:ext cx="3436399" cy="2612712"/>
          </a:xfrm>
          <a:prstGeom prst="rect">
            <a:avLst/>
          </a:prstGeom>
        </p:spPr>
      </p:pic>
      <p:pic>
        <p:nvPicPr>
          <p:cNvPr id="6" name="図 5"/>
          <p:cNvPicPr>
            <a:picLocks noChangeAspect="1"/>
          </p:cNvPicPr>
          <p:nvPr/>
        </p:nvPicPr>
        <p:blipFill>
          <a:blip r:embed="rId3"/>
          <a:stretch>
            <a:fillRect/>
          </a:stretch>
        </p:blipFill>
        <p:spPr>
          <a:xfrm>
            <a:off x="6628415" y="1143000"/>
            <a:ext cx="2515585" cy="1970335"/>
          </a:xfrm>
          <a:prstGeom prst="rect">
            <a:avLst/>
          </a:prstGeom>
        </p:spPr>
      </p:pic>
      <p:pic>
        <p:nvPicPr>
          <p:cNvPr id="4" name="図 3" descr="Hubbs.png"/>
          <p:cNvPicPr/>
          <p:nvPr/>
        </p:nvPicPr>
        <p:blipFill>
          <a:blip r:embed="rId4"/>
          <a:stretch>
            <a:fillRect/>
          </a:stretch>
        </p:blipFill>
        <p:spPr>
          <a:xfrm>
            <a:off x="263962" y="1143000"/>
            <a:ext cx="3344379" cy="2892862"/>
          </a:xfrm>
          <a:prstGeom prst="rect">
            <a:avLst/>
          </a:prstGeom>
        </p:spPr>
      </p:pic>
      <p:pic>
        <p:nvPicPr>
          <p:cNvPr id="9" name="図 8"/>
          <p:cNvPicPr>
            <a:picLocks noChangeAspect="1"/>
          </p:cNvPicPr>
          <p:nvPr/>
        </p:nvPicPr>
        <p:blipFill>
          <a:blip r:embed="rId5"/>
          <a:stretch>
            <a:fillRect/>
          </a:stretch>
        </p:blipFill>
        <p:spPr>
          <a:xfrm>
            <a:off x="5049336" y="1871759"/>
            <a:ext cx="1579079" cy="1560789"/>
          </a:xfrm>
          <a:prstGeom prst="rect">
            <a:avLst/>
          </a:prstGeom>
        </p:spPr>
      </p:pic>
      <p:sp>
        <p:nvSpPr>
          <p:cNvPr id="12" name="テキスト ボックス 11"/>
          <p:cNvSpPr txBox="1"/>
          <p:nvPr/>
        </p:nvSpPr>
        <p:spPr>
          <a:xfrm>
            <a:off x="263962" y="4298280"/>
            <a:ext cx="6406739" cy="1754326"/>
          </a:xfrm>
          <a:prstGeom prst="rect">
            <a:avLst/>
          </a:prstGeom>
          <a:noFill/>
        </p:spPr>
        <p:txBody>
          <a:bodyPr wrap="square" rtlCol="0">
            <a:spAutoFit/>
          </a:bodyPr>
          <a:lstStyle/>
          <a:p>
            <a:r>
              <a:rPr kumimoji="1" lang="en-US" altLang="ja-JP" dirty="0" smtClean="0"/>
              <a:t>Our tunne</a:t>
            </a:r>
            <a:r>
              <a:rPr lang="en-US" altLang="ja-JP" dirty="0" smtClean="0"/>
              <a:t>l is ~3 decades old.</a:t>
            </a:r>
          </a:p>
          <a:p>
            <a:r>
              <a:rPr lang="en-US" altLang="ja-JP" dirty="0" smtClean="0"/>
              <a:t>It has e</a:t>
            </a:r>
            <a:r>
              <a:rPr kumimoji="1" lang="en-US" altLang="ja-JP" dirty="0" smtClean="0"/>
              <a:t>xperienced two generations of accelerators,</a:t>
            </a:r>
          </a:p>
          <a:p>
            <a:r>
              <a:rPr kumimoji="1" lang="en-US" altLang="ja-JP" dirty="0" smtClean="0"/>
              <a:t>TRISTAN (single ring) and KEKB (double ring, </a:t>
            </a:r>
            <a:r>
              <a:rPr lang="en-US" altLang="ja-JP" dirty="0" smtClean="0"/>
              <a:t>more crowded)</a:t>
            </a:r>
            <a:r>
              <a:rPr kumimoji="1" lang="en-US" altLang="ja-JP" dirty="0" smtClean="0"/>
              <a:t>.</a:t>
            </a:r>
          </a:p>
          <a:p>
            <a:r>
              <a:rPr lang="en-US" altLang="ja-JP" dirty="0" smtClean="0"/>
              <a:t>Lots of junk (cables, pipes…), and not much space, especially on the </a:t>
            </a:r>
            <a:r>
              <a:rPr kumimoji="1" lang="en-US" altLang="ja-JP" dirty="0" smtClean="0"/>
              <a:t>cable rack side.</a:t>
            </a:r>
          </a:p>
          <a:p>
            <a:r>
              <a:rPr lang="en-US" altLang="ja-JP" dirty="0" smtClean="0"/>
              <a:t>Very difficult to find space for stable monuments.</a:t>
            </a:r>
            <a:endParaRPr kumimoji="1" lang="ja-JP" altLang="en-US" dirty="0"/>
          </a:p>
        </p:txBody>
      </p:sp>
      <p:pic>
        <p:nvPicPr>
          <p:cNvPr id="13" name="図 12"/>
          <p:cNvPicPr>
            <a:picLocks noChangeAspect="1"/>
          </p:cNvPicPr>
          <p:nvPr/>
        </p:nvPicPr>
        <p:blipFill>
          <a:blip r:embed="rId6"/>
          <a:stretch>
            <a:fillRect/>
          </a:stretch>
        </p:blipFill>
        <p:spPr>
          <a:xfrm>
            <a:off x="6670701" y="3157144"/>
            <a:ext cx="2431012" cy="3564331"/>
          </a:xfrm>
          <a:prstGeom prst="rect">
            <a:avLst/>
          </a:prstGeom>
        </p:spPr>
      </p:pic>
      <p:sp>
        <p:nvSpPr>
          <p:cNvPr id="7" name="テキスト ボックス 6"/>
          <p:cNvSpPr txBox="1"/>
          <p:nvPr/>
        </p:nvSpPr>
        <p:spPr>
          <a:xfrm>
            <a:off x="2094810" y="3389531"/>
            <a:ext cx="4533606" cy="646331"/>
          </a:xfrm>
          <a:prstGeom prst="rect">
            <a:avLst/>
          </a:prstGeom>
          <a:solidFill>
            <a:schemeClr val="bg1"/>
          </a:solidFill>
        </p:spPr>
        <p:txBody>
          <a:bodyPr wrap="square" rtlCol="0">
            <a:spAutoFit/>
          </a:bodyPr>
          <a:lstStyle/>
          <a:p>
            <a:r>
              <a:rPr kumimoji="1" lang="en-US" altLang="ja-JP" dirty="0" smtClean="0">
                <a:solidFill>
                  <a:srgbClr val="FF0000"/>
                </a:solidFill>
              </a:rPr>
              <a:t>Poster presentation by Y. </a:t>
            </a:r>
            <a:r>
              <a:rPr kumimoji="1" lang="en-US" altLang="ja-JP" dirty="0" err="1" smtClean="0">
                <a:solidFill>
                  <a:srgbClr val="FF0000"/>
                </a:solidFill>
              </a:rPr>
              <a:t>Ohsawa</a:t>
            </a:r>
            <a:r>
              <a:rPr kumimoji="1" lang="en-US" altLang="ja-JP" dirty="0" smtClean="0">
                <a:solidFill>
                  <a:srgbClr val="FF0000"/>
                </a:solidFill>
              </a:rPr>
              <a:t>,</a:t>
            </a:r>
            <a:r>
              <a:rPr lang="en-US" altLang="ja-JP" dirty="0" smtClean="0">
                <a:solidFill>
                  <a:srgbClr val="FF0000"/>
                </a:solidFill>
              </a:rPr>
              <a:t> </a:t>
            </a:r>
            <a:r>
              <a:rPr lang="en-US" dirty="0" smtClean="0">
                <a:solidFill>
                  <a:srgbClr val="FF0000"/>
                </a:solidFill>
              </a:rPr>
              <a:t>“SURVEY MONUMENT PREPARATION FOR SUPERKEKB”</a:t>
            </a:r>
            <a:endParaRPr lang="ja-JP" altLang="en-US" dirty="0" smtClean="0">
              <a:solidFill>
                <a:srgbClr val="FF0000"/>
              </a:solidFill>
            </a:endParaRPr>
          </a:p>
        </p:txBody>
      </p:sp>
      <p:cxnSp>
        <p:nvCxnSpPr>
          <p:cNvPr id="17" name="直線矢印コネクタ 16"/>
          <p:cNvCxnSpPr/>
          <p:nvPr/>
        </p:nvCxnSpPr>
        <p:spPr>
          <a:xfrm>
            <a:off x="6307128" y="5448415"/>
            <a:ext cx="32128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37404"/>
            <a:ext cx="8229600" cy="893726"/>
          </a:xfrm>
        </p:spPr>
        <p:txBody>
          <a:bodyPr>
            <a:normAutofit fontScale="90000"/>
          </a:bodyPr>
          <a:lstStyle/>
          <a:p>
            <a:r>
              <a:rPr lang="en-US" altLang="ja-JP" dirty="0" smtClean="0"/>
              <a:t>3.  Survey</a:t>
            </a:r>
            <a:br>
              <a:rPr lang="en-US" altLang="ja-JP" dirty="0" smtClean="0"/>
            </a:br>
            <a:r>
              <a:rPr lang="en-US" altLang="ja-JP" sz="2700" dirty="0" smtClean="0"/>
              <a:t>New laser tracker</a:t>
            </a:r>
            <a:endParaRPr lang="ja-JP" altLang="en-US" sz="3556" dirty="0"/>
          </a:p>
        </p:txBody>
      </p:sp>
      <p:sp>
        <p:nvSpPr>
          <p:cNvPr id="3" name="フッター プレースホルダ 2"/>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pic>
        <p:nvPicPr>
          <p:cNvPr id="4" name="図 3"/>
          <p:cNvPicPr>
            <a:picLocks noChangeAspect="1"/>
          </p:cNvPicPr>
          <p:nvPr/>
        </p:nvPicPr>
        <p:blipFill>
          <a:blip r:embed="rId2"/>
          <a:stretch>
            <a:fillRect/>
          </a:stretch>
        </p:blipFill>
        <p:spPr>
          <a:xfrm>
            <a:off x="232852" y="1839879"/>
            <a:ext cx="2891348" cy="3884850"/>
          </a:xfrm>
          <a:prstGeom prst="rect">
            <a:avLst/>
          </a:prstGeom>
        </p:spPr>
      </p:pic>
      <p:sp>
        <p:nvSpPr>
          <p:cNvPr id="5" name="テキスト ボックス 4"/>
          <p:cNvSpPr txBox="1"/>
          <p:nvPr/>
        </p:nvSpPr>
        <p:spPr>
          <a:xfrm>
            <a:off x="1006915" y="2216263"/>
            <a:ext cx="1099430" cy="369332"/>
          </a:xfrm>
          <a:prstGeom prst="rect">
            <a:avLst/>
          </a:prstGeom>
          <a:noFill/>
        </p:spPr>
        <p:txBody>
          <a:bodyPr wrap="none" rtlCol="0">
            <a:spAutoFit/>
          </a:bodyPr>
          <a:lstStyle/>
          <a:p>
            <a:r>
              <a:rPr kumimoji="1" lang="en-US" altLang="ja-JP" dirty="0" smtClean="0">
                <a:solidFill>
                  <a:schemeClr val="bg1"/>
                </a:solidFill>
              </a:rPr>
              <a:t>FARO ION</a:t>
            </a:r>
            <a:endParaRPr kumimoji="1" lang="ja-JP" altLang="en-US" dirty="0">
              <a:solidFill>
                <a:schemeClr val="bg1"/>
              </a:solidFill>
            </a:endParaRPr>
          </a:p>
        </p:txBody>
      </p:sp>
      <p:sp>
        <p:nvSpPr>
          <p:cNvPr id="6" name="テキスト ボックス 5"/>
          <p:cNvSpPr txBox="1"/>
          <p:nvPr/>
        </p:nvSpPr>
        <p:spPr>
          <a:xfrm>
            <a:off x="3089907" y="1225689"/>
            <a:ext cx="6054093" cy="5509200"/>
          </a:xfrm>
          <a:prstGeom prst="rect">
            <a:avLst/>
          </a:prstGeom>
          <a:noFill/>
        </p:spPr>
        <p:txBody>
          <a:bodyPr wrap="none" rtlCol="0">
            <a:spAutoFit/>
          </a:bodyPr>
          <a:lstStyle/>
          <a:p>
            <a:r>
              <a:rPr kumimoji="1" lang="en-US" altLang="ja-JP" sz="2000" dirty="0" smtClean="0"/>
              <a:t>We purchased three FARO ION </a:t>
            </a:r>
            <a:r>
              <a:rPr lang="en-US" altLang="ja-JP" sz="2000" dirty="0" smtClean="0"/>
              <a:t>laser trackers.</a:t>
            </a:r>
          </a:p>
          <a:p>
            <a:r>
              <a:rPr lang="en-US" altLang="ja-JP" sz="2000" dirty="0" smtClean="0"/>
              <a:t>We put color </a:t>
            </a:r>
            <a:r>
              <a:rPr lang="en-US" altLang="ja-JP" sz="2000" dirty="0" err="1" smtClean="0"/>
              <a:t>lables</a:t>
            </a:r>
            <a:r>
              <a:rPr lang="en-US" altLang="ja-JP" sz="2000" dirty="0" smtClean="0"/>
              <a:t> on them (“red”, “blue” and “white”).</a:t>
            </a:r>
          </a:p>
          <a:p>
            <a:r>
              <a:rPr lang="en-US" altLang="ja-JP" sz="2000" dirty="0" smtClean="0"/>
              <a:t>Operation software, “Insight”.</a:t>
            </a:r>
          </a:p>
          <a:p>
            <a:endParaRPr lang="en-US" altLang="ja-JP" sz="2000" dirty="0" smtClean="0"/>
          </a:p>
          <a:p>
            <a:r>
              <a:rPr lang="en-US" altLang="ja-JP" sz="2000" dirty="0" smtClean="0"/>
              <a:t>No experience with FARO, only </a:t>
            </a:r>
            <a:r>
              <a:rPr lang="en-US" altLang="ja-JP" sz="2000" dirty="0" err="1" smtClean="0"/>
              <a:t>Leica</a:t>
            </a:r>
            <a:r>
              <a:rPr lang="en-US" altLang="ja-JP" sz="2000" dirty="0" smtClean="0"/>
              <a:t>.</a:t>
            </a:r>
          </a:p>
          <a:p>
            <a:r>
              <a:rPr lang="en-US" altLang="ja-JP" sz="2000" dirty="0" smtClean="0"/>
              <a:t>To understand its quirks, performance test was done.</a:t>
            </a:r>
          </a:p>
          <a:p>
            <a:endParaRPr lang="en-US" altLang="ja-JP" sz="2000" dirty="0" smtClean="0"/>
          </a:p>
          <a:p>
            <a:r>
              <a:rPr lang="en-US" altLang="ja-JP" sz="2000" dirty="0" smtClean="0"/>
              <a:t>“Red” tracker </a:t>
            </a:r>
            <a:r>
              <a:rPr kumimoji="1" lang="en-US" altLang="ja-JP" sz="2000" dirty="0" smtClean="0"/>
              <a:t>broke in a month or so and was sent back </a:t>
            </a:r>
          </a:p>
          <a:p>
            <a:r>
              <a:rPr lang="en-US" altLang="ja-JP" sz="2000" dirty="0" smtClean="0"/>
              <a:t>t</a:t>
            </a:r>
            <a:r>
              <a:rPr kumimoji="1" lang="en-US" altLang="ja-JP" sz="2000" dirty="0" smtClean="0"/>
              <a:t>o</a:t>
            </a:r>
            <a:r>
              <a:rPr lang="en-US" altLang="ja-JP" sz="2000" dirty="0" smtClean="0"/>
              <a:t> </a:t>
            </a:r>
            <a:r>
              <a:rPr lang="en-US" altLang="ja-JP" sz="2000" dirty="0" err="1" smtClean="0"/>
              <a:t>SingaporeIt</a:t>
            </a:r>
            <a:r>
              <a:rPr lang="en-US" altLang="ja-JP" sz="2000" dirty="0" smtClean="0"/>
              <a:t> came back to KEK but …</a:t>
            </a:r>
          </a:p>
          <a:p>
            <a:endParaRPr lang="en-US" altLang="ja-JP" sz="2000" dirty="0" smtClean="0"/>
          </a:p>
          <a:p>
            <a:r>
              <a:rPr lang="en-US" altLang="ja-JP" sz="2000" dirty="0" smtClean="0"/>
              <a:t>There is a slow drift in the angle output &gt; 0.1mrad</a:t>
            </a:r>
          </a:p>
          <a:p>
            <a:r>
              <a:rPr lang="en-US" altLang="ja-JP" sz="2000" dirty="0" smtClean="0"/>
              <a:t> (“white” tracker) when used </a:t>
            </a:r>
            <a:r>
              <a:rPr lang="en-US" altLang="ja-JP" sz="2000" dirty="0" err="1" smtClean="0"/>
              <a:t>inthe</a:t>
            </a:r>
            <a:r>
              <a:rPr lang="en-US" altLang="ja-JP" sz="2000" dirty="0" smtClean="0"/>
              <a:t> AMD mode. </a:t>
            </a:r>
          </a:p>
          <a:p>
            <a:endParaRPr lang="en-US" altLang="ja-JP" sz="2000" dirty="0" smtClean="0"/>
          </a:p>
          <a:p>
            <a:r>
              <a:rPr lang="en-US" altLang="ja-JP" sz="2400" dirty="0" smtClean="0">
                <a:solidFill>
                  <a:srgbClr val="FF0000"/>
                </a:solidFill>
              </a:rPr>
              <a:t>⇒Poster presentation by R. </a:t>
            </a:r>
            <a:r>
              <a:rPr lang="en-US" altLang="ja-JP" sz="2400" dirty="0" err="1" smtClean="0">
                <a:solidFill>
                  <a:srgbClr val="FF0000"/>
                </a:solidFill>
              </a:rPr>
              <a:t>Sugahara</a:t>
            </a:r>
            <a:endParaRPr lang="en-US" altLang="ja-JP" sz="2400" dirty="0" smtClean="0">
              <a:solidFill>
                <a:srgbClr val="FF0000"/>
              </a:solidFill>
            </a:endParaRPr>
          </a:p>
          <a:p>
            <a:r>
              <a:rPr lang="en-US" sz="2400" dirty="0" smtClean="0">
                <a:solidFill>
                  <a:srgbClr val="FF0000"/>
                </a:solidFill>
              </a:rPr>
              <a:t>“PERFORMANCE TEST OF LASER TRACKERS OF</a:t>
            </a:r>
          </a:p>
          <a:p>
            <a:r>
              <a:rPr lang="en-US" sz="2400" dirty="0" smtClean="0">
                <a:solidFill>
                  <a:srgbClr val="FF0000"/>
                </a:solidFill>
              </a:rPr>
              <a:t> FARO”</a:t>
            </a:r>
            <a:endParaRPr lang="ja-JP" altLang="en-US" sz="2400" dirty="0" smtClean="0">
              <a:solidFill>
                <a:srgbClr val="FF0000"/>
              </a:solidFill>
            </a:endParaRPr>
          </a:p>
          <a:p>
            <a:endParaRPr kumimoji="1" lang="ja-JP" alt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 2"/>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sp>
        <p:nvSpPr>
          <p:cNvPr id="4" name="タイトル 1"/>
          <p:cNvSpPr>
            <a:spLocks noGrp="1"/>
          </p:cNvSpPr>
          <p:nvPr>
            <p:ph type="title"/>
          </p:nvPr>
        </p:nvSpPr>
        <p:spPr>
          <a:xfrm>
            <a:off x="457200" y="0"/>
            <a:ext cx="8229600" cy="914004"/>
          </a:xfrm>
        </p:spPr>
        <p:txBody>
          <a:bodyPr/>
          <a:lstStyle/>
          <a:p>
            <a:r>
              <a:rPr lang="en-US" altLang="ja-JP" dirty="0" smtClean="0"/>
              <a:t>3.  Survey</a:t>
            </a:r>
            <a:endParaRPr lang="ja-JP" altLang="en-US" dirty="0"/>
          </a:p>
        </p:txBody>
      </p:sp>
      <p:pic>
        <p:nvPicPr>
          <p:cNvPr id="5" name="図 4"/>
          <p:cNvPicPr>
            <a:picLocks noChangeAspect="1"/>
          </p:cNvPicPr>
          <p:nvPr/>
        </p:nvPicPr>
        <p:blipFill>
          <a:blip r:embed="rId2"/>
          <a:stretch>
            <a:fillRect/>
          </a:stretch>
        </p:blipFill>
        <p:spPr>
          <a:xfrm>
            <a:off x="125116" y="914004"/>
            <a:ext cx="8893767" cy="4505861"/>
          </a:xfrm>
          <a:prstGeom prst="rect">
            <a:avLst/>
          </a:prstGeom>
        </p:spPr>
      </p:pic>
      <p:sp>
        <p:nvSpPr>
          <p:cNvPr id="6" name="正方形/長方形 5"/>
          <p:cNvSpPr/>
          <p:nvPr/>
        </p:nvSpPr>
        <p:spPr>
          <a:xfrm>
            <a:off x="125116" y="4375165"/>
            <a:ext cx="4572000" cy="1754327"/>
          </a:xfrm>
          <a:prstGeom prst="rect">
            <a:avLst/>
          </a:prstGeom>
        </p:spPr>
        <p:txBody>
          <a:bodyPr>
            <a:spAutoFit/>
          </a:bodyPr>
          <a:lstStyle/>
          <a:p>
            <a:r>
              <a:rPr lang="en-GB" dirty="0" smtClean="0"/>
              <a:t>The surveying network is constructed as successive unit rectangles, ~8 m in length and  ~1.8 m in width. </a:t>
            </a:r>
          </a:p>
          <a:p>
            <a:r>
              <a:rPr lang="en-GB" dirty="0" smtClean="0"/>
              <a:t>~32 m-long area (4 unit rectangles) was covered by one tracker setup (station).</a:t>
            </a:r>
          </a:p>
          <a:p>
            <a:endParaRPr lang="en-GB" altLang="ja-JP"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fontScale="90000"/>
          </a:bodyPr>
          <a:lstStyle/>
          <a:p>
            <a:r>
              <a:rPr lang="en-US" altLang="ja-JP" dirty="0" smtClean="0"/>
              <a:t>3. Survey</a:t>
            </a:r>
            <a:br>
              <a:rPr lang="en-US" altLang="ja-JP" dirty="0" smtClean="0"/>
            </a:br>
            <a:r>
              <a:rPr lang="en-US" altLang="ja-JP" sz="3556" dirty="0" smtClean="0"/>
              <a:t>Comparison with the design (magnet positions)</a:t>
            </a:r>
            <a:endParaRPr lang="ja-JP" altLang="en-US" sz="4000" dirty="0"/>
          </a:p>
        </p:txBody>
      </p:sp>
      <p:sp>
        <p:nvSpPr>
          <p:cNvPr id="3" name="フッター プレースホルダ 2"/>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pic>
        <p:nvPicPr>
          <p:cNvPr id="4" name="図 3" descr="deform.png"/>
          <p:cNvPicPr/>
          <p:nvPr/>
        </p:nvPicPr>
        <p:blipFill>
          <a:blip r:embed="rId2"/>
          <a:stretch>
            <a:fillRect/>
          </a:stretch>
        </p:blipFill>
        <p:spPr>
          <a:xfrm>
            <a:off x="1779098" y="1258240"/>
            <a:ext cx="5128604" cy="5098110"/>
          </a:xfrm>
          <a:prstGeom prst="rect">
            <a:avLst/>
          </a:prstGeom>
        </p:spPr>
      </p:pic>
      <p:sp>
        <p:nvSpPr>
          <p:cNvPr id="5" name="テキスト ボックス 4"/>
          <p:cNvSpPr txBox="1"/>
          <p:nvPr/>
        </p:nvSpPr>
        <p:spPr>
          <a:xfrm>
            <a:off x="6243380" y="6184367"/>
            <a:ext cx="1871050" cy="369332"/>
          </a:xfrm>
          <a:prstGeom prst="rect">
            <a:avLst/>
          </a:prstGeom>
          <a:noFill/>
        </p:spPr>
        <p:txBody>
          <a:bodyPr wrap="none" rtlCol="0">
            <a:spAutoFit/>
          </a:bodyPr>
          <a:lstStyle/>
          <a:p>
            <a:r>
              <a:rPr kumimoji="1" lang="en-US" altLang="ja-JP" dirty="0" smtClean="0"/>
              <a:t>By PAG-U (PASCO)</a:t>
            </a:r>
            <a:endParaRPr kumimoji="1" lang="ja-JP" altLang="en-US" dirty="0"/>
          </a:p>
        </p:txBody>
      </p:sp>
      <p:sp>
        <p:nvSpPr>
          <p:cNvPr id="6" name="テキスト ボックス 5"/>
          <p:cNvSpPr txBox="1"/>
          <p:nvPr/>
        </p:nvSpPr>
        <p:spPr>
          <a:xfrm>
            <a:off x="2526625" y="4253345"/>
            <a:ext cx="3716755" cy="923330"/>
          </a:xfrm>
          <a:prstGeom prst="rect">
            <a:avLst/>
          </a:prstGeom>
          <a:noFill/>
        </p:spPr>
        <p:txBody>
          <a:bodyPr wrap="square" rtlCol="0">
            <a:spAutoFit/>
          </a:bodyPr>
          <a:lstStyle/>
          <a:p>
            <a:r>
              <a:rPr lang="en-US" altLang="ja-JP" dirty="0" smtClean="0"/>
              <a:t>1300 monuments</a:t>
            </a:r>
          </a:p>
          <a:p>
            <a:r>
              <a:rPr lang="en-US" altLang="ja-JP" dirty="0" smtClean="0"/>
              <a:t>900 x 2 </a:t>
            </a:r>
            <a:r>
              <a:rPr lang="en-US" altLang="ja-JP" dirty="0" err="1" smtClean="0"/>
              <a:t>Quadrupole</a:t>
            </a:r>
            <a:r>
              <a:rPr lang="en-US" altLang="ja-JP" dirty="0" smtClean="0"/>
              <a:t> magnet points</a:t>
            </a:r>
          </a:p>
          <a:p>
            <a:r>
              <a:rPr lang="en-US" altLang="ja-JP" dirty="0" smtClean="0"/>
              <a:t>220 x 2 Dipole magnet points</a:t>
            </a:r>
          </a:p>
        </p:txBody>
      </p:sp>
      <p:sp>
        <p:nvSpPr>
          <p:cNvPr id="7" name="正方形/長方形 6"/>
          <p:cNvSpPr/>
          <p:nvPr/>
        </p:nvSpPr>
        <p:spPr>
          <a:xfrm>
            <a:off x="6243380" y="1258240"/>
            <a:ext cx="2693498" cy="923330"/>
          </a:xfrm>
          <a:prstGeom prst="rect">
            <a:avLst/>
          </a:prstGeom>
        </p:spPr>
        <p:txBody>
          <a:bodyPr wrap="square">
            <a:spAutoFit/>
          </a:bodyPr>
          <a:lstStyle/>
          <a:p>
            <a:r>
              <a:rPr lang="en-US" altLang="ja-JP" dirty="0" smtClean="0"/>
              <a:t>The 3 km beam line is</a:t>
            </a:r>
          </a:p>
          <a:p>
            <a:r>
              <a:rPr lang="en-US" altLang="ja-JP" dirty="0" smtClean="0"/>
              <a:t>deformed by</a:t>
            </a:r>
          </a:p>
          <a:p>
            <a:r>
              <a:rPr lang="en-US" altLang="ja-JP" dirty="0" smtClean="0"/>
              <a:t>as much as ~20 mm.</a:t>
            </a:r>
            <a:endParaRPr lang="ja-JP" altLang="en-US" dirty="0"/>
          </a:p>
        </p:txBody>
      </p:sp>
      <p:sp>
        <p:nvSpPr>
          <p:cNvPr id="9" name="テキスト ボックス 8"/>
          <p:cNvSpPr txBox="1"/>
          <p:nvPr/>
        </p:nvSpPr>
        <p:spPr>
          <a:xfrm>
            <a:off x="2273465" y="1258240"/>
            <a:ext cx="420308" cy="707886"/>
          </a:xfrm>
          <a:prstGeom prst="rect">
            <a:avLst/>
          </a:prstGeom>
          <a:noFill/>
          <a:ln>
            <a:noFill/>
          </a:ln>
        </p:spPr>
        <p:txBody>
          <a:bodyPr wrap="none" rtlCol="0">
            <a:spAutoFit/>
          </a:bodyPr>
          <a:lstStyle/>
          <a:p>
            <a:r>
              <a:rPr kumimoji="1" lang="en-US" altLang="ja-JP" sz="4000" dirty="0" smtClean="0">
                <a:solidFill>
                  <a:schemeClr val="accent1"/>
                </a:solidFill>
              </a:rPr>
              <a:t>S</a:t>
            </a:r>
            <a:endParaRPr kumimoji="1" lang="ja-JP" altLang="en-US" sz="4000" dirty="0">
              <a:solidFill>
                <a:schemeClr val="accent1"/>
              </a:solidFill>
            </a:endParaRPr>
          </a:p>
        </p:txBody>
      </p:sp>
      <p:sp>
        <p:nvSpPr>
          <p:cNvPr id="10" name="フリーフォーム 9"/>
          <p:cNvSpPr/>
          <p:nvPr/>
        </p:nvSpPr>
        <p:spPr>
          <a:xfrm>
            <a:off x="1791478" y="1735494"/>
            <a:ext cx="466530" cy="783771"/>
          </a:xfrm>
          <a:custGeom>
            <a:avLst/>
            <a:gdLst>
              <a:gd name="connsiteX0" fmla="*/ 466530 w 466530"/>
              <a:gd name="connsiteY0" fmla="*/ 0 h 783771"/>
              <a:gd name="connsiteX1" fmla="*/ 205273 w 466530"/>
              <a:gd name="connsiteY1" fmla="*/ 317241 h 783771"/>
              <a:gd name="connsiteX2" fmla="*/ 0 w 466530"/>
              <a:gd name="connsiteY2" fmla="*/ 783771 h 783771"/>
              <a:gd name="connsiteX3" fmla="*/ 0 w 466530"/>
              <a:gd name="connsiteY3" fmla="*/ 783771 h 783771"/>
            </a:gdLst>
            <a:ahLst/>
            <a:cxnLst>
              <a:cxn ang="0">
                <a:pos x="connsiteX0" y="connsiteY0"/>
              </a:cxn>
              <a:cxn ang="0">
                <a:pos x="connsiteX1" y="connsiteY1"/>
              </a:cxn>
              <a:cxn ang="0">
                <a:pos x="connsiteX2" y="connsiteY2"/>
              </a:cxn>
              <a:cxn ang="0">
                <a:pos x="connsiteX3" y="connsiteY3"/>
              </a:cxn>
            </a:cxnLst>
            <a:rect l="l" t="t" r="r" b="b"/>
            <a:pathLst>
              <a:path w="466530" h="783771">
                <a:moveTo>
                  <a:pt x="466530" y="0"/>
                </a:moveTo>
                <a:cubicBezTo>
                  <a:pt x="374779" y="93306"/>
                  <a:pt x="283028" y="186613"/>
                  <a:pt x="205273" y="317241"/>
                </a:cubicBezTo>
                <a:cubicBezTo>
                  <a:pt x="127518" y="447869"/>
                  <a:pt x="0" y="783771"/>
                  <a:pt x="0" y="783771"/>
                </a:cubicBezTo>
                <a:lnTo>
                  <a:pt x="0" y="783771"/>
                </a:lnTo>
              </a:path>
            </a:pathLst>
          </a:custGeom>
          <a:ln>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rot="-1020000">
            <a:off x="6311874" y="5027000"/>
            <a:ext cx="2572114" cy="707886"/>
          </a:xfrm>
          <a:prstGeom prst="rect">
            <a:avLst/>
          </a:prstGeom>
          <a:noFill/>
        </p:spPr>
        <p:txBody>
          <a:bodyPr wrap="none" rtlCol="0">
            <a:spAutoFit/>
          </a:bodyPr>
          <a:lstStyle/>
          <a:p>
            <a:r>
              <a:rPr kumimoji="1" lang="en-US" altLang="ja-JP" sz="4000" dirty="0" smtClean="0">
                <a:solidFill>
                  <a:schemeClr val="accent5">
                    <a:lumMod val="40000"/>
                    <a:lumOff val="60000"/>
                  </a:schemeClr>
                </a:solidFill>
              </a:rPr>
              <a:t>preliminary</a:t>
            </a:r>
            <a:endParaRPr kumimoji="1" lang="ja-JP" altLang="en-US" sz="4000"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expjump.png"/>
          <p:cNvPicPr/>
          <p:nvPr/>
        </p:nvPicPr>
        <p:blipFill>
          <a:blip r:embed="rId2"/>
          <a:stretch>
            <a:fillRect/>
          </a:stretch>
        </p:blipFill>
        <p:spPr>
          <a:xfrm>
            <a:off x="4189948" y="1818808"/>
            <a:ext cx="4151313" cy="2893392"/>
          </a:xfrm>
          <a:prstGeom prst="rect">
            <a:avLst/>
          </a:prstGeom>
        </p:spPr>
      </p:pic>
      <p:sp>
        <p:nvSpPr>
          <p:cNvPr id="2" name="タイトル 1"/>
          <p:cNvSpPr>
            <a:spLocks noGrp="1"/>
          </p:cNvSpPr>
          <p:nvPr>
            <p:ph type="title"/>
          </p:nvPr>
        </p:nvSpPr>
        <p:spPr>
          <a:xfrm>
            <a:off x="457200" y="0"/>
            <a:ext cx="8229600" cy="1143000"/>
          </a:xfrm>
        </p:spPr>
        <p:txBody>
          <a:bodyPr>
            <a:normAutofit fontScale="90000"/>
          </a:bodyPr>
          <a:lstStyle/>
          <a:p>
            <a:r>
              <a:rPr lang="en-US" altLang="ja-JP" dirty="0" smtClean="0"/>
              <a:t>3. Survey</a:t>
            </a:r>
            <a:br>
              <a:rPr lang="en-US" altLang="ja-JP" dirty="0" smtClean="0"/>
            </a:br>
            <a:r>
              <a:rPr lang="en-US" altLang="ja-JP" sz="3100" dirty="0" smtClean="0"/>
              <a:t>Comparison with design (magnet positions)</a:t>
            </a:r>
            <a:endParaRPr lang="ja-JP" altLang="en-US" sz="3600" dirty="0"/>
          </a:p>
        </p:txBody>
      </p:sp>
      <p:pic>
        <p:nvPicPr>
          <p:cNvPr id="7" name="図 6" descr="deformvss.png"/>
          <p:cNvPicPr/>
          <p:nvPr/>
        </p:nvPicPr>
        <p:blipFill>
          <a:blip r:embed="rId3"/>
          <a:stretch>
            <a:fillRect/>
          </a:stretch>
        </p:blipFill>
        <p:spPr>
          <a:xfrm>
            <a:off x="207939" y="1143000"/>
            <a:ext cx="4327548" cy="3387436"/>
          </a:xfrm>
          <a:prstGeom prst="rect">
            <a:avLst/>
          </a:prstGeom>
        </p:spPr>
      </p:pic>
      <p:sp>
        <p:nvSpPr>
          <p:cNvPr id="8" name="テキスト ボックス 7"/>
          <p:cNvSpPr txBox="1"/>
          <p:nvPr/>
        </p:nvSpPr>
        <p:spPr>
          <a:xfrm>
            <a:off x="4189948" y="1172477"/>
            <a:ext cx="4681954" cy="646331"/>
          </a:xfrm>
          <a:prstGeom prst="rect">
            <a:avLst/>
          </a:prstGeom>
          <a:noFill/>
        </p:spPr>
        <p:txBody>
          <a:bodyPr wrap="none" rtlCol="0">
            <a:spAutoFit/>
          </a:bodyPr>
          <a:lstStyle/>
          <a:p>
            <a:r>
              <a:rPr kumimoji="1" lang="en-US" altLang="ja-JP" dirty="0" err="1" smtClean="0"/>
              <a:t>Dx</a:t>
            </a:r>
            <a:r>
              <a:rPr kumimoji="1" lang="en-US" altLang="ja-JP" dirty="0" smtClean="0"/>
              <a:t> &amp; </a:t>
            </a:r>
            <a:r>
              <a:rPr kumimoji="1" lang="en-US" altLang="ja-JP" dirty="0" err="1" smtClean="0"/>
              <a:t>Dy</a:t>
            </a:r>
            <a:r>
              <a:rPr kumimoji="1" lang="en-US" altLang="ja-JP" dirty="0" smtClean="0"/>
              <a:t> plotted against the </a:t>
            </a:r>
            <a:r>
              <a:rPr lang="en-US" altLang="ja-JP" dirty="0" smtClean="0"/>
              <a:t>distance from the IP</a:t>
            </a:r>
          </a:p>
          <a:p>
            <a:r>
              <a:rPr kumimoji="1" lang="en-US" altLang="ja-JP" dirty="0" smtClean="0"/>
              <a:t>along the beam line.  Generally smooth, but:</a:t>
            </a:r>
            <a:endParaRPr kumimoji="1" lang="ja-JP" altLang="en-US" dirty="0"/>
          </a:p>
        </p:txBody>
      </p:sp>
      <p:sp>
        <p:nvSpPr>
          <p:cNvPr id="10" name="角丸四角形 9"/>
          <p:cNvSpPr/>
          <p:nvPr/>
        </p:nvSpPr>
        <p:spPr>
          <a:xfrm>
            <a:off x="1068259" y="1495643"/>
            <a:ext cx="272999" cy="40625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2" name="直線矢印コネクタ 11"/>
          <p:cNvCxnSpPr/>
          <p:nvPr/>
        </p:nvCxnSpPr>
        <p:spPr>
          <a:xfrm>
            <a:off x="1341258" y="1818808"/>
            <a:ext cx="4678542" cy="1552324"/>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5275191" y="2765753"/>
            <a:ext cx="2839239" cy="369332"/>
          </a:xfrm>
          <a:prstGeom prst="rect">
            <a:avLst/>
          </a:prstGeom>
          <a:noFill/>
        </p:spPr>
        <p:txBody>
          <a:bodyPr wrap="none" rtlCol="0">
            <a:spAutoFit/>
          </a:bodyPr>
          <a:lstStyle/>
          <a:p>
            <a:r>
              <a:rPr lang="en-US" altLang="ja-JP" dirty="0" smtClean="0"/>
              <a:t>~2 mm jump in both X and Y.</a:t>
            </a:r>
            <a:endParaRPr kumimoji="1" lang="ja-JP" altLang="en-US" dirty="0"/>
          </a:p>
        </p:txBody>
      </p:sp>
      <p:pic>
        <p:nvPicPr>
          <p:cNvPr id="14" name="図 13" descr="fig7.png"/>
          <p:cNvPicPr/>
          <p:nvPr/>
        </p:nvPicPr>
        <p:blipFill>
          <a:blip r:embed="rId4"/>
          <a:stretch>
            <a:fillRect/>
          </a:stretch>
        </p:blipFill>
        <p:spPr>
          <a:xfrm>
            <a:off x="1068259" y="4712200"/>
            <a:ext cx="3797970" cy="2009275"/>
          </a:xfrm>
          <a:prstGeom prst="rect">
            <a:avLst/>
          </a:prstGeom>
        </p:spPr>
      </p:pic>
      <p:cxnSp>
        <p:nvCxnSpPr>
          <p:cNvPr id="16" name="直線矢印コネクタ 15"/>
          <p:cNvCxnSpPr/>
          <p:nvPr/>
        </p:nvCxnSpPr>
        <p:spPr>
          <a:xfrm rot="10800000" flipV="1">
            <a:off x="3584602" y="3454224"/>
            <a:ext cx="2435198" cy="1257976"/>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17" name="テキスト ボックス 16"/>
          <p:cNvSpPr txBox="1"/>
          <p:nvPr/>
        </p:nvSpPr>
        <p:spPr>
          <a:xfrm>
            <a:off x="4866229" y="4795555"/>
            <a:ext cx="4151313" cy="1754326"/>
          </a:xfrm>
          <a:prstGeom prst="rect">
            <a:avLst/>
          </a:prstGeom>
          <a:noFill/>
        </p:spPr>
        <p:txBody>
          <a:bodyPr wrap="square" rtlCol="0">
            <a:spAutoFit/>
          </a:bodyPr>
          <a:lstStyle/>
          <a:p>
            <a:pPr>
              <a:buFont typeface="Arial" pitchFamily="34" charset="0"/>
              <a:buChar char="•"/>
            </a:pPr>
            <a:r>
              <a:rPr lang="en-US" altLang="ja-JP" dirty="0" smtClean="0"/>
              <a:t>This “jump” happens to correspond to </a:t>
            </a:r>
            <a:r>
              <a:rPr kumimoji="1" lang="en-US" altLang="ja-JP" dirty="0" smtClean="0"/>
              <a:t>one of the expansion joints in the tunnel.</a:t>
            </a:r>
          </a:p>
          <a:p>
            <a:pPr>
              <a:buFont typeface="Arial" pitchFamily="34" charset="0"/>
              <a:buChar char="•"/>
            </a:pPr>
            <a:endParaRPr kumimoji="1" lang="en-US" altLang="ja-JP" dirty="0" smtClean="0"/>
          </a:p>
          <a:p>
            <a:pPr>
              <a:buFont typeface="Arial" pitchFamily="34" charset="0"/>
              <a:buChar char="•"/>
            </a:pPr>
            <a:r>
              <a:rPr lang="en-GB" dirty="0" smtClean="0"/>
              <a:t>Not all of the discontinuities correspond to expansion joints though.</a:t>
            </a:r>
          </a:p>
          <a:p>
            <a:endParaRPr lang="en-GB"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fontScale="90000"/>
          </a:bodyPr>
          <a:lstStyle/>
          <a:p>
            <a:r>
              <a:rPr lang="en-US" altLang="ja-JP" dirty="0" smtClean="0"/>
              <a:t>3. Survey</a:t>
            </a:r>
            <a:br>
              <a:rPr lang="en-US" altLang="ja-JP" dirty="0" smtClean="0"/>
            </a:br>
            <a:r>
              <a:rPr lang="en-US" altLang="ja-JP" sz="2667" dirty="0" smtClean="0"/>
              <a:t>PANDA test </a:t>
            </a:r>
            <a:r>
              <a:rPr lang="en-US" altLang="ja-JP" sz="2667" dirty="0" smtClean="0">
                <a:solidFill>
                  <a:schemeClr val="bg1">
                    <a:lumMod val="50000"/>
                  </a:schemeClr>
                </a:solidFill>
              </a:rPr>
              <a:t>(I am the one that is being tested)</a:t>
            </a:r>
            <a:endParaRPr lang="ja-JP" altLang="en-US" dirty="0">
              <a:solidFill>
                <a:schemeClr val="bg1">
                  <a:lumMod val="50000"/>
                </a:schemeClr>
              </a:solidFill>
            </a:endParaRPr>
          </a:p>
        </p:txBody>
      </p:sp>
      <p:sp>
        <p:nvSpPr>
          <p:cNvPr id="3" name="フッター プレースホルダ 2"/>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sp>
        <p:nvSpPr>
          <p:cNvPr id="4" name="テキスト ボックス 3"/>
          <p:cNvSpPr txBox="1"/>
          <p:nvPr/>
        </p:nvSpPr>
        <p:spPr>
          <a:xfrm>
            <a:off x="188529" y="1143000"/>
            <a:ext cx="7182675" cy="1200329"/>
          </a:xfrm>
          <a:prstGeom prst="rect">
            <a:avLst/>
          </a:prstGeom>
          <a:noFill/>
        </p:spPr>
        <p:txBody>
          <a:bodyPr wrap="none" rtlCol="0">
            <a:spAutoFit/>
          </a:bodyPr>
          <a:lstStyle/>
          <a:p>
            <a:r>
              <a:rPr lang="en-GB" dirty="0" smtClean="0"/>
              <a:t>We purchased a network software called PANDA</a:t>
            </a:r>
          </a:p>
          <a:p>
            <a:r>
              <a:rPr lang="en-GB" dirty="0" smtClean="0"/>
              <a:t> (Program for Adjustment of Geodetic Networks and Deformation Analysis)</a:t>
            </a:r>
          </a:p>
          <a:p>
            <a:r>
              <a:rPr lang="en-GB" dirty="0" smtClean="0"/>
              <a:t> from GEOTEC GmbH, </a:t>
            </a:r>
            <a:r>
              <a:rPr lang="en-GB" dirty="0" err="1" smtClean="0"/>
              <a:t>Laatzen</a:t>
            </a:r>
            <a:r>
              <a:rPr lang="en-GB" dirty="0" smtClean="0"/>
              <a:t>.  The analysis is underway. </a:t>
            </a:r>
          </a:p>
          <a:p>
            <a:r>
              <a:rPr lang="en-GB" altLang="ja-JP" dirty="0" smtClean="0"/>
              <a:t>We</a:t>
            </a:r>
            <a:r>
              <a:rPr kumimoji="1" lang="en-GB" altLang="ja-JP" dirty="0" smtClean="0"/>
              <a:t> </a:t>
            </a:r>
            <a:r>
              <a:rPr lang="en-GB" altLang="ja-JP" dirty="0" smtClean="0"/>
              <a:t>need to learn more.</a:t>
            </a:r>
            <a:endParaRPr kumimoji="1" lang="ja-JP" altLang="en-US" dirty="0"/>
          </a:p>
        </p:txBody>
      </p:sp>
      <p:pic>
        <p:nvPicPr>
          <p:cNvPr id="5" name="図 4" descr="ピクチャ 2.png"/>
          <p:cNvPicPr/>
          <p:nvPr/>
        </p:nvPicPr>
        <p:blipFill>
          <a:blip r:embed="rId2"/>
          <a:stretch>
            <a:fillRect/>
          </a:stretch>
        </p:blipFill>
        <p:spPr>
          <a:xfrm>
            <a:off x="4122684" y="2140584"/>
            <a:ext cx="5021316" cy="4215766"/>
          </a:xfrm>
          <a:prstGeom prst="rect">
            <a:avLst/>
          </a:prstGeom>
        </p:spPr>
      </p:pic>
      <p:sp>
        <p:nvSpPr>
          <p:cNvPr id="6" name="正方形/長方形 5"/>
          <p:cNvSpPr/>
          <p:nvPr/>
        </p:nvSpPr>
        <p:spPr>
          <a:xfrm>
            <a:off x="188529" y="2661997"/>
            <a:ext cx="3934155" cy="3416320"/>
          </a:xfrm>
          <a:prstGeom prst="rect">
            <a:avLst/>
          </a:prstGeom>
        </p:spPr>
        <p:txBody>
          <a:bodyPr wrap="square">
            <a:spAutoFit/>
          </a:bodyPr>
          <a:lstStyle/>
          <a:p>
            <a:r>
              <a:rPr lang="en-GB" dirty="0" smtClean="0"/>
              <a:t>A very rough comparison is made between PAG-U and PANDA. </a:t>
            </a:r>
          </a:p>
          <a:p>
            <a:r>
              <a:rPr lang="en-GB" dirty="0" smtClean="0"/>
              <a:t> A fairly good agreement is seen in the analysis in one direction (in this case, the “Y” direction) , though the agreement in X is not as good.</a:t>
            </a:r>
          </a:p>
          <a:p>
            <a:endParaRPr lang="en-GB" dirty="0" smtClean="0"/>
          </a:p>
          <a:p>
            <a:r>
              <a:rPr lang="en-GB" dirty="0" smtClean="0"/>
              <a:t>An effort will be made to better understand how to use this new program so that we can properly compare the results of the two different programs.</a:t>
            </a:r>
            <a:r>
              <a:rPr lang="ja-JP" altLang="en-US" dirty="0" smtClean="0"/>
              <a:t> </a:t>
            </a:r>
            <a:r>
              <a:rPr lang="en-GB" dirty="0" smtClean="0"/>
              <a:t> </a:t>
            </a:r>
            <a:endParaRPr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level.png"/>
          <p:cNvPicPr/>
          <p:nvPr/>
        </p:nvPicPr>
        <p:blipFill>
          <a:blip r:embed="rId2"/>
          <a:stretch>
            <a:fillRect/>
          </a:stretch>
        </p:blipFill>
        <p:spPr>
          <a:xfrm>
            <a:off x="0" y="1205345"/>
            <a:ext cx="5709250" cy="4682837"/>
          </a:xfrm>
          <a:prstGeom prst="rect">
            <a:avLst/>
          </a:prstGeom>
        </p:spPr>
      </p:pic>
      <p:pic>
        <p:nvPicPr>
          <p:cNvPr id="5" name="図 4" descr="ピクチャ 3.png"/>
          <p:cNvPicPr/>
          <p:nvPr/>
        </p:nvPicPr>
        <p:blipFill>
          <a:blip r:embed="rId3"/>
          <a:stretch>
            <a:fillRect/>
          </a:stretch>
        </p:blipFill>
        <p:spPr>
          <a:xfrm>
            <a:off x="5709250" y="713509"/>
            <a:ext cx="3280210" cy="2802988"/>
          </a:xfrm>
          <a:prstGeom prst="rect">
            <a:avLst/>
          </a:prstGeom>
        </p:spPr>
      </p:pic>
      <p:sp>
        <p:nvSpPr>
          <p:cNvPr id="2" name="タイトル 1"/>
          <p:cNvSpPr>
            <a:spLocks noGrp="1"/>
          </p:cNvSpPr>
          <p:nvPr>
            <p:ph type="title"/>
          </p:nvPr>
        </p:nvSpPr>
        <p:spPr>
          <a:xfrm>
            <a:off x="457200" y="0"/>
            <a:ext cx="8229600" cy="1143000"/>
          </a:xfrm>
          <a:ln>
            <a:noFill/>
          </a:ln>
        </p:spPr>
        <p:txBody>
          <a:bodyPr>
            <a:normAutofit fontScale="90000"/>
          </a:bodyPr>
          <a:lstStyle/>
          <a:p>
            <a:r>
              <a:rPr lang="en-US" altLang="ja-JP" dirty="0" smtClean="0"/>
              <a:t>3. Survey</a:t>
            </a:r>
            <a:br>
              <a:rPr lang="en-US" altLang="ja-JP" dirty="0" smtClean="0"/>
            </a:br>
            <a:r>
              <a:rPr lang="en-US" altLang="ja-JP" sz="2667" dirty="0" smtClean="0"/>
              <a:t>Tunnel Level survey</a:t>
            </a:r>
            <a:endParaRPr lang="ja-JP" altLang="en-US" sz="2667" dirty="0"/>
          </a:p>
        </p:txBody>
      </p:sp>
      <p:sp>
        <p:nvSpPr>
          <p:cNvPr id="3" name="フッター プレースホルダ 2"/>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sp>
        <p:nvSpPr>
          <p:cNvPr id="6" name="テキスト ボックス 5"/>
          <p:cNvSpPr txBox="1"/>
          <p:nvPr/>
        </p:nvSpPr>
        <p:spPr>
          <a:xfrm>
            <a:off x="5408705" y="4058080"/>
            <a:ext cx="3580756" cy="2031325"/>
          </a:xfrm>
          <a:prstGeom prst="rect">
            <a:avLst/>
          </a:prstGeom>
          <a:noFill/>
          <a:ln>
            <a:solidFill>
              <a:srgbClr val="FF0000"/>
            </a:solidFill>
          </a:ln>
        </p:spPr>
        <p:txBody>
          <a:bodyPr wrap="square" rtlCol="0">
            <a:spAutoFit/>
          </a:bodyPr>
          <a:lstStyle/>
          <a:p>
            <a:r>
              <a:rPr kumimoji="1" lang="en-US" altLang="ja-JP" dirty="0" smtClean="0"/>
              <a:t>South arc continues to sink</a:t>
            </a:r>
          </a:p>
          <a:p>
            <a:r>
              <a:rPr lang="en-GB" dirty="0" smtClean="0"/>
              <a:t>at an average rate of 2.5 mm/year,</a:t>
            </a:r>
          </a:p>
          <a:p>
            <a:r>
              <a:rPr lang="en-GB" dirty="0" smtClean="0"/>
              <a:t>though the rate seems to vary year-to-year.   </a:t>
            </a:r>
          </a:p>
          <a:p>
            <a:endParaRPr lang="en-GB" dirty="0" smtClean="0"/>
          </a:p>
          <a:p>
            <a:r>
              <a:rPr lang="en-GB" dirty="0" smtClean="0"/>
              <a:t>The reason why this particular part </a:t>
            </a:r>
          </a:p>
          <a:p>
            <a:r>
              <a:rPr lang="en-GB" dirty="0" smtClean="0"/>
              <a:t>of the tunnel sinks is not known.</a:t>
            </a:r>
            <a:r>
              <a:rPr lang="ja-JP" altLang="en-US" dirty="0" smtClean="0"/>
              <a:t> </a:t>
            </a:r>
            <a:endParaRPr kumimoji="1" lang="ja-JP" altLang="en-US" dirty="0"/>
          </a:p>
        </p:txBody>
      </p:sp>
      <p:sp>
        <p:nvSpPr>
          <p:cNvPr id="7" name="角丸四角形 6"/>
          <p:cNvSpPr/>
          <p:nvPr/>
        </p:nvSpPr>
        <p:spPr>
          <a:xfrm>
            <a:off x="7259782" y="3186545"/>
            <a:ext cx="692727" cy="568037"/>
          </a:xfrm>
          <a:prstGeom prst="roundRect">
            <a:avLst/>
          </a:prstGeom>
          <a:noFill/>
          <a:ln>
            <a:solidFill>
              <a:srgbClr val="FF0000"/>
            </a:solidFill>
          </a:ln>
          <a:effectLst>
            <a:outerShdw blurRad="40000" dist="23000" dir="5400000" rotWithShape="0">
              <a:srgbClr val="000000">
                <a:alpha val="35000"/>
              </a:srgbClr>
            </a:outerShdw>
            <a:softEdge rad="317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rot="16200000" flipV="1">
            <a:off x="7364342" y="3469913"/>
            <a:ext cx="871535" cy="304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フリーフォーム 14"/>
          <p:cNvSpPr/>
          <p:nvPr/>
        </p:nvSpPr>
        <p:spPr>
          <a:xfrm>
            <a:off x="6234545" y="831273"/>
            <a:ext cx="443346" cy="374072"/>
          </a:xfrm>
          <a:custGeom>
            <a:avLst/>
            <a:gdLst>
              <a:gd name="connsiteX0" fmla="*/ 443346 w 443346"/>
              <a:gd name="connsiteY0" fmla="*/ 0 h 374072"/>
              <a:gd name="connsiteX1" fmla="*/ 166255 w 443346"/>
              <a:gd name="connsiteY1" fmla="*/ 152400 h 374072"/>
              <a:gd name="connsiteX2" fmla="*/ 0 w 443346"/>
              <a:gd name="connsiteY2" fmla="*/ 374072 h 374072"/>
            </a:gdLst>
            <a:ahLst/>
            <a:cxnLst>
              <a:cxn ang="0">
                <a:pos x="connsiteX0" y="connsiteY0"/>
              </a:cxn>
              <a:cxn ang="0">
                <a:pos x="connsiteX1" y="connsiteY1"/>
              </a:cxn>
              <a:cxn ang="0">
                <a:pos x="connsiteX2" y="connsiteY2"/>
              </a:cxn>
            </a:cxnLst>
            <a:rect l="l" t="t" r="r" b="b"/>
            <a:pathLst>
              <a:path w="443346" h="374072">
                <a:moveTo>
                  <a:pt x="443346" y="0"/>
                </a:moveTo>
                <a:cubicBezTo>
                  <a:pt x="341746" y="45027"/>
                  <a:pt x="240146" y="90055"/>
                  <a:pt x="166255" y="152400"/>
                </a:cubicBezTo>
                <a:cubicBezTo>
                  <a:pt x="92364" y="214745"/>
                  <a:pt x="46182" y="294408"/>
                  <a:pt x="0" y="374072"/>
                </a:cubicBezTo>
              </a:path>
            </a:pathLst>
          </a:custGeom>
          <a:ln>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6750461" y="482676"/>
            <a:ext cx="325730" cy="461665"/>
          </a:xfrm>
          <a:prstGeom prst="rect">
            <a:avLst/>
          </a:prstGeom>
          <a:noFill/>
          <a:ln>
            <a:noFill/>
          </a:ln>
        </p:spPr>
        <p:txBody>
          <a:bodyPr wrap="none" rtlCol="0">
            <a:spAutoFit/>
          </a:bodyPr>
          <a:lstStyle/>
          <a:p>
            <a:r>
              <a:rPr kumimoji="1" lang="en-US" altLang="ja-JP" sz="2400" dirty="0" smtClean="0"/>
              <a:t>S</a:t>
            </a:r>
            <a:endParaRPr kumimoji="1" lang="ja-JP" altLang="en-US" sz="2400" dirty="0"/>
          </a:p>
        </p:txBody>
      </p:sp>
      <p:sp>
        <p:nvSpPr>
          <p:cNvPr id="17" name="テキスト ボックス 16"/>
          <p:cNvSpPr txBox="1"/>
          <p:nvPr/>
        </p:nvSpPr>
        <p:spPr>
          <a:xfrm>
            <a:off x="2798470" y="5858572"/>
            <a:ext cx="325730" cy="461665"/>
          </a:xfrm>
          <a:prstGeom prst="rect">
            <a:avLst/>
          </a:prstGeom>
          <a:noFill/>
          <a:ln>
            <a:noFill/>
          </a:ln>
        </p:spPr>
        <p:txBody>
          <a:bodyPr wrap="none" rtlCol="0">
            <a:spAutoFit/>
          </a:bodyPr>
          <a:lstStyle/>
          <a:p>
            <a:r>
              <a:rPr kumimoji="1" lang="en-US" altLang="ja-JP" sz="2400" dirty="0" smtClean="0"/>
              <a:t>S</a:t>
            </a:r>
            <a:endParaRPr kumimoji="1" lang="ja-JP" alt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4. Conclusion</a:t>
            </a:r>
            <a:endParaRPr lang="ja-JP" altLang="en-US" dirty="0"/>
          </a:p>
        </p:txBody>
      </p:sp>
      <p:sp>
        <p:nvSpPr>
          <p:cNvPr id="3" name="フッター プレースホルダ 2"/>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sp>
        <p:nvSpPr>
          <p:cNvPr id="4" name="テキスト ボックス 3"/>
          <p:cNvSpPr txBox="1"/>
          <p:nvPr/>
        </p:nvSpPr>
        <p:spPr>
          <a:xfrm>
            <a:off x="651071" y="1417638"/>
            <a:ext cx="8035729" cy="4524315"/>
          </a:xfrm>
          <a:prstGeom prst="rect">
            <a:avLst/>
          </a:prstGeom>
          <a:noFill/>
        </p:spPr>
        <p:txBody>
          <a:bodyPr wrap="square" rtlCol="0">
            <a:spAutoFit/>
          </a:bodyPr>
          <a:lstStyle/>
          <a:p>
            <a:pPr>
              <a:buSzPct val="50000"/>
              <a:buFont typeface="Wingdings" charset="2"/>
              <a:buChar char="l"/>
            </a:pPr>
            <a:r>
              <a:rPr lang="en-GB" sz="2400" dirty="0" smtClean="0"/>
              <a:t>About 1300 new monuments were installed in the KEKB tunnel to construct a more complete survey network for </a:t>
            </a:r>
            <a:r>
              <a:rPr lang="en-GB" sz="2400" dirty="0" err="1" smtClean="0"/>
              <a:t>SuperKEKB</a:t>
            </a:r>
            <a:r>
              <a:rPr lang="en-GB" sz="2400" dirty="0" smtClean="0"/>
              <a:t>. </a:t>
            </a:r>
          </a:p>
          <a:p>
            <a:pPr>
              <a:buSzPct val="50000"/>
              <a:buFont typeface="Wingdings" charset="2"/>
              <a:buChar char="l"/>
            </a:pPr>
            <a:r>
              <a:rPr lang="en-GB" sz="2400" dirty="0" smtClean="0"/>
              <a:t> A survey of the existing (not yet removed from the beam line) magnets and the new monuments was carried out using FARO ION laser trackers. </a:t>
            </a:r>
          </a:p>
          <a:p>
            <a:pPr>
              <a:buSzPct val="50000"/>
              <a:buFont typeface="Wingdings" charset="2"/>
              <a:buChar char="l"/>
            </a:pPr>
            <a:r>
              <a:rPr lang="en-GB" sz="2400" dirty="0" smtClean="0"/>
              <a:t>Preliminary coordinates of the monuments were obtained.</a:t>
            </a:r>
            <a:endParaRPr lang="ja-JP" altLang="en-US" sz="2400" dirty="0" smtClean="0"/>
          </a:p>
          <a:p>
            <a:pPr>
              <a:buSzPct val="50000"/>
              <a:buFont typeface="Wingdings" charset="2"/>
              <a:buChar char="l"/>
            </a:pPr>
            <a:endParaRPr lang="en-GB" sz="2400" dirty="0" smtClean="0"/>
          </a:p>
          <a:p>
            <a:pPr>
              <a:buSzPct val="50000"/>
              <a:buFont typeface="Wingdings" charset="2"/>
              <a:buChar char="l"/>
            </a:pPr>
            <a:r>
              <a:rPr lang="en-GB" sz="2400" dirty="0" smtClean="0"/>
              <a:t>This is the first time for us to build a network with such a large number of points.</a:t>
            </a:r>
          </a:p>
          <a:p>
            <a:pPr lvl="1">
              <a:buSzPct val="50000"/>
              <a:buFont typeface="Wingdings" charset="2"/>
              <a:buChar char="l"/>
            </a:pPr>
            <a:r>
              <a:rPr lang="en-GB" sz="2400" dirty="0" smtClean="0"/>
              <a:t>Time was required to become familiarized with the new FARO trackers and operation software (Insight).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0"/>
            <a:ext cx="8229600" cy="1143000"/>
          </a:xfrm>
        </p:spPr>
        <p:txBody>
          <a:bodyPr/>
          <a:lstStyle/>
          <a:p>
            <a:r>
              <a:rPr lang="en-US" altLang="ja-JP" dirty="0" smtClean="0"/>
              <a:t>Contents</a:t>
            </a:r>
            <a:endParaRPr lang="ja-JP" altLang="en-US" dirty="0"/>
          </a:p>
        </p:txBody>
      </p:sp>
      <p:sp>
        <p:nvSpPr>
          <p:cNvPr id="5" name="テキスト ボックス 4"/>
          <p:cNvSpPr txBox="1"/>
          <p:nvPr/>
        </p:nvSpPr>
        <p:spPr>
          <a:xfrm>
            <a:off x="1077874" y="914400"/>
            <a:ext cx="7082965" cy="5632311"/>
          </a:xfrm>
          <a:prstGeom prst="rect">
            <a:avLst/>
          </a:prstGeom>
          <a:noFill/>
        </p:spPr>
        <p:txBody>
          <a:bodyPr wrap="none" rtlCol="0">
            <a:spAutoFit/>
          </a:bodyPr>
          <a:lstStyle/>
          <a:p>
            <a:pPr marL="514350" indent="-514350">
              <a:buFont typeface="+mj-lt"/>
              <a:buAutoNum type="arabicPeriod"/>
            </a:pPr>
            <a:r>
              <a:rPr lang="en-US" altLang="ja-JP" sz="3600" dirty="0" smtClean="0"/>
              <a:t>Introduction</a:t>
            </a:r>
          </a:p>
          <a:p>
            <a:pPr marL="971550" lvl="1" indent="-514350"/>
            <a:r>
              <a:rPr lang="en-US" altLang="ja-JP" sz="3600" dirty="0" smtClean="0"/>
              <a:t>	</a:t>
            </a:r>
            <a:r>
              <a:rPr lang="en-US" altLang="ja-JP" sz="3600" dirty="0" err="1" smtClean="0">
                <a:solidFill>
                  <a:srgbClr val="0070C0"/>
                </a:solidFill>
              </a:rPr>
              <a:t>SuperKEKB</a:t>
            </a:r>
            <a:endParaRPr lang="en-US" altLang="ja-JP" sz="3600" dirty="0" smtClean="0">
              <a:solidFill>
                <a:srgbClr val="0070C0"/>
              </a:solidFill>
            </a:endParaRPr>
          </a:p>
          <a:p>
            <a:pPr marL="514350" indent="-514350">
              <a:buFont typeface="+mj-lt"/>
              <a:buAutoNum type="arabicPeriod"/>
            </a:pPr>
            <a:r>
              <a:rPr lang="en-US" altLang="ja-JP" sz="3600" dirty="0" smtClean="0"/>
              <a:t>Need for new geodetic network</a:t>
            </a:r>
          </a:p>
          <a:p>
            <a:pPr marL="514350" indent="-514350"/>
            <a:r>
              <a:rPr lang="en-US" altLang="ja-JP" sz="3600" dirty="0" smtClean="0"/>
              <a:t>		</a:t>
            </a:r>
            <a:r>
              <a:rPr lang="en-US" altLang="ja-JP" sz="3600" dirty="0" smtClean="0">
                <a:solidFill>
                  <a:srgbClr val="0070C0"/>
                </a:solidFill>
              </a:rPr>
              <a:t>Additions of survey monuments</a:t>
            </a:r>
          </a:p>
          <a:p>
            <a:pPr marL="514350" indent="-514350">
              <a:buFont typeface="+mj-lt"/>
              <a:buAutoNum type="arabicPeriod" startAt="3"/>
            </a:pPr>
            <a:r>
              <a:rPr lang="en-US" altLang="ja-JP" sz="3600" dirty="0" smtClean="0"/>
              <a:t>Survey</a:t>
            </a:r>
          </a:p>
          <a:p>
            <a:pPr marL="514350" indent="-514350"/>
            <a:r>
              <a:rPr lang="en-US" altLang="ja-JP" sz="3600" dirty="0" smtClean="0"/>
              <a:t>		</a:t>
            </a:r>
            <a:r>
              <a:rPr kumimoji="1" lang="en-US" altLang="ja-JP" sz="3600" dirty="0" smtClean="0"/>
              <a:t>New laser tracker</a:t>
            </a:r>
          </a:p>
          <a:p>
            <a:pPr marL="514350" indent="-514350"/>
            <a:r>
              <a:rPr lang="en-US" altLang="ja-JP" sz="3600" dirty="0" smtClean="0"/>
              <a:t>		</a:t>
            </a:r>
            <a:r>
              <a:rPr lang="en-US" altLang="ja-JP" sz="3600" dirty="0" smtClean="0">
                <a:solidFill>
                  <a:srgbClr val="0070C0"/>
                </a:solidFill>
              </a:rPr>
              <a:t>Comparison with design </a:t>
            </a:r>
            <a:endParaRPr lang="en-US" altLang="ja-JP" sz="3600" dirty="0" smtClean="0"/>
          </a:p>
          <a:p>
            <a:pPr marL="514350" indent="-514350">
              <a:buFont typeface="+mj-lt"/>
              <a:buAutoNum type="arabicPeriod" startAt="4"/>
            </a:pPr>
            <a:r>
              <a:rPr lang="en-US" altLang="ja-JP" sz="3600" dirty="0" smtClean="0"/>
              <a:t>Conclusion</a:t>
            </a:r>
          </a:p>
          <a:p>
            <a:pPr marL="514350" indent="-514350"/>
            <a:r>
              <a:rPr lang="en-US" altLang="ja-JP" sz="3600" dirty="0" smtClean="0"/>
              <a:t>		Issues to be pursued</a:t>
            </a:r>
          </a:p>
          <a:p>
            <a:r>
              <a:rPr lang="en-US" altLang="ja-JP" sz="3600" dirty="0" smtClean="0"/>
              <a:t>		Questions to be answered</a:t>
            </a:r>
          </a:p>
        </p:txBody>
      </p:sp>
      <p:sp>
        <p:nvSpPr>
          <p:cNvPr id="6" name="フッター プレースホルダ 5"/>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a:normAutofit fontScale="90000"/>
          </a:bodyPr>
          <a:lstStyle/>
          <a:p>
            <a:r>
              <a:rPr lang="en-US" altLang="ja-JP" dirty="0" smtClean="0"/>
              <a:t>4. Conclusion</a:t>
            </a:r>
            <a:br>
              <a:rPr lang="en-US" altLang="ja-JP" dirty="0" smtClean="0"/>
            </a:br>
            <a:r>
              <a:rPr lang="en-US" altLang="ja-JP" dirty="0" smtClean="0">
                <a:solidFill>
                  <a:schemeClr val="accent1"/>
                </a:solidFill>
                <a:effectLst>
                  <a:outerShdw blurRad="38100" dist="38100" dir="2700000" algn="tl">
                    <a:srgbClr val="000000">
                      <a:alpha val="43137"/>
                    </a:srgbClr>
                  </a:outerShdw>
                </a:effectLst>
              </a:rPr>
              <a:t>Issues to be pursued</a:t>
            </a:r>
            <a:endParaRPr lang="ja-JP" altLang="en-US" dirty="0">
              <a:ln>
                <a:solidFill>
                  <a:schemeClr val="tx2">
                    <a:lumMod val="20000"/>
                    <a:lumOff val="80000"/>
                  </a:schemeClr>
                </a:solidFill>
              </a:ln>
              <a:solidFill>
                <a:schemeClr val="accent1"/>
              </a:solidFill>
              <a:effectLst>
                <a:outerShdw blurRad="38100" dist="38100" dir="2700000" algn="tl">
                  <a:srgbClr val="000000">
                    <a:alpha val="43137"/>
                  </a:srgbClr>
                </a:outerShdw>
              </a:effectLst>
            </a:endParaRPr>
          </a:p>
        </p:txBody>
      </p:sp>
      <p:sp>
        <p:nvSpPr>
          <p:cNvPr id="3" name="フッター プレースホルダ 2"/>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sp>
        <p:nvSpPr>
          <p:cNvPr id="5" name="テキスト ボックス 4"/>
          <p:cNvSpPr txBox="1"/>
          <p:nvPr/>
        </p:nvSpPr>
        <p:spPr>
          <a:xfrm>
            <a:off x="457200" y="1462703"/>
            <a:ext cx="8229600" cy="5262979"/>
          </a:xfrm>
          <a:prstGeom prst="rect">
            <a:avLst/>
          </a:prstGeom>
          <a:noFill/>
        </p:spPr>
        <p:txBody>
          <a:bodyPr wrap="square" rtlCol="0">
            <a:spAutoFit/>
          </a:bodyPr>
          <a:lstStyle/>
          <a:p>
            <a:pPr>
              <a:buSzPct val="50000"/>
              <a:buFont typeface="Wingdings" charset="2"/>
              <a:buChar char="l"/>
            </a:pPr>
            <a:r>
              <a:rPr lang="en-GB" sz="2400" dirty="0" smtClean="0"/>
              <a:t>The network at the IP needs to be improved.</a:t>
            </a:r>
            <a:endParaRPr lang="ja-JP" altLang="en-US" sz="2400" dirty="0" smtClean="0"/>
          </a:p>
          <a:p>
            <a:pPr>
              <a:buSzPct val="50000"/>
              <a:buFont typeface="Wingdings" charset="2"/>
              <a:buChar char="l"/>
            </a:pPr>
            <a:r>
              <a:rPr lang="en-GB" sz="2400" dirty="0" smtClean="0"/>
              <a:t>Re-measurements are needed for some tracker stations where the RMS of the fits to the design coordinates are much larger than expected.</a:t>
            </a:r>
            <a:endParaRPr lang="ja-JP" altLang="en-US" sz="2400" dirty="0" smtClean="0"/>
          </a:p>
          <a:p>
            <a:pPr>
              <a:buSzPct val="50000"/>
              <a:buFont typeface="Wingdings" charset="2"/>
              <a:buChar char="l"/>
            </a:pPr>
            <a:r>
              <a:rPr lang="en-GB" sz="2400" dirty="0" smtClean="0"/>
              <a:t>Independent analysis, for example via PANDA, would help in understanding the stability of the solutions. </a:t>
            </a:r>
          </a:p>
          <a:p>
            <a:pPr>
              <a:buSzPct val="50000"/>
              <a:buFont typeface="Wingdings" charset="2"/>
              <a:buChar char="l"/>
            </a:pPr>
            <a:r>
              <a:rPr lang="en-GB" sz="2400" dirty="0" smtClean="0"/>
              <a:t>Another way of confirming the deformation is needed, such as via GPS. Reference points in the tunnel need to be transferred to the ground surface in order to use GPS.  It is estimated that GPS has enough accuracy to verify the 20 mm distortions.</a:t>
            </a:r>
          </a:p>
          <a:p>
            <a:pPr>
              <a:buSzPct val="50000"/>
              <a:buFont typeface="Wingdings" charset="2"/>
              <a:buChar char="l"/>
            </a:pPr>
            <a:endParaRPr lang="en-GB" altLang="ja-JP" sz="2400" dirty="0" smtClean="0"/>
          </a:p>
          <a:p>
            <a:pPr>
              <a:buSzPct val="50000"/>
              <a:buFont typeface="Wingdings" charset="2"/>
              <a:buChar char="l"/>
            </a:pPr>
            <a:r>
              <a:rPr lang="en-GB" altLang="ja-JP" sz="2400" dirty="0" smtClean="0">
                <a:solidFill>
                  <a:schemeClr val="bg1">
                    <a:lumMod val="50000"/>
                  </a:schemeClr>
                </a:solidFill>
              </a:rPr>
              <a:t>Monitors are important especially around the IP.</a:t>
            </a:r>
          </a:p>
          <a:p>
            <a:pPr>
              <a:buSzPct val="50000"/>
            </a:pPr>
            <a:r>
              <a:rPr lang="en-GB" altLang="ja-JP" sz="2400" dirty="0" smtClean="0">
                <a:solidFill>
                  <a:schemeClr val="bg1">
                    <a:lumMod val="50000"/>
                  </a:schemeClr>
                </a:solidFill>
              </a:rPr>
              <a:t>Tests with WPS, HLS (thanks to </a:t>
            </a:r>
            <a:r>
              <a:rPr lang="en-GB" altLang="ja-JP" sz="2400" dirty="0" err="1" smtClean="0">
                <a:solidFill>
                  <a:schemeClr val="bg1">
                    <a:lumMod val="50000"/>
                  </a:schemeClr>
                </a:solidFill>
              </a:rPr>
              <a:t>SLAC,etc</a:t>
            </a:r>
            <a:r>
              <a:rPr lang="en-GB" altLang="ja-JP" sz="2400" dirty="0" smtClean="0">
                <a:solidFill>
                  <a:schemeClr val="bg1">
                    <a:lumMod val="50000"/>
                  </a:schemeClr>
                </a:solidFill>
              </a:rPr>
              <a:t>.) to be installed around the IP are on going.</a:t>
            </a:r>
            <a:endParaRPr lang="ja-JP" altLang="en-US" sz="24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4. Conclusion</a:t>
            </a:r>
            <a:br>
              <a:rPr lang="en-US" altLang="ja-JP" dirty="0" smtClean="0"/>
            </a:br>
            <a:r>
              <a:rPr lang="en-US" altLang="ja-JP" dirty="0" smtClean="0">
                <a:solidFill>
                  <a:schemeClr val="accent1"/>
                </a:solidFill>
                <a:effectLst>
                  <a:outerShdw blurRad="38100" dist="38100" dir="2700000" algn="tl">
                    <a:srgbClr val="000000">
                      <a:alpha val="43137"/>
                    </a:srgbClr>
                  </a:outerShdw>
                </a:effectLst>
              </a:rPr>
              <a:t>Questions to be answered</a:t>
            </a:r>
            <a:endParaRPr lang="ja-JP" altLang="en-US" dirty="0">
              <a:solidFill>
                <a:schemeClr val="accent1"/>
              </a:solidFill>
              <a:effectLst>
                <a:outerShdw blurRad="38100" dist="38100" dir="2700000" algn="tl">
                  <a:srgbClr val="000000">
                    <a:alpha val="43137"/>
                  </a:srgbClr>
                </a:outerShdw>
              </a:effectLst>
            </a:endParaRPr>
          </a:p>
        </p:txBody>
      </p:sp>
      <p:sp>
        <p:nvSpPr>
          <p:cNvPr id="3" name="フッター プレースホルダ 2"/>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sp>
        <p:nvSpPr>
          <p:cNvPr id="4" name="テキスト ボックス 3"/>
          <p:cNvSpPr txBox="1"/>
          <p:nvPr/>
        </p:nvSpPr>
        <p:spPr>
          <a:xfrm>
            <a:off x="176315" y="1636273"/>
            <a:ext cx="8686800" cy="4893647"/>
          </a:xfrm>
          <a:prstGeom prst="rect">
            <a:avLst/>
          </a:prstGeom>
          <a:noFill/>
        </p:spPr>
        <p:txBody>
          <a:bodyPr wrap="square" rtlCol="0">
            <a:spAutoFit/>
          </a:bodyPr>
          <a:lstStyle/>
          <a:p>
            <a:r>
              <a:rPr lang="en-GB" sz="2400" dirty="0" smtClean="0"/>
              <a:t>Questions that remain to be answered include:</a:t>
            </a:r>
          </a:p>
          <a:p>
            <a:pPr>
              <a:buFont typeface="Arial" pitchFamily="34" charset="0"/>
              <a:buChar char="•"/>
            </a:pPr>
            <a:endParaRPr lang="en-GB" sz="2400" dirty="0" smtClean="0"/>
          </a:p>
          <a:p>
            <a:pPr>
              <a:buFont typeface="Arial" pitchFamily="34" charset="0"/>
              <a:buChar char="•"/>
            </a:pPr>
            <a:r>
              <a:rPr lang="en-GB" sz="2400" dirty="0" smtClean="0"/>
              <a:t>How to use the network data for </a:t>
            </a:r>
            <a:r>
              <a:rPr lang="en-GB" sz="2400" dirty="0" err="1" smtClean="0"/>
              <a:t>SuperKEKB</a:t>
            </a:r>
            <a:r>
              <a:rPr lang="en-GB" sz="2400" dirty="0" smtClean="0"/>
              <a:t> when some magnets remain in the tunnel.</a:t>
            </a:r>
          </a:p>
          <a:p>
            <a:pPr>
              <a:buFont typeface="Arial" pitchFamily="34" charset="0"/>
              <a:buChar char="•"/>
            </a:pPr>
            <a:endParaRPr lang="en-GB" sz="2400" dirty="0" smtClean="0"/>
          </a:p>
          <a:p>
            <a:pPr>
              <a:buFont typeface="Arial" pitchFamily="34" charset="0"/>
              <a:buChar char="•"/>
            </a:pPr>
            <a:r>
              <a:rPr lang="en-GB" sz="2400" dirty="0" smtClean="0"/>
              <a:t>Whether to re-level the beam line to compensate for the sinking of the tunnel, as was done for KEKB.</a:t>
            </a:r>
          </a:p>
          <a:p>
            <a:pPr>
              <a:buFont typeface="Arial" pitchFamily="34" charset="0"/>
              <a:buChar char="•"/>
            </a:pPr>
            <a:endParaRPr lang="en-GB" sz="2400" dirty="0" smtClean="0"/>
          </a:p>
          <a:p>
            <a:pPr>
              <a:buFont typeface="Arial" pitchFamily="34" charset="0"/>
              <a:buChar char="•"/>
            </a:pPr>
            <a:r>
              <a:rPr lang="en-GB" sz="2400" dirty="0" smtClean="0"/>
              <a:t>In addition, the effect of the measured deformations on the </a:t>
            </a:r>
            <a:r>
              <a:rPr lang="en-GB" sz="2400" dirty="0" err="1" smtClean="0"/>
              <a:t>emittance</a:t>
            </a:r>
            <a:r>
              <a:rPr lang="en-GB" sz="2400" dirty="0" smtClean="0"/>
              <a:t> of the </a:t>
            </a:r>
            <a:r>
              <a:rPr lang="en-GB" sz="2400" dirty="0" err="1" smtClean="0"/>
              <a:t>nano</a:t>
            </a:r>
            <a:r>
              <a:rPr lang="en-GB" sz="2400" dirty="0" smtClean="0"/>
              <a:t>-beam lattice requires study by the optics </a:t>
            </a:r>
            <a:r>
              <a:rPr lang="en-GB" sz="2400" smtClean="0"/>
              <a:t>group.</a:t>
            </a:r>
          </a:p>
          <a:p>
            <a:pPr lvl="1">
              <a:buFont typeface="Arial" pitchFamily="34" charset="0"/>
              <a:buChar char="•"/>
            </a:pPr>
            <a:r>
              <a:rPr lang="en-GB" sz="2400" dirty="0" smtClean="0"/>
              <a:t>We will continue working closely with the optics group on this issue.</a:t>
            </a:r>
            <a:endParaRPr lang="ja-JP" alt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 Introduction</a:t>
            </a:r>
            <a:endParaRPr lang="ja-JP" altLang="en-US" dirty="0"/>
          </a:p>
        </p:txBody>
      </p:sp>
      <p:sp>
        <p:nvSpPr>
          <p:cNvPr id="3" name="テキスト ボックス 2"/>
          <p:cNvSpPr txBox="1"/>
          <p:nvPr/>
        </p:nvSpPr>
        <p:spPr>
          <a:xfrm>
            <a:off x="904522" y="2065412"/>
            <a:ext cx="7571753" cy="3231654"/>
          </a:xfrm>
          <a:prstGeom prst="rect">
            <a:avLst/>
          </a:prstGeom>
          <a:noFill/>
        </p:spPr>
        <p:txBody>
          <a:bodyPr wrap="none" rtlCol="0">
            <a:spAutoFit/>
          </a:bodyPr>
          <a:lstStyle/>
          <a:p>
            <a:pPr algn="ctr"/>
            <a:r>
              <a:rPr lang="en-US" altLang="ja-JP" sz="3600" dirty="0" smtClean="0"/>
              <a:t>From </a:t>
            </a:r>
            <a:r>
              <a:rPr kumimoji="1" lang="en-US" altLang="ja-JP" sz="3600" dirty="0" smtClean="0"/>
              <a:t>KEKB to </a:t>
            </a:r>
            <a:r>
              <a:rPr kumimoji="1" lang="en-US" altLang="ja-JP" sz="3600" dirty="0" err="1" smtClean="0"/>
              <a:t>SuperKEKB</a:t>
            </a:r>
            <a:endParaRPr kumimoji="1" lang="en-US" altLang="ja-JP" sz="3600" dirty="0" smtClean="0"/>
          </a:p>
          <a:p>
            <a:pPr algn="ctr"/>
            <a:endParaRPr lang="en-US" altLang="ja-JP" sz="3600" dirty="0" smtClean="0"/>
          </a:p>
          <a:p>
            <a:pPr algn="ctr"/>
            <a:endParaRPr lang="en-US" altLang="ja-JP" sz="3600" dirty="0" smtClean="0"/>
          </a:p>
          <a:p>
            <a:pPr algn="ctr"/>
            <a:r>
              <a:rPr lang="en-US" altLang="ja-JP" sz="4800" dirty="0" err="1" smtClean="0"/>
              <a:t>SuperKEKB</a:t>
            </a:r>
            <a:r>
              <a:rPr lang="en-US" altLang="ja-JP" sz="4800" dirty="0" smtClean="0"/>
              <a:t> is </a:t>
            </a:r>
          </a:p>
          <a:p>
            <a:pPr algn="ctr"/>
            <a:r>
              <a:rPr lang="en-US" altLang="ja-JP" sz="4800" dirty="0" smtClean="0"/>
              <a:t>the next-generation B-factory</a:t>
            </a:r>
            <a:endParaRPr kumimoji="1" lang="ja-JP" altLang="en-US" sz="4800" dirty="0"/>
          </a:p>
        </p:txBody>
      </p:sp>
      <p:sp>
        <p:nvSpPr>
          <p:cNvPr id="4" name="フッター プレースホルダ 3"/>
          <p:cNvSpPr>
            <a:spLocks noGrp="1"/>
          </p:cNvSpPr>
          <p:nvPr>
            <p:ph type="ftr" sz="quarter" idx="11"/>
          </p:nvPr>
        </p:nvSpPr>
        <p:spPr/>
        <p:txBody>
          <a:bodyPr/>
          <a:lstStyle/>
          <a:p>
            <a:r>
              <a:rPr lang="en-US" altLang="ja-JP" smtClean="0"/>
              <a:t>Survey of KEKB Magnets and Monuments for SuperKEKB</a:t>
            </a:r>
            <a:r>
              <a:rPr lang="ja-JP" altLang="en-US" smtClean="0"/>
              <a:t>　</a:t>
            </a:r>
            <a:r>
              <a:rPr lang="en-US" altLang="ja-JP" smtClean="0"/>
              <a:t>IWAA2010</a:t>
            </a:r>
            <a:endParaRPr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78474" y="856066"/>
            <a:ext cx="8077852" cy="5847755"/>
          </a:xfrm>
          <a:prstGeom prst="rect">
            <a:avLst/>
          </a:prstGeom>
          <a:noFill/>
        </p:spPr>
        <p:txBody>
          <a:bodyPr wrap="none" rtlCol="0">
            <a:spAutoFit/>
          </a:bodyPr>
          <a:lstStyle/>
          <a:p>
            <a:pPr lvl="0"/>
            <a:r>
              <a:rPr lang="en-US" altLang="ja-JP" sz="3200" kern="0" dirty="0" smtClean="0">
                <a:solidFill>
                  <a:srgbClr val="000000"/>
                </a:solidFill>
                <a:effectLst>
                  <a:glow rad="101600">
                    <a:schemeClr val="bg2">
                      <a:tint val="20000"/>
                      <a:alpha val="60000"/>
                    </a:schemeClr>
                  </a:glow>
                </a:effectLst>
                <a:latin typeface="+mj-lt"/>
              </a:rPr>
              <a:t>KEKB </a:t>
            </a:r>
            <a:r>
              <a:rPr lang="en-US" altLang="ja-JP" sz="3200" kern="0" dirty="0">
                <a:solidFill>
                  <a:srgbClr val="000000"/>
                </a:solidFill>
                <a:effectLst>
                  <a:glow rad="101600">
                    <a:schemeClr val="bg2">
                      <a:tint val="20000"/>
                      <a:alpha val="60000"/>
                    </a:schemeClr>
                  </a:glow>
                </a:effectLst>
                <a:latin typeface="+mj-lt"/>
              </a:rPr>
              <a:t>operation</a:t>
            </a:r>
            <a:r>
              <a:rPr lang="en-US" altLang="ja-JP" sz="3200" kern="0" dirty="0" smtClean="0">
                <a:solidFill>
                  <a:srgbClr val="000000"/>
                </a:solidFill>
                <a:effectLst>
                  <a:glow rad="101600">
                    <a:schemeClr val="bg2">
                      <a:tint val="20000"/>
                      <a:alpha val="60000"/>
                    </a:schemeClr>
                  </a:glow>
                </a:effectLst>
                <a:latin typeface="+mj-lt"/>
              </a:rPr>
              <a:t> ended </a:t>
            </a:r>
            <a:r>
              <a:rPr lang="en-US" altLang="ja-JP" sz="2800" kern="0" dirty="0">
                <a:solidFill>
                  <a:srgbClr val="000000"/>
                </a:solidFill>
                <a:effectLst>
                  <a:glow rad="101600">
                    <a:schemeClr val="bg2">
                      <a:tint val="20000"/>
                      <a:alpha val="60000"/>
                    </a:schemeClr>
                  </a:glow>
                </a:effectLst>
                <a:latin typeface="+mj-lt"/>
              </a:rPr>
              <a:t>at 9:00 am June </a:t>
            </a:r>
            <a:r>
              <a:rPr lang="en-US" altLang="ja-JP" sz="2800" kern="0" dirty="0" smtClean="0">
                <a:solidFill>
                  <a:srgbClr val="000000"/>
                </a:solidFill>
                <a:effectLst>
                  <a:glow rad="101600">
                    <a:schemeClr val="bg2">
                      <a:tint val="20000"/>
                      <a:alpha val="60000"/>
                    </a:schemeClr>
                  </a:glow>
                </a:effectLst>
                <a:latin typeface="+mj-lt"/>
              </a:rPr>
              <a:t>30, 2010</a:t>
            </a:r>
          </a:p>
          <a:p>
            <a:pPr lvl="0">
              <a:buFont typeface="Arial" pitchFamily="34" charset="0"/>
              <a:buChar char="•"/>
            </a:pPr>
            <a:endParaRPr lang="en-US" altLang="ja-JP" sz="2800" kern="0" dirty="0">
              <a:solidFill>
                <a:srgbClr val="000000"/>
              </a:solidFill>
              <a:effectLst>
                <a:glow rad="101600">
                  <a:schemeClr val="bg2">
                    <a:tint val="20000"/>
                    <a:alpha val="60000"/>
                  </a:schemeClr>
                </a:glow>
              </a:effectLst>
              <a:latin typeface="+mj-lt"/>
            </a:endParaRPr>
          </a:p>
          <a:p>
            <a:pPr lvl="0">
              <a:buFont typeface="Arial" pitchFamily="34" charset="0"/>
              <a:buChar char="•"/>
            </a:pPr>
            <a:endParaRPr lang="en-US" altLang="ja-JP" sz="2800" kern="0" dirty="0" smtClean="0">
              <a:solidFill>
                <a:srgbClr val="000000"/>
              </a:solidFill>
              <a:effectLst>
                <a:glow rad="101600">
                  <a:schemeClr val="bg2">
                    <a:tint val="20000"/>
                    <a:alpha val="60000"/>
                  </a:schemeClr>
                </a:glow>
              </a:effectLst>
              <a:latin typeface="+mj-lt"/>
            </a:endParaRPr>
          </a:p>
          <a:p>
            <a:pPr lvl="0">
              <a:buFont typeface="Arial" pitchFamily="34" charset="0"/>
              <a:buChar char="•"/>
            </a:pPr>
            <a:endParaRPr lang="en-US" altLang="ja-JP" sz="2800" kern="0" dirty="0">
              <a:solidFill>
                <a:srgbClr val="000000"/>
              </a:solidFill>
              <a:effectLst>
                <a:glow rad="101600">
                  <a:schemeClr val="bg2">
                    <a:tint val="20000"/>
                    <a:alpha val="60000"/>
                  </a:schemeClr>
                </a:glow>
              </a:effectLst>
              <a:latin typeface="+mj-lt"/>
            </a:endParaRPr>
          </a:p>
          <a:p>
            <a:pPr lvl="0">
              <a:buFont typeface="Arial" pitchFamily="34" charset="0"/>
              <a:buChar char="•"/>
            </a:pPr>
            <a:endParaRPr lang="en-US" altLang="ja-JP" sz="2800" kern="0" dirty="0" smtClean="0">
              <a:solidFill>
                <a:srgbClr val="000000"/>
              </a:solidFill>
              <a:effectLst>
                <a:glow rad="101600">
                  <a:schemeClr val="bg2">
                    <a:tint val="20000"/>
                    <a:alpha val="60000"/>
                  </a:schemeClr>
                </a:glow>
              </a:effectLst>
              <a:latin typeface="+mj-lt"/>
            </a:endParaRPr>
          </a:p>
          <a:p>
            <a:pPr lvl="0"/>
            <a:endParaRPr lang="en-US" altLang="ja-JP" sz="3200" kern="0" dirty="0" smtClean="0">
              <a:solidFill>
                <a:srgbClr val="000000"/>
              </a:solidFill>
              <a:effectLst>
                <a:glow rad="101600">
                  <a:schemeClr val="bg2">
                    <a:tint val="20000"/>
                    <a:alpha val="60000"/>
                  </a:schemeClr>
                </a:glow>
              </a:effectLst>
              <a:latin typeface="+mj-lt"/>
            </a:endParaRPr>
          </a:p>
          <a:p>
            <a:pPr lvl="0"/>
            <a:endParaRPr lang="en-US" altLang="ja-JP" sz="5400" kern="0" dirty="0" smtClean="0">
              <a:solidFill>
                <a:srgbClr val="000000"/>
              </a:solidFill>
              <a:effectLst>
                <a:glow rad="101600">
                  <a:schemeClr val="bg2">
                    <a:tint val="20000"/>
                    <a:alpha val="60000"/>
                  </a:schemeClr>
                </a:glow>
              </a:effectLst>
              <a:latin typeface="+mj-lt"/>
            </a:endParaRPr>
          </a:p>
          <a:p>
            <a:pPr lvl="0"/>
            <a:r>
              <a:rPr lang="en-US" altLang="ja-JP" sz="3200" kern="0" dirty="0" err="1" smtClean="0">
                <a:solidFill>
                  <a:srgbClr val="000000"/>
                </a:solidFill>
                <a:effectLst>
                  <a:glow rad="101600">
                    <a:schemeClr val="bg2">
                      <a:tint val="20000"/>
                      <a:alpha val="60000"/>
                    </a:schemeClr>
                  </a:glow>
                </a:effectLst>
                <a:latin typeface="+mj-lt"/>
              </a:rPr>
              <a:t>SuperKEKB</a:t>
            </a:r>
            <a:r>
              <a:rPr lang="en-US" altLang="ja-JP" sz="3200" kern="0" dirty="0" smtClean="0">
                <a:solidFill>
                  <a:srgbClr val="000000"/>
                </a:solidFill>
                <a:effectLst>
                  <a:glow rad="101600">
                    <a:schemeClr val="bg2">
                      <a:tint val="20000"/>
                      <a:alpha val="60000"/>
                    </a:schemeClr>
                  </a:glow>
                </a:effectLst>
                <a:latin typeface="+mj-lt"/>
              </a:rPr>
              <a:t> budget is partially approved</a:t>
            </a:r>
          </a:p>
          <a:p>
            <a:r>
              <a:rPr lang="en-US" altLang="ja-JP" sz="2400" kern="0" dirty="0" smtClean="0">
                <a:solidFill>
                  <a:srgbClr val="000000"/>
                </a:solidFill>
                <a:effectLst>
                  <a:glow rad="101600">
                    <a:schemeClr val="bg2">
                      <a:tint val="20000"/>
                      <a:alpha val="60000"/>
                    </a:schemeClr>
                  </a:glow>
                </a:effectLst>
                <a:latin typeface="+mj-lt"/>
              </a:rPr>
              <a:t>   - Damping ring : 580M yen (~5.8M$) (FY2010)</a:t>
            </a:r>
          </a:p>
          <a:p>
            <a:r>
              <a:rPr lang="en-US" altLang="ja-JP" sz="2400" kern="0" dirty="0" smtClean="0">
                <a:solidFill>
                  <a:srgbClr val="000000"/>
                </a:solidFill>
                <a:effectLst>
                  <a:glow rad="101600">
                    <a:schemeClr val="bg2">
                      <a:tint val="20000"/>
                      <a:alpha val="60000"/>
                    </a:schemeClr>
                  </a:glow>
                </a:effectLst>
                <a:latin typeface="+mj-lt"/>
              </a:rPr>
              <a:t>   - Special budget “Very Advanced Research  Support Program”</a:t>
            </a:r>
          </a:p>
          <a:p>
            <a:r>
              <a:rPr lang="en-US" altLang="ja-JP" sz="2400" kern="0" dirty="0">
                <a:solidFill>
                  <a:srgbClr val="000000"/>
                </a:solidFill>
                <a:effectLst>
                  <a:glow rad="101600">
                    <a:schemeClr val="bg2">
                      <a:tint val="20000"/>
                      <a:alpha val="60000"/>
                    </a:schemeClr>
                  </a:glow>
                </a:effectLst>
                <a:latin typeface="+mj-lt"/>
              </a:rPr>
              <a:t> </a:t>
            </a:r>
            <a:r>
              <a:rPr lang="en-US" altLang="ja-JP" sz="2400" kern="0" dirty="0" smtClean="0">
                <a:solidFill>
                  <a:srgbClr val="000000"/>
                </a:solidFill>
                <a:effectLst>
                  <a:glow rad="101600">
                    <a:schemeClr val="bg2">
                      <a:tint val="20000"/>
                      <a:alpha val="60000"/>
                    </a:schemeClr>
                  </a:glow>
                </a:effectLst>
                <a:latin typeface="+mj-lt"/>
              </a:rPr>
              <a:t>                            10B yen (~100M$) (FY2010-2012)</a:t>
            </a:r>
          </a:p>
          <a:p>
            <a:endParaRPr lang="en-US" altLang="ja-JP" sz="800" kern="0" dirty="0" smtClean="0">
              <a:solidFill>
                <a:srgbClr val="000000"/>
              </a:solidFill>
              <a:effectLst>
                <a:glow rad="101600">
                  <a:schemeClr val="bg2">
                    <a:tint val="20000"/>
                    <a:alpha val="60000"/>
                  </a:schemeClr>
                </a:glow>
              </a:effectLst>
              <a:latin typeface="+mj-lt"/>
            </a:endParaRPr>
          </a:p>
          <a:p>
            <a:pPr lvl="0"/>
            <a:r>
              <a:rPr lang="en-US" altLang="ja-JP" sz="3200" kern="0" dirty="0" smtClean="0">
                <a:solidFill>
                  <a:srgbClr val="000000"/>
                </a:solidFill>
                <a:effectLst>
                  <a:glow rad="101600">
                    <a:schemeClr val="bg2">
                      <a:tint val="20000"/>
                      <a:alpha val="60000"/>
                    </a:schemeClr>
                  </a:glow>
                </a:effectLst>
                <a:latin typeface="+mj-lt"/>
                <a:sym typeface="Wingdings" pitchFamily="2" charset="2"/>
              </a:rPr>
              <a:t>      </a:t>
            </a:r>
            <a:r>
              <a:rPr lang="en-US" altLang="ja-JP" sz="3200" kern="0" dirty="0" smtClean="0">
                <a:solidFill>
                  <a:srgbClr val="000000"/>
                </a:solidFill>
                <a:effectLst>
                  <a:glow rad="101600">
                    <a:schemeClr val="bg2">
                      <a:tint val="20000"/>
                      <a:alpha val="60000"/>
                    </a:schemeClr>
                  </a:glow>
                </a:effectLst>
                <a:latin typeface="+mj-lt"/>
              </a:rPr>
              <a:t>Start construction </a:t>
            </a:r>
            <a:r>
              <a:rPr lang="en-US" altLang="ja-JP" sz="2800" kern="0" dirty="0" smtClean="0">
                <a:solidFill>
                  <a:srgbClr val="000000"/>
                </a:solidFill>
                <a:effectLst>
                  <a:glow rad="101600">
                    <a:schemeClr val="bg2">
                      <a:tint val="20000"/>
                      <a:alpha val="60000"/>
                    </a:schemeClr>
                  </a:glow>
                </a:effectLst>
                <a:latin typeface="+mj-lt"/>
              </a:rPr>
              <a:t>(FY2010-2013)</a:t>
            </a:r>
            <a:endParaRPr lang="en-US" altLang="ja-JP" sz="3200" kern="0" dirty="0">
              <a:solidFill>
                <a:srgbClr val="000000"/>
              </a:solidFill>
              <a:effectLst>
                <a:glow rad="101600">
                  <a:schemeClr val="bg2">
                    <a:tint val="20000"/>
                    <a:alpha val="60000"/>
                  </a:schemeClr>
                </a:glow>
              </a:effectLst>
              <a:latin typeface="+mj-lt"/>
            </a:endParaRPr>
          </a:p>
        </p:txBody>
      </p:sp>
      <p:sp>
        <p:nvSpPr>
          <p:cNvPr id="59393" name="Rectangle 1"/>
          <p:cNvSpPr>
            <a:spLocks noGrp="1" noChangeArrowheads="1"/>
          </p:cNvSpPr>
          <p:nvPr>
            <p:ph type="title"/>
          </p:nvPr>
        </p:nvSpPr>
        <p:spPr>
          <a:xfrm>
            <a:off x="1" y="21774"/>
            <a:ext cx="9144000" cy="928989"/>
          </a:xfrm>
          <a:ln/>
        </p:spPr>
        <p:txBody>
          <a:bodyPr lIns="64291" tIns="32146" rIns="64291" bIns="32146">
            <a:noAutofit/>
          </a:bodyPr>
          <a:lstStyle/>
          <a:p>
            <a:r>
              <a:rPr lang="en-US" altLang="ja-JP" sz="3600" dirty="0" smtClean="0">
                <a:ea typeface="ＭＳ Ｐゴシック" pitchFamily="50" charset="-128"/>
              </a:rPr>
              <a:t>From KEKB to </a:t>
            </a:r>
            <a:r>
              <a:rPr lang="en-US" altLang="ja-JP" sz="3600" dirty="0" err="1" smtClean="0">
                <a:ea typeface="ＭＳ Ｐゴシック" pitchFamily="50" charset="-128"/>
              </a:rPr>
              <a:t>SuperKEKB</a:t>
            </a:r>
            <a:endParaRPr lang="en-US" altLang="ja-JP" sz="3600" dirty="0">
              <a:ea typeface="ＭＳ Ｐゴシック" pitchFamily="50" charset="-128"/>
            </a:endParaRPr>
          </a:p>
        </p:txBody>
      </p:sp>
      <p:pic>
        <p:nvPicPr>
          <p:cNvPr id="6" name="Picture 2"/>
          <p:cNvPicPr>
            <a:picLocks noChangeAspect="1" noChangeArrowheads="1"/>
          </p:cNvPicPr>
          <p:nvPr/>
        </p:nvPicPr>
        <p:blipFill>
          <a:blip r:embed="rId2"/>
          <a:srcRect/>
          <a:stretch>
            <a:fillRect/>
          </a:stretch>
        </p:blipFill>
        <p:spPr bwMode="auto">
          <a:xfrm>
            <a:off x="400948" y="1406133"/>
            <a:ext cx="8348653" cy="2806228"/>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6" name="Picture 14"/>
          <p:cNvPicPr>
            <a:picLocks noChangeAspect="1" noChangeArrowheads="1"/>
          </p:cNvPicPr>
          <p:nvPr/>
        </p:nvPicPr>
        <p:blipFill>
          <a:blip r:embed="rId4"/>
          <a:srcRect/>
          <a:stretch>
            <a:fillRect/>
          </a:stretch>
        </p:blipFill>
        <p:spPr bwMode="auto">
          <a:xfrm>
            <a:off x="100013" y="1033618"/>
            <a:ext cx="7227887" cy="4819650"/>
          </a:xfrm>
          <a:prstGeom prst="rect">
            <a:avLst/>
          </a:prstGeom>
          <a:noFill/>
          <a:ln w="9525">
            <a:noFill/>
            <a:miter lim="800000"/>
            <a:headEnd/>
            <a:tailEnd/>
          </a:ln>
        </p:spPr>
      </p:pic>
      <p:sp>
        <p:nvSpPr>
          <p:cNvPr id="14347" name="Oval 15"/>
          <p:cNvSpPr>
            <a:spLocks noChangeArrowheads="1"/>
          </p:cNvSpPr>
          <p:nvPr/>
        </p:nvSpPr>
        <p:spPr bwMode="auto">
          <a:xfrm>
            <a:off x="437502" y="3384422"/>
            <a:ext cx="3707690" cy="773555"/>
          </a:xfrm>
          <a:prstGeom prst="ellipse">
            <a:avLst/>
          </a:prstGeom>
          <a:noFill/>
          <a:ln w="57150">
            <a:solidFill>
              <a:srgbClr val="FF0000"/>
            </a:solidFill>
            <a:round/>
            <a:headEnd/>
            <a:tailEnd/>
          </a:ln>
        </p:spPr>
        <p:txBody>
          <a:bodyPr wrap="none" lIns="91420" tIns="45711" rIns="91420" bIns="45711" anchor="ctr"/>
          <a:lstStyle/>
          <a:p>
            <a:pPr eaLnBrk="0" hangingPunct="0"/>
            <a:endParaRPr kumimoji="0" lang="ja-JP" altLang="en-US"/>
          </a:p>
        </p:txBody>
      </p:sp>
      <p:sp>
        <p:nvSpPr>
          <p:cNvPr id="14339" name="AutoShape 16"/>
          <p:cNvSpPr>
            <a:spLocks noChangeArrowheads="1"/>
          </p:cNvSpPr>
          <p:nvPr/>
        </p:nvSpPr>
        <p:spPr bwMode="auto">
          <a:xfrm>
            <a:off x="554038" y="2871943"/>
            <a:ext cx="2319469" cy="407983"/>
          </a:xfrm>
          <a:prstGeom prst="roundRect">
            <a:avLst>
              <a:gd name="adj" fmla="val 440"/>
            </a:avLst>
          </a:prstGeom>
          <a:solidFill>
            <a:schemeClr val="bg1"/>
          </a:solidFill>
          <a:ln w="9525">
            <a:noFill/>
            <a:round/>
            <a:headEnd/>
            <a:tailEnd/>
          </a:ln>
        </p:spPr>
        <p:txBody>
          <a:bodyPr wrap="none" lIns="81623" tIns="42443" rIns="81623" bIns="42443">
            <a:spAutoFit/>
          </a:bodyPr>
          <a:lstStyle/>
          <a:p>
            <a:pPr hangingPunct="0">
              <a:lnSpc>
                <a:spcPct val="87000"/>
              </a:lnSpc>
              <a:buClr>
                <a:srgbClr val="000000"/>
              </a:buClr>
              <a:buSzPct val="45000"/>
              <a:tabLst>
                <a:tab pos="654050" algn="l"/>
              </a:tabLst>
            </a:pPr>
            <a:r>
              <a:rPr kumimoji="0" lang="en-GB" altLang="ja-JP" sz="2400" b="1" dirty="0">
                <a:latin typeface="+mj-lt"/>
              </a:rPr>
              <a:t>KEKB</a:t>
            </a:r>
            <a:r>
              <a:rPr kumimoji="0" lang="ja-JP" altLang="en-US" sz="2400" b="1" dirty="0">
                <a:latin typeface="+mj-lt"/>
              </a:rPr>
              <a:t> </a:t>
            </a:r>
            <a:r>
              <a:rPr kumimoji="0" lang="en-US" altLang="ja-JP" sz="2400" b="1" dirty="0">
                <a:latin typeface="+mj-lt"/>
              </a:rPr>
              <a:t>accelerator</a:t>
            </a:r>
            <a:endParaRPr kumimoji="0" lang="ja-JP" altLang="en-GB" sz="2400" b="1" dirty="0">
              <a:latin typeface="+mj-lt"/>
            </a:endParaRPr>
          </a:p>
        </p:txBody>
      </p:sp>
      <p:sp>
        <p:nvSpPr>
          <p:cNvPr id="24583" name="タイトル 11"/>
          <p:cNvSpPr>
            <a:spLocks noGrp="1"/>
          </p:cNvSpPr>
          <p:nvPr>
            <p:ph type="title"/>
          </p:nvPr>
        </p:nvSpPr>
        <p:spPr>
          <a:xfrm>
            <a:off x="246327" y="30778"/>
            <a:ext cx="8686800" cy="818541"/>
          </a:xfrm>
        </p:spPr>
        <p:txBody>
          <a:bodyPr lIns="82945" tIns="41473" rIns="82945" bIns="41473">
            <a:noAutofit/>
          </a:bodyPr>
          <a:lstStyle/>
          <a:p>
            <a:pPr eaLnBrk="1" hangingPunct="1">
              <a:defRPr/>
            </a:pPr>
            <a:r>
              <a:rPr lang="en-US" altLang="ja-JP" sz="3600" dirty="0" smtClean="0"/>
              <a:t>From KEKB to </a:t>
            </a:r>
            <a:r>
              <a:rPr lang="en-US" altLang="ja-JP" sz="3600" dirty="0" err="1" smtClean="0"/>
              <a:t>SuperKEKB</a:t>
            </a:r>
            <a:endParaRPr lang="ja-JP" altLang="en-US" sz="2800" dirty="0" smtClean="0"/>
          </a:p>
        </p:txBody>
      </p:sp>
      <p:cxnSp>
        <p:nvCxnSpPr>
          <p:cNvPr id="11" name="直線矢印コネクタ 10"/>
          <p:cNvCxnSpPr/>
          <p:nvPr/>
        </p:nvCxnSpPr>
        <p:spPr>
          <a:xfrm rot="10800000" flipH="1">
            <a:off x="437502" y="3771200"/>
            <a:ext cx="3707690" cy="1588"/>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828796" y="3474983"/>
            <a:ext cx="620683" cy="369332"/>
          </a:xfrm>
          <a:prstGeom prst="rect">
            <a:avLst/>
          </a:prstGeom>
          <a:noFill/>
        </p:spPr>
        <p:txBody>
          <a:bodyPr wrap="none" rtlCol="0">
            <a:spAutoFit/>
          </a:bodyPr>
          <a:lstStyle/>
          <a:p>
            <a:r>
              <a:rPr kumimoji="1" lang="en-US" altLang="ja-JP" dirty="0" smtClean="0">
                <a:solidFill>
                  <a:schemeClr val="bg1"/>
                </a:solidFill>
              </a:rPr>
              <a:t>1km</a:t>
            </a:r>
            <a:endParaRPr kumimoji="1" lang="ja-JP" altLang="en-US" dirty="0">
              <a:solidFill>
                <a:schemeClr val="bg1"/>
              </a:solidFill>
            </a:endParaRPr>
          </a:p>
        </p:txBody>
      </p:sp>
      <p:pic>
        <p:nvPicPr>
          <p:cNvPr id="7174" name="Picture 19"/>
          <p:cNvPicPr>
            <a:picLocks noChangeAspect="1" noChangeArrowheads="1"/>
          </p:cNvPicPr>
          <p:nvPr/>
        </p:nvPicPr>
        <p:blipFill>
          <a:blip r:embed="rId5"/>
          <a:srcRect/>
          <a:stretch>
            <a:fillRect/>
          </a:stretch>
        </p:blipFill>
        <p:spPr bwMode="auto">
          <a:xfrm>
            <a:off x="4320862" y="3226193"/>
            <a:ext cx="4823137" cy="3232557"/>
          </a:xfrm>
          <a:prstGeom prst="rect">
            <a:avLst/>
          </a:prstGeom>
          <a:noFill/>
          <a:ln w="9525">
            <a:noFill/>
            <a:miter lim="800000"/>
            <a:headEnd/>
            <a:tailEnd/>
          </a:ln>
        </p:spPr>
      </p:pic>
      <p:sp>
        <p:nvSpPr>
          <p:cNvPr id="7178" name="Text Box 24"/>
          <p:cNvSpPr txBox="1">
            <a:spLocks noChangeArrowheads="1"/>
          </p:cNvSpPr>
          <p:nvPr/>
        </p:nvSpPr>
        <p:spPr bwMode="auto">
          <a:xfrm>
            <a:off x="1615265" y="4609913"/>
            <a:ext cx="5335555" cy="2161230"/>
          </a:xfrm>
          <a:prstGeom prst="rect">
            <a:avLst/>
          </a:prstGeom>
          <a:solidFill>
            <a:schemeClr val="bg1">
              <a:lumMod val="95000"/>
            </a:schemeClr>
          </a:solidFill>
          <a:ln w="9525">
            <a:solidFill>
              <a:srgbClr val="002060"/>
            </a:solidFill>
            <a:miter lim="800000"/>
            <a:headEnd/>
            <a:tailEnd/>
          </a:ln>
        </p:spPr>
        <p:txBody>
          <a:bodyPr wrap="none" lIns="82927" tIns="41464" rIns="82927" bIns="41464">
            <a:spAutoFit/>
          </a:bodyPr>
          <a:lstStyle/>
          <a:p>
            <a:pPr algn="ctr" eaLnBrk="0" hangingPunct="0"/>
            <a:r>
              <a:rPr kumimoji="0" lang="en-US" altLang="ja-JP" sz="2900" dirty="0" smtClean="0">
                <a:solidFill>
                  <a:srgbClr val="000000"/>
                </a:solidFill>
              </a:rPr>
              <a:t>The KEKB B-factory in Japan</a:t>
            </a:r>
          </a:p>
          <a:p>
            <a:pPr algn="ctr" eaLnBrk="0" hangingPunct="0"/>
            <a:r>
              <a:rPr kumimoji="0" lang="en-US" altLang="ja-JP" sz="2400" dirty="0" smtClean="0">
                <a:solidFill>
                  <a:srgbClr val="000000"/>
                </a:solidFill>
              </a:rPr>
              <a:t>More than 1 ab</a:t>
            </a:r>
            <a:r>
              <a:rPr kumimoji="0" lang="en-US" altLang="ja-JP" sz="2400" baseline="30000" dirty="0" smtClean="0">
                <a:solidFill>
                  <a:srgbClr val="000000"/>
                </a:solidFill>
              </a:rPr>
              <a:t>-1</a:t>
            </a:r>
            <a:r>
              <a:rPr kumimoji="0" lang="en-US" altLang="ja-JP" sz="2400" dirty="0" smtClean="0">
                <a:solidFill>
                  <a:srgbClr val="000000"/>
                </a:solidFill>
              </a:rPr>
              <a:t> data / 11 years  </a:t>
            </a:r>
          </a:p>
          <a:p>
            <a:pPr algn="ctr" eaLnBrk="0" hangingPunct="0"/>
            <a:r>
              <a:rPr kumimoji="0" lang="en-US" altLang="ja-JP" sz="2400" dirty="0" smtClean="0">
                <a:solidFill>
                  <a:srgbClr val="000000"/>
                </a:solidFill>
              </a:rPr>
              <a:t>The world’s highest luminosity </a:t>
            </a:r>
          </a:p>
          <a:p>
            <a:pPr algn="ctr" eaLnBrk="0" hangingPunct="0">
              <a:buFont typeface="Wingdings" pitchFamily="2" charset="2"/>
              <a:buChar char="à"/>
            </a:pPr>
            <a:r>
              <a:rPr kumimoji="0" lang="en-US" altLang="ja-JP" sz="2900" dirty="0" smtClean="0">
                <a:solidFill>
                  <a:srgbClr val="000000"/>
                </a:solidFill>
              </a:rPr>
              <a:t>Will be upgraded to </a:t>
            </a:r>
            <a:r>
              <a:rPr kumimoji="0" lang="en-US" altLang="ja-JP" sz="2900" u="sng" dirty="0" err="1" smtClean="0">
                <a:solidFill>
                  <a:srgbClr val="000000"/>
                </a:solidFill>
              </a:rPr>
              <a:t>SuperKEKB</a:t>
            </a:r>
            <a:endParaRPr kumimoji="0" lang="en-US" altLang="ja-JP" sz="2900" u="sng" dirty="0" smtClean="0">
              <a:solidFill>
                <a:srgbClr val="000000"/>
              </a:solidFill>
            </a:endParaRPr>
          </a:p>
          <a:p>
            <a:pPr algn="ctr" eaLnBrk="0" hangingPunct="0"/>
            <a:r>
              <a:rPr kumimoji="0" lang="en-US" altLang="ja-JP" sz="2900" u="sng" dirty="0" smtClean="0">
                <a:solidFill>
                  <a:srgbClr val="000000"/>
                </a:solidFill>
              </a:rPr>
              <a:t>x40 higher luminosity</a:t>
            </a:r>
            <a:endParaRPr kumimoji="0" lang="ja-JP" altLang="en-US" sz="2900" u="sng" dirty="0">
              <a:solidFill>
                <a:srgbClr val="000000"/>
              </a:solidFill>
            </a:endParaRPr>
          </a:p>
        </p:txBody>
      </p:sp>
      <p:sp>
        <p:nvSpPr>
          <p:cNvPr id="13" name="AutoShape 16"/>
          <p:cNvSpPr>
            <a:spLocks noChangeArrowheads="1"/>
          </p:cNvSpPr>
          <p:nvPr/>
        </p:nvSpPr>
        <p:spPr bwMode="auto">
          <a:xfrm>
            <a:off x="557848" y="2872740"/>
            <a:ext cx="2997046" cy="415036"/>
          </a:xfrm>
          <a:prstGeom prst="roundRect">
            <a:avLst>
              <a:gd name="adj" fmla="val 440"/>
            </a:avLst>
          </a:prstGeom>
          <a:solidFill>
            <a:schemeClr val="bg1"/>
          </a:solidFill>
          <a:ln w="9525">
            <a:noFill/>
            <a:round/>
            <a:headEnd/>
            <a:tailEnd/>
          </a:ln>
        </p:spPr>
        <p:txBody>
          <a:bodyPr wrap="none" lIns="81623" tIns="42443" rIns="81623" bIns="42443">
            <a:spAutoFit/>
          </a:bodyPr>
          <a:lstStyle/>
          <a:p>
            <a:pPr hangingPunct="0">
              <a:lnSpc>
                <a:spcPct val="87000"/>
              </a:lnSpc>
              <a:buClr>
                <a:srgbClr val="000000"/>
              </a:buClr>
              <a:buSzPct val="45000"/>
              <a:tabLst>
                <a:tab pos="654050" algn="l"/>
              </a:tabLst>
            </a:pPr>
            <a:r>
              <a:rPr kumimoji="0" lang="en-GB" altLang="ja-JP" sz="2400" dirty="0" err="1" smtClean="0">
                <a:latin typeface="+mj-lt"/>
              </a:rPr>
              <a:t>SuperKEKB</a:t>
            </a:r>
            <a:r>
              <a:rPr kumimoji="0" lang="ja-JP" altLang="en-US" sz="2400" dirty="0" smtClean="0">
                <a:latin typeface="+mj-lt"/>
              </a:rPr>
              <a:t> </a:t>
            </a:r>
            <a:r>
              <a:rPr kumimoji="0" lang="en-US" altLang="ja-JP" sz="2400" dirty="0">
                <a:latin typeface="+mj-lt"/>
              </a:rPr>
              <a:t>accelerator</a:t>
            </a:r>
            <a:endParaRPr kumimoji="0" lang="ja-JP" altLang="en-GB" sz="2400" dirty="0">
              <a:latin typeface="+mj-lt"/>
            </a:endParaRPr>
          </a:p>
        </p:txBody>
      </p:sp>
      <p:sp>
        <p:nvSpPr>
          <p:cNvPr id="14" name="Oval 15"/>
          <p:cNvSpPr>
            <a:spLocks noChangeArrowheads="1"/>
          </p:cNvSpPr>
          <p:nvPr/>
        </p:nvSpPr>
        <p:spPr bwMode="auto">
          <a:xfrm>
            <a:off x="429882" y="3388232"/>
            <a:ext cx="3707690" cy="773555"/>
          </a:xfrm>
          <a:prstGeom prst="ellipse">
            <a:avLst/>
          </a:prstGeom>
          <a:noFill/>
          <a:ln w="57150">
            <a:solidFill>
              <a:srgbClr val="FFFF00"/>
            </a:solidFill>
            <a:round/>
            <a:headEnd/>
            <a:tailEnd/>
          </a:ln>
        </p:spPr>
        <p:txBody>
          <a:bodyPr wrap="none" lIns="91420" tIns="45711" rIns="91420" bIns="45711" anchor="ctr"/>
          <a:lstStyle/>
          <a:p>
            <a:pPr eaLnBrk="0" hangingPunct="0"/>
            <a:endParaRPr kumimoji="0" lang="ja-JP" altLang="en-US"/>
          </a:p>
        </p:txBody>
      </p:sp>
    </p:spTree>
    <p:custDataLst>
      <p:tags r:id="rId1"/>
    </p:custData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5"/>
          <p:cNvPicPr>
            <a:picLocks noChangeAspect="1" noChangeArrowheads="1"/>
          </p:cNvPicPr>
          <p:nvPr/>
        </p:nvPicPr>
        <p:blipFill>
          <a:blip r:embed="rId2"/>
          <a:srcRect/>
          <a:stretch>
            <a:fillRect/>
          </a:stretch>
        </p:blipFill>
        <p:spPr bwMode="auto">
          <a:xfrm>
            <a:off x="137986" y="830263"/>
            <a:ext cx="8126412" cy="5956300"/>
          </a:xfrm>
          <a:prstGeom prst="rect">
            <a:avLst/>
          </a:prstGeom>
          <a:noFill/>
          <a:ln w="9525">
            <a:noFill/>
            <a:miter lim="800000"/>
            <a:headEnd/>
            <a:tailEnd/>
          </a:ln>
        </p:spPr>
      </p:pic>
      <p:sp>
        <p:nvSpPr>
          <p:cNvPr id="13" name="円/楕円 12"/>
          <p:cNvSpPr/>
          <p:nvPr/>
        </p:nvSpPr>
        <p:spPr>
          <a:xfrm rot="2100000">
            <a:off x="6718778" y="821629"/>
            <a:ext cx="1153377" cy="2379747"/>
          </a:xfrm>
          <a:prstGeom prst="ellipse">
            <a:avLst/>
          </a:prstGeom>
          <a:solidFill>
            <a:srgbClr val="FF99CC">
              <a:alpha val="29804"/>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466" name="AutoShape 2"/>
          <p:cNvSpPr>
            <a:spLocks/>
          </p:cNvSpPr>
          <p:nvPr/>
        </p:nvSpPr>
        <p:spPr bwMode="auto">
          <a:xfrm>
            <a:off x="7483348" y="1138238"/>
            <a:ext cx="484188" cy="455612"/>
          </a:xfrm>
          <a:prstGeom prst="star5">
            <a:avLst/>
          </a:prstGeom>
          <a:solidFill>
            <a:srgbClr val="FF0066"/>
          </a:solidFill>
          <a:ln w="9525" cap="flat">
            <a:solidFill>
              <a:srgbClr val="FF0066"/>
            </a:solidFill>
            <a:prstDash val="solid"/>
            <a:round/>
            <a:headEnd type="none" w="med" len="med"/>
            <a:tailEnd type="none" w="med" len="med"/>
          </a:ln>
          <a:effectLst>
            <a:outerShdw dist="23000" dir="5400000" algn="ctr" rotWithShape="0">
              <a:schemeClr val="bg2">
                <a:alpha val="34999"/>
              </a:schemeClr>
            </a:outerShdw>
          </a:effectLst>
        </p:spPr>
        <p:txBody>
          <a:bodyPr lIns="0" tIns="0" rIns="0" bIns="0"/>
          <a:lstStyle/>
          <a:p>
            <a:pPr>
              <a:defRPr/>
            </a:pPr>
            <a:endParaRPr lang="ja-JP" altLang="en-US">
              <a:latin typeface="Arial" charset="0"/>
              <a:ea typeface="ＭＳ Ｐゴシック" charset="-128"/>
            </a:endParaRPr>
          </a:p>
        </p:txBody>
      </p:sp>
      <p:sp>
        <p:nvSpPr>
          <p:cNvPr id="62467" name="Line 3"/>
          <p:cNvSpPr>
            <a:spLocks noChangeShapeType="1"/>
          </p:cNvSpPr>
          <p:nvPr/>
        </p:nvSpPr>
        <p:spPr bwMode="auto">
          <a:xfrm rot="10800000" flipH="1">
            <a:off x="6946773" y="1620838"/>
            <a:ext cx="620713" cy="760412"/>
          </a:xfrm>
          <a:prstGeom prst="line">
            <a:avLst/>
          </a:prstGeom>
          <a:noFill/>
          <a:ln w="76200" cap="flat">
            <a:solidFill>
              <a:srgbClr val="FF0066"/>
            </a:solidFill>
            <a:prstDash val="solid"/>
            <a:round/>
            <a:headEnd type="none" w="med" len="med"/>
            <a:tailEnd type="arrow" w="med" len="med"/>
          </a:ln>
          <a:effectLst>
            <a:outerShdw dist="38099" dir="2700000" algn="ctr" rotWithShape="0">
              <a:schemeClr val="bg2">
                <a:alpha val="42999"/>
              </a:schemeClr>
            </a:outerShdw>
          </a:effectLst>
        </p:spPr>
        <p:txBody>
          <a:bodyPr lIns="0" tIns="0" rIns="0" bIns="0"/>
          <a:lstStyle/>
          <a:p>
            <a:pPr>
              <a:defRPr/>
            </a:pPr>
            <a:endParaRPr lang="ja-JP" altLang="en-US">
              <a:latin typeface="Arial" charset="0"/>
              <a:ea typeface="ＭＳ Ｐゴシック" charset="-128"/>
            </a:endParaRPr>
          </a:p>
        </p:txBody>
      </p:sp>
      <p:sp>
        <p:nvSpPr>
          <p:cNvPr id="16389" name="Rectangle 4"/>
          <p:cNvSpPr>
            <a:spLocks/>
          </p:cNvSpPr>
          <p:nvPr/>
        </p:nvSpPr>
        <p:spPr bwMode="auto">
          <a:xfrm>
            <a:off x="7342187" y="1915414"/>
            <a:ext cx="1814513" cy="317500"/>
          </a:xfrm>
          <a:prstGeom prst="rect">
            <a:avLst/>
          </a:prstGeom>
          <a:noFill/>
          <a:ln w="9525">
            <a:noFill/>
            <a:miter lim="800000"/>
            <a:headEnd/>
            <a:tailEnd/>
          </a:ln>
        </p:spPr>
        <p:txBody>
          <a:bodyPr lIns="26788" tIns="26788" rIns="26788" bIns="26788"/>
          <a:lstStyle/>
          <a:p>
            <a:pPr algn="ctr"/>
            <a:r>
              <a:rPr lang="en-US" altLang="ja-JP" b="1" dirty="0">
                <a:solidFill>
                  <a:srgbClr val="FF0066"/>
                </a:solidFill>
                <a:latin typeface="News Gothic MT" charset="0"/>
                <a:sym typeface="News Gothic MT" charset="0"/>
              </a:rPr>
              <a:t>Next generation</a:t>
            </a:r>
          </a:p>
          <a:p>
            <a:pPr algn="ctr"/>
            <a:r>
              <a:rPr lang="en-US" altLang="ja-JP" b="1" dirty="0">
                <a:solidFill>
                  <a:srgbClr val="FF0066"/>
                </a:solidFill>
                <a:latin typeface="News Gothic MT" charset="0"/>
                <a:sym typeface="News Gothic MT" charset="0"/>
              </a:rPr>
              <a:t>B-factories</a:t>
            </a:r>
          </a:p>
        </p:txBody>
      </p:sp>
      <p:sp>
        <p:nvSpPr>
          <p:cNvPr id="62469" name="Rectangle 5"/>
          <p:cNvSpPr>
            <a:spLocks noGrp="1" noChangeArrowheads="1"/>
          </p:cNvSpPr>
          <p:nvPr>
            <p:ph type="title"/>
          </p:nvPr>
        </p:nvSpPr>
        <p:spPr>
          <a:xfrm>
            <a:off x="343210" y="63298"/>
            <a:ext cx="8366149" cy="528637"/>
          </a:xfrm>
        </p:spPr>
        <p:txBody>
          <a:bodyPr lIns="26788" tIns="26788" rIns="26788" bIns="26788">
            <a:noAutofit/>
          </a:bodyPr>
          <a:lstStyle/>
          <a:p>
            <a:pPr fontAlgn="auto">
              <a:spcAft>
                <a:spcPts val="0"/>
              </a:spcAft>
              <a:defRPr/>
            </a:pPr>
            <a:r>
              <a:rPr lang="en-US" altLang="ja-JP" sz="3600" dirty="0" smtClean="0"/>
              <a:t>From KEKB to </a:t>
            </a:r>
            <a:r>
              <a:rPr lang="en-US" altLang="ja-JP" sz="3600" dirty="0" err="1" smtClean="0"/>
              <a:t>SuperKEKB</a:t>
            </a:r>
            <a:endParaRPr lang="en-US" altLang="ja-JP" sz="3600" dirty="0"/>
          </a:p>
        </p:txBody>
      </p:sp>
      <p:sp>
        <p:nvSpPr>
          <p:cNvPr id="62472" name="AutoShape 8"/>
          <p:cNvSpPr>
            <a:spLocks/>
          </p:cNvSpPr>
          <p:nvPr/>
        </p:nvSpPr>
        <p:spPr bwMode="auto">
          <a:xfrm flipH="1">
            <a:off x="3607177" y="1395413"/>
            <a:ext cx="1438277" cy="1175413"/>
          </a:xfrm>
          <a:custGeom>
            <a:avLst/>
            <a:gdLst>
              <a:gd name="T0" fmla="*/ 10800 w 21600"/>
              <a:gd name="T1" fmla="*/ 10800 h 21600"/>
            </a:gdLst>
            <a:ahLst/>
            <a:cxnLst>
              <a:cxn ang="0">
                <a:pos x="T0" y="T1"/>
              </a:cxn>
            </a:cxnLst>
            <a:rect l="0" t="0" r="r" b="b"/>
            <a:pathLst>
              <a:path w="21600" h="21600">
                <a:moveTo>
                  <a:pt x="1816" y="12718"/>
                </a:moveTo>
                <a:lnTo>
                  <a:pt x="5113" y="12718"/>
                </a:lnTo>
                <a:lnTo>
                  <a:pt x="0" y="0"/>
                </a:lnTo>
                <a:lnTo>
                  <a:pt x="10059" y="12718"/>
                </a:lnTo>
                <a:lnTo>
                  <a:pt x="21600" y="12718"/>
                </a:lnTo>
                <a:lnTo>
                  <a:pt x="21600" y="14199"/>
                </a:lnTo>
                <a:lnTo>
                  <a:pt x="21600" y="16419"/>
                </a:lnTo>
                <a:lnTo>
                  <a:pt x="21600" y="21600"/>
                </a:lnTo>
                <a:lnTo>
                  <a:pt x="10059" y="21600"/>
                </a:lnTo>
                <a:lnTo>
                  <a:pt x="5113" y="21600"/>
                </a:lnTo>
                <a:lnTo>
                  <a:pt x="1816" y="21600"/>
                </a:lnTo>
                <a:lnTo>
                  <a:pt x="1816" y="16419"/>
                </a:lnTo>
                <a:lnTo>
                  <a:pt x="1816" y="14199"/>
                </a:lnTo>
                <a:close/>
                <a:moveTo>
                  <a:pt x="1816" y="12718"/>
                </a:moveTo>
              </a:path>
            </a:pathLst>
          </a:custGeom>
          <a:solidFill>
            <a:srgbClr val="5BD7FF"/>
          </a:solidFill>
          <a:ln w="9525" cap="flat">
            <a:solidFill>
              <a:srgbClr val="5BD7FF"/>
            </a:solidFill>
            <a:prstDash val="solid"/>
            <a:round/>
            <a:headEnd type="none" w="med" len="med"/>
            <a:tailEnd type="none" w="med" len="med"/>
          </a:ln>
          <a:effectLst>
            <a:outerShdw dist="23000" dir="5400000" algn="ctr" rotWithShape="0">
              <a:schemeClr val="bg2">
                <a:alpha val="34999"/>
              </a:schemeClr>
            </a:outerShdw>
          </a:effectLst>
        </p:spPr>
        <p:txBody>
          <a:bodyPr lIns="0" tIns="0" rIns="0" bIns="0"/>
          <a:lstStyle/>
          <a:p>
            <a:pPr>
              <a:defRPr/>
            </a:pPr>
            <a:endParaRPr lang="ja-JP" altLang="en-US">
              <a:latin typeface="Arial" charset="0"/>
              <a:ea typeface="ＭＳ Ｐゴシック" charset="-128"/>
            </a:endParaRPr>
          </a:p>
        </p:txBody>
      </p:sp>
      <p:sp>
        <p:nvSpPr>
          <p:cNvPr id="15374" name="Rectangle 9"/>
          <p:cNvSpPr>
            <a:spLocks/>
          </p:cNvSpPr>
          <p:nvPr/>
        </p:nvSpPr>
        <p:spPr bwMode="auto">
          <a:xfrm>
            <a:off x="3192272" y="1896438"/>
            <a:ext cx="2060448" cy="783861"/>
          </a:xfrm>
          <a:prstGeom prst="rect">
            <a:avLst/>
          </a:prstGeom>
          <a:solidFill>
            <a:srgbClr val="5BD7FF"/>
          </a:solidFill>
          <a:ln w="12700">
            <a:solidFill>
              <a:srgbClr val="5BD7FF"/>
            </a:solidFill>
            <a:miter lim="800000"/>
            <a:headEnd/>
            <a:tailEnd/>
          </a:ln>
        </p:spPr>
        <p:txBody>
          <a:bodyPr lIns="38100" tIns="38100" rIns="38100" bIns="38100" anchor="ctr"/>
          <a:lstStyle/>
          <a:p>
            <a:pPr algn="ctr">
              <a:defRPr/>
            </a:pPr>
            <a:r>
              <a:rPr lang="en-US" altLang="ja-JP" sz="2000" dirty="0">
                <a:solidFill>
                  <a:srgbClr val="000000"/>
                </a:solidFill>
              </a:rPr>
              <a:t>40 times </a:t>
            </a:r>
            <a:r>
              <a:rPr lang="en-US" altLang="ja-JP" sz="2000" dirty="0" smtClean="0">
                <a:solidFill>
                  <a:srgbClr val="000000"/>
                </a:solidFill>
              </a:rPr>
              <a:t>higher luminosity</a:t>
            </a:r>
            <a:endParaRPr lang="en-US" altLang="ja-JP" sz="2000" dirty="0">
              <a:solidFill>
                <a:srgbClr val="000000"/>
              </a:solidFill>
            </a:endParaRPr>
          </a:p>
        </p:txBody>
      </p:sp>
      <p:sp>
        <p:nvSpPr>
          <p:cNvPr id="62474" name="Line 10"/>
          <p:cNvSpPr>
            <a:spLocks noChangeShapeType="1"/>
          </p:cNvSpPr>
          <p:nvPr/>
        </p:nvSpPr>
        <p:spPr bwMode="auto">
          <a:xfrm>
            <a:off x="1061911" y="1379538"/>
            <a:ext cx="6507162" cy="15875"/>
          </a:xfrm>
          <a:prstGeom prst="line">
            <a:avLst/>
          </a:prstGeom>
          <a:noFill/>
          <a:ln w="57150" cap="flat">
            <a:solidFill>
              <a:srgbClr val="00B0F0"/>
            </a:solidFill>
            <a:prstDash val="dash"/>
            <a:round/>
            <a:headEnd type="none" w="med" len="med"/>
            <a:tailEnd type="none" w="med" len="med"/>
          </a:ln>
          <a:effectLst>
            <a:outerShdw dist="19999" dir="5400000" algn="ctr" rotWithShape="0">
              <a:schemeClr val="bg2">
                <a:alpha val="37999"/>
              </a:schemeClr>
            </a:outerShdw>
          </a:effectLst>
        </p:spPr>
        <p:txBody>
          <a:bodyPr lIns="0" tIns="0" rIns="0" bIns="0"/>
          <a:lstStyle/>
          <a:p>
            <a:pPr>
              <a:defRPr/>
            </a:pPr>
            <a:endParaRPr lang="ja-JP" altLang="en-US">
              <a:latin typeface="Arial" charset="0"/>
              <a:ea typeface="ＭＳ Ｐゴシック" charset="-128"/>
            </a:endParaRPr>
          </a:p>
        </p:txBody>
      </p:sp>
      <p:sp>
        <p:nvSpPr>
          <p:cNvPr id="16396" name="Rectangle 11"/>
          <p:cNvSpPr>
            <a:spLocks/>
          </p:cNvSpPr>
          <p:nvPr/>
        </p:nvSpPr>
        <p:spPr bwMode="auto">
          <a:xfrm>
            <a:off x="6449886" y="6524625"/>
            <a:ext cx="2513012" cy="261938"/>
          </a:xfrm>
          <a:prstGeom prst="rect">
            <a:avLst/>
          </a:prstGeom>
          <a:noFill/>
          <a:ln w="12700">
            <a:noFill/>
            <a:miter lim="800000"/>
            <a:headEnd/>
            <a:tailEnd/>
          </a:ln>
        </p:spPr>
        <p:txBody>
          <a:bodyPr wrap="none" lIns="0" tIns="0" rIns="0" bIns="0" anchor="ctr">
            <a:spAutoFit/>
          </a:bodyPr>
          <a:lstStyle/>
          <a:p>
            <a:r>
              <a:rPr lang="en-US" altLang="ja-JP" sz="1700"/>
              <a:t>E.Kikutani / M. Masuzawa</a:t>
            </a:r>
          </a:p>
        </p:txBody>
      </p:sp>
      <p:sp>
        <p:nvSpPr>
          <p:cNvPr id="14" name="テキスト ボックス 13"/>
          <p:cNvSpPr txBox="1"/>
          <p:nvPr/>
        </p:nvSpPr>
        <p:spPr>
          <a:xfrm>
            <a:off x="341118" y="1191562"/>
            <a:ext cx="611065" cy="369332"/>
          </a:xfrm>
          <a:prstGeom prst="rect">
            <a:avLst/>
          </a:prstGeom>
          <a:solidFill>
            <a:schemeClr val="bg1"/>
          </a:solidFill>
          <a:ln>
            <a:solidFill>
              <a:srgbClr val="00B0F0"/>
            </a:solidFill>
          </a:ln>
        </p:spPr>
        <p:txBody>
          <a:bodyPr wrap="none" rtlCol="0">
            <a:spAutoFit/>
          </a:bodyPr>
          <a:lstStyle/>
          <a:p>
            <a:r>
              <a:rPr kumimoji="1" lang="en-US" altLang="ja-JP" b="1" dirty="0" smtClean="0"/>
              <a:t>10</a:t>
            </a:r>
            <a:r>
              <a:rPr kumimoji="1" lang="en-US" altLang="ja-JP" b="1" baseline="30000" dirty="0" smtClean="0"/>
              <a:t>36</a:t>
            </a:r>
            <a:endParaRPr kumimoji="1" lang="ja-JP" altLang="en-US" b="1" baseline="30000" dirty="0"/>
          </a:p>
        </p:txBody>
      </p:sp>
      <p:sp>
        <p:nvSpPr>
          <p:cNvPr id="15" name="テキスト ボックス 14"/>
          <p:cNvSpPr txBox="1"/>
          <p:nvPr/>
        </p:nvSpPr>
        <p:spPr>
          <a:xfrm>
            <a:off x="5252720" y="2310967"/>
            <a:ext cx="505267" cy="369332"/>
          </a:xfrm>
          <a:prstGeom prst="rect">
            <a:avLst/>
          </a:prstGeom>
          <a:solidFill>
            <a:schemeClr val="bg1"/>
          </a:solidFill>
          <a:ln>
            <a:noFill/>
          </a:ln>
        </p:spPr>
        <p:txBody>
          <a:bodyPr wrap="none" rtlCol="0">
            <a:spAutoFit/>
          </a:bodyPr>
          <a:lstStyle/>
          <a:p>
            <a:r>
              <a:rPr kumimoji="1" lang="en-US" altLang="ja-JP" dirty="0" smtClean="0">
                <a:solidFill>
                  <a:srgbClr val="FF0000"/>
                </a:solidFill>
              </a:rPr>
              <a:t>     </a:t>
            </a:r>
            <a:endParaRPr kumimoji="1" lang="ja-JP" altLang="en-US" dirty="0">
              <a:solidFill>
                <a:srgbClr val="FF0000"/>
              </a:solidFill>
            </a:endParaRPr>
          </a:p>
        </p:txBody>
      </p:sp>
      <p:sp>
        <p:nvSpPr>
          <p:cNvPr id="19" name="テキスト ボックス 18"/>
          <p:cNvSpPr txBox="1"/>
          <p:nvPr/>
        </p:nvSpPr>
        <p:spPr>
          <a:xfrm>
            <a:off x="5862397" y="2226565"/>
            <a:ext cx="838691" cy="369332"/>
          </a:xfrm>
          <a:prstGeom prst="rect">
            <a:avLst/>
          </a:prstGeom>
          <a:solidFill>
            <a:schemeClr val="bg1"/>
          </a:solidFill>
          <a:ln>
            <a:solidFill>
              <a:srgbClr val="FF0000"/>
            </a:solidFill>
          </a:ln>
        </p:spPr>
        <p:txBody>
          <a:bodyPr wrap="none" rtlCol="0">
            <a:spAutoFit/>
          </a:bodyPr>
          <a:lstStyle/>
          <a:p>
            <a:r>
              <a:rPr kumimoji="1" lang="en-US" altLang="ja-JP" b="1" dirty="0" smtClean="0"/>
              <a:t>KEKB</a:t>
            </a:r>
            <a:endParaRPr kumimoji="1" lang="ja-JP" altLang="en-US" b="1" dirty="0"/>
          </a:p>
        </p:txBody>
      </p:sp>
      <p:sp>
        <p:nvSpPr>
          <p:cNvPr id="20" name="テキスト ボックス 19"/>
          <p:cNvSpPr txBox="1"/>
          <p:nvPr/>
        </p:nvSpPr>
        <p:spPr>
          <a:xfrm>
            <a:off x="7490756" y="720138"/>
            <a:ext cx="1492716" cy="369332"/>
          </a:xfrm>
          <a:prstGeom prst="rect">
            <a:avLst/>
          </a:prstGeom>
          <a:solidFill>
            <a:schemeClr val="bg1"/>
          </a:solidFill>
          <a:ln>
            <a:solidFill>
              <a:srgbClr val="FF0066"/>
            </a:solidFill>
          </a:ln>
        </p:spPr>
        <p:txBody>
          <a:bodyPr wrap="none" rtlCol="0">
            <a:spAutoFit/>
          </a:bodyPr>
          <a:lstStyle/>
          <a:p>
            <a:r>
              <a:rPr lang="en-US" altLang="ja-JP" b="1" dirty="0" err="1" smtClean="0"/>
              <a:t>SuperKEKB</a:t>
            </a:r>
            <a:endParaRPr kumimoji="1" lang="ja-JP" alt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additive="base">
                                        <p:cTn id="7" dur="500" fill="hold"/>
                                        <p:tgtEl>
                                          <p:spTgt spid="62467"/>
                                        </p:tgtEl>
                                        <p:attrNameLst>
                                          <p:attrName>ppt_x</p:attrName>
                                        </p:attrNameLst>
                                      </p:cBhvr>
                                      <p:tavLst>
                                        <p:tav tm="0">
                                          <p:val>
                                            <p:strVal val="0-#ppt_w/2"/>
                                          </p:val>
                                        </p:tav>
                                        <p:tav tm="100000">
                                          <p:val>
                                            <p:strVal val="#ppt_x"/>
                                          </p:val>
                                        </p:tav>
                                      </p:tavLst>
                                    </p:anim>
                                    <p:anim calcmode="lin" valueType="num">
                                      <p:cBhvr additive="base">
                                        <p:cTn id="8" dur="500" fill="hold"/>
                                        <p:tgtEl>
                                          <p:spTgt spid="624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866775" y="73025"/>
            <a:ext cx="7858125" cy="1411288"/>
          </a:xfrm>
        </p:spPr>
        <p:txBody>
          <a:bodyPr/>
          <a:lstStyle/>
          <a:p>
            <a:r>
              <a:rPr kumimoji="0" lang="en-US" altLang="ja-JP" sz="3600" smtClean="0">
                <a:solidFill>
                  <a:srgbClr val="009999"/>
                </a:solidFill>
                <a:ea typeface="Futura" pitchFamily="-110" charset="0"/>
                <a:cs typeface="Futura" pitchFamily="-110" charset="0"/>
                <a:sym typeface="Futura" pitchFamily="-110" charset="0"/>
              </a:rPr>
              <a:t>Three major factors determining luminosity:</a:t>
            </a:r>
            <a:endParaRPr kumimoji="0" lang="en-US" altLang="ja-JP" sz="3600" smtClean="0">
              <a:solidFill>
                <a:srgbClr val="009999"/>
              </a:solidFill>
              <a:sym typeface="Futura" pitchFamily="-110" charset="0"/>
            </a:endParaRPr>
          </a:p>
        </p:txBody>
      </p:sp>
      <p:pic>
        <p:nvPicPr>
          <p:cNvPr id="26627" name="Picture 2"/>
          <p:cNvPicPr>
            <a:picLocks noChangeArrowheads="1"/>
          </p:cNvPicPr>
          <p:nvPr/>
        </p:nvPicPr>
        <p:blipFill>
          <a:blip r:embed="rId2"/>
          <a:srcRect/>
          <a:stretch>
            <a:fillRect/>
          </a:stretch>
        </p:blipFill>
        <p:spPr bwMode="auto">
          <a:xfrm>
            <a:off x="1900238" y="3227388"/>
            <a:ext cx="4360862" cy="1138237"/>
          </a:xfrm>
          <a:prstGeom prst="rect">
            <a:avLst/>
          </a:prstGeom>
          <a:noFill/>
          <a:ln w="12700">
            <a:noFill/>
            <a:miter lim="800000"/>
            <a:headEnd/>
            <a:tailEnd/>
          </a:ln>
        </p:spPr>
      </p:pic>
      <p:sp>
        <p:nvSpPr>
          <p:cNvPr id="26628" name="Rectangle 3"/>
          <p:cNvSpPr>
            <a:spLocks/>
          </p:cNvSpPr>
          <p:nvPr/>
        </p:nvSpPr>
        <p:spPr bwMode="auto">
          <a:xfrm>
            <a:off x="866775" y="1733550"/>
            <a:ext cx="3598863" cy="838200"/>
          </a:xfrm>
          <a:prstGeom prst="rect">
            <a:avLst/>
          </a:prstGeom>
          <a:noFill/>
          <a:ln w="25400">
            <a:solidFill>
              <a:srgbClr val="E34E39"/>
            </a:solidFill>
            <a:miter lim="800000"/>
            <a:headEnd/>
            <a:tailEnd/>
          </a:ln>
        </p:spPr>
        <p:txBody>
          <a:bodyPr lIns="0" tIns="0" rIns="0" bIns="0" anchor="ctr">
            <a:prstTxWarp prst="textNoShape">
              <a:avLst/>
            </a:prstTxWarp>
          </a:bodyPr>
          <a:lstStyle/>
          <a:p>
            <a:pPr>
              <a:spcBef>
                <a:spcPts val="1138"/>
              </a:spcBef>
            </a:pPr>
            <a:r>
              <a:rPr lang="en-US" altLang="ja-JP">
                <a:latin typeface="News Gothic MT" pitchFamily="-110" charset="0"/>
                <a:ea typeface="Lucida Grande" pitchFamily="-110" charset="0"/>
                <a:cs typeface="Lucida Grande" pitchFamily="-110" charset="0"/>
                <a:sym typeface="Lucida Grande" pitchFamily="-110" charset="0"/>
              </a:rPr>
              <a:t> </a:t>
            </a:r>
            <a:r>
              <a:rPr lang="en-US" altLang="ja-JP" sz="2400">
                <a:latin typeface="News Gothic MT" pitchFamily="-110" charset="0"/>
                <a:ea typeface="Lucida Grande" pitchFamily="-110" charset="0"/>
                <a:cs typeface="Lucida Grande" pitchFamily="-110" charset="0"/>
                <a:sym typeface="Lucida Grande" pitchFamily="-110" charset="0"/>
              </a:rPr>
              <a:t>Stored current:</a:t>
            </a:r>
            <a:endParaRPr lang="en-US" altLang="ja-JP">
              <a:latin typeface="News Gothic MT" pitchFamily="-110" charset="0"/>
              <a:ea typeface="Lucida Grande" pitchFamily="-110" charset="0"/>
              <a:cs typeface="Lucida Grande" pitchFamily="-110" charset="0"/>
              <a:sym typeface="Lucida Grande" pitchFamily="-110" charset="0"/>
            </a:endParaRPr>
          </a:p>
          <a:p>
            <a:pPr>
              <a:spcBef>
                <a:spcPts val="1138"/>
              </a:spcBef>
            </a:pPr>
            <a:r>
              <a:rPr lang="en-US" altLang="ja-JP">
                <a:latin typeface="News Gothic MT" pitchFamily="-110" charset="0"/>
                <a:ea typeface="Lucida Grande" pitchFamily="-110" charset="0"/>
                <a:cs typeface="Lucida Grande" pitchFamily="-110" charset="0"/>
                <a:sym typeface="Lucida Grande" pitchFamily="-110" charset="0"/>
              </a:rPr>
              <a:t>   1.7 / 1.4 A (e</a:t>
            </a:r>
            <a:r>
              <a:rPr lang="en-US" altLang="ja-JP" sz="2000" baseline="32000">
                <a:latin typeface="News Gothic MT" pitchFamily="-110" charset="0"/>
                <a:ea typeface="Lucida Grande" pitchFamily="-110" charset="0"/>
                <a:cs typeface="Lucida Grande" pitchFamily="-110" charset="0"/>
                <a:sym typeface="Lucida Grande" pitchFamily="-110" charset="0"/>
              </a:rPr>
              <a:t>+</a:t>
            </a:r>
            <a:r>
              <a:rPr lang="en-US" altLang="ja-JP">
                <a:latin typeface="News Gothic MT" pitchFamily="-110" charset="0"/>
                <a:ea typeface="Lucida Grande" pitchFamily="-110" charset="0"/>
                <a:cs typeface="Lucida Grande" pitchFamily="-110" charset="0"/>
                <a:sym typeface="Lucida Grande" pitchFamily="-110" charset="0"/>
              </a:rPr>
              <a:t>/ e</a:t>
            </a:r>
            <a:r>
              <a:rPr lang="en-US" altLang="ja-JP" sz="2000" baseline="32000">
                <a:latin typeface="News Gothic MT" pitchFamily="-110" charset="0"/>
                <a:ea typeface="Lucida Grande" pitchFamily="-110" charset="0"/>
                <a:cs typeface="Lucida Grande" pitchFamily="-110" charset="0"/>
                <a:sym typeface="Lucida Grande" pitchFamily="-110" charset="0"/>
              </a:rPr>
              <a:t>-</a:t>
            </a:r>
            <a:r>
              <a:rPr lang="en-US" altLang="ja-JP">
                <a:latin typeface="News Gothic MT" pitchFamily="-110" charset="0"/>
                <a:ea typeface="Lucida Grande" pitchFamily="-110" charset="0"/>
                <a:cs typeface="Lucida Grande" pitchFamily="-110" charset="0"/>
                <a:sym typeface="Lucida Grande" pitchFamily="-110" charset="0"/>
              </a:rPr>
              <a:t> KEKB) </a:t>
            </a:r>
          </a:p>
        </p:txBody>
      </p:sp>
      <p:sp>
        <p:nvSpPr>
          <p:cNvPr id="26629" name="Rectangle 4"/>
          <p:cNvSpPr>
            <a:spLocks/>
          </p:cNvSpPr>
          <p:nvPr/>
        </p:nvSpPr>
        <p:spPr bwMode="auto">
          <a:xfrm>
            <a:off x="5087938" y="1733550"/>
            <a:ext cx="3636962" cy="838200"/>
          </a:xfrm>
          <a:prstGeom prst="rect">
            <a:avLst/>
          </a:prstGeom>
          <a:noFill/>
          <a:ln w="25400">
            <a:solidFill>
              <a:srgbClr val="E34E39"/>
            </a:solidFill>
            <a:miter lim="800000"/>
            <a:headEnd/>
            <a:tailEnd/>
          </a:ln>
        </p:spPr>
        <p:txBody>
          <a:bodyPr lIns="0" tIns="0" rIns="0" bIns="0" anchor="ctr">
            <a:prstTxWarp prst="textNoShape">
              <a:avLst/>
            </a:prstTxWarp>
          </a:bodyPr>
          <a:lstStyle/>
          <a:p>
            <a:pPr>
              <a:spcBef>
                <a:spcPts val="1138"/>
              </a:spcBef>
            </a:pPr>
            <a:r>
              <a:rPr lang="en-US" altLang="ja-JP">
                <a:latin typeface="News Gothic MT" pitchFamily="-110" charset="0"/>
                <a:ea typeface="Lucida Grande" pitchFamily="-110" charset="0"/>
                <a:cs typeface="Lucida Grande" pitchFamily="-110" charset="0"/>
                <a:sym typeface="Lucida Grande" pitchFamily="-110" charset="0"/>
              </a:rPr>
              <a:t> </a:t>
            </a:r>
            <a:r>
              <a:rPr lang="en-US" altLang="ja-JP" sz="2400">
                <a:latin typeface="News Gothic MT" pitchFamily="-110" charset="0"/>
                <a:ea typeface="Lucida Grande" pitchFamily="-110" charset="0"/>
                <a:cs typeface="Lucida Grande" pitchFamily="-110" charset="0"/>
                <a:sym typeface="Lucida Grande" pitchFamily="-110" charset="0"/>
              </a:rPr>
              <a:t>Beam-beam parameter:</a:t>
            </a:r>
            <a:endParaRPr lang="en-US" altLang="ja-JP">
              <a:latin typeface="News Gothic MT" pitchFamily="-110" charset="0"/>
              <a:ea typeface="Lucida Grande" pitchFamily="-110" charset="0"/>
              <a:cs typeface="Lucida Grande" pitchFamily="-110" charset="0"/>
              <a:sym typeface="Lucida Grande" pitchFamily="-110" charset="0"/>
            </a:endParaRPr>
          </a:p>
          <a:p>
            <a:pPr>
              <a:spcBef>
                <a:spcPts val="1138"/>
              </a:spcBef>
            </a:pPr>
            <a:r>
              <a:rPr lang="en-US" altLang="ja-JP">
                <a:latin typeface="News Gothic MT" pitchFamily="-110" charset="0"/>
                <a:ea typeface="Lucida Grande" pitchFamily="-110" charset="0"/>
                <a:cs typeface="Lucida Grande" pitchFamily="-110" charset="0"/>
                <a:sym typeface="Lucida Grande" pitchFamily="-110" charset="0"/>
              </a:rPr>
              <a:t> 0.09 (KEKB) </a:t>
            </a:r>
          </a:p>
        </p:txBody>
      </p:sp>
      <p:sp>
        <p:nvSpPr>
          <p:cNvPr id="26630" name="Rectangle 5"/>
          <p:cNvSpPr>
            <a:spLocks/>
          </p:cNvSpPr>
          <p:nvPr/>
        </p:nvSpPr>
        <p:spPr bwMode="auto">
          <a:xfrm>
            <a:off x="4570413" y="4830763"/>
            <a:ext cx="3508375" cy="914400"/>
          </a:xfrm>
          <a:prstGeom prst="rect">
            <a:avLst/>
          </a:prstGeom>
          <a:noFill/>
          <a:ln w="25400">
            <a:solidFill>
              <a:srgbClr val="E34E39"/>
            </a:solidFill>
            <a:miter lim="800000"/>
            <a:headEnd/>
            <a:tailEnd/>
          </a:ln>
        </p:spPr>
        <p:txBody>
          <a:bodyPr lIns="0" tIns="0" rIns="0" bIns="0" anchor="ctr">
            <a:prstTxWarp prst="textNoShape">
              <a:avLst/>
            </a:prstTxWarp>
          </a:bodyPr>
          <a:lstStyle/>
          <a:p>
            <a:pPr>
              <a:spcBef>
                <a:spcPts val="1138"/>
              </a:spcBef>
            </a:pPr>
            <a:r>
              <a:rPr lang="en-US" altLang="ja-JP">
                <a:latin typeface="News Gothic MT" pitchFamily="-110" charset="0"/>
                <a:ea typeface="Lucida Grande" pitchFamily="-110" charset="0"/>
                <a:cs typeface="Lucida Grande" pitchFamily="-110" charset="0"/>
                <a:sym typeface="Lucida Grande" pitchFamily="-110" charset="0"/>
              </a:rPr>
              <a:t> </a:t>
            </a:r>
            <a:r>
              <a:rPr lang="en-US" altLang="ja-JP" sz="2400">
                <a:latin typeface="News Gothic MT" pitchFamily="-110" charset="0"/>
                <a:ea typeface="Lucida Grande" pitchFamily="-110" charset="0"/>
                <a:cs typeface="Lucida Grande" pitchFamily="-110" charset="0"/>
                <a:sym typeface="Lucida Grande" pitchFamily="-110" charset="0"/>
              </a:rPr>
              <a:t>Vertical </a:t>
            </a:r>
            <a:r>
              <a:rPr lang="en-US" altLang="ja-JP" sz="2400">
                <a:latin typeface="News Gothic MT" pitchFamily="-110" charset="0"/>
                <a:ea typeface="Symbol" pitchFamily="-110" charset="2"/>
                <a:cs typeface="Symbol" pitchFamily="-110" charset="2"/>
                <a:sym typeface="Symbol" pitchFamily="-110" charset="2"/>
              </a:rPr>
              <a:t>β</a:t>
            </a:r>
            <a:r>
              <a:rPr lang="en-US" altLang="ja-JP" sz="2400">
                <a:latin typeface="News Gothic MT" pitchFamily="-110" charset="0"/>
                <a:ea typeface="Lucida Grande" pitchFamily="-110" charset="0"/>
                <a:cs typeface="Lucida Grande" pitchFamily="-110" charset="0"/>
                <a:sym typeface="Symbol" pitchFamily="-110" charset="2"/>
              </a:rPr>
              <a:t> at the IP</a:t>
            </a:r>
            <a:r>
              <a:rPr lang="en-US" altLang="ja-JP" sz="2400">
                <a:latin typeface="News Gothic MT" pitchFamily="-110" charset="0"/>
                <a:ea typeface="Lucida Grande" pitchFamily="-110" charset="0"/>
                <a:cs typeface="Lucida Grande" pitchFamily="-110" charset="0"/>
                <a:sym typeface="Lucida Grande" pitchFamily="-110" charset="0"/>
              </a:rPr>
              <a:t>:</a:t>
            </a:r>
            <a:endParaRPr lang="en-US" altLang="ja-JP">
              <a:latin typeface="News Gothic MT" pitchFamily="-110" charset="0"/>
              <a:ea typeface="Lucida Grande" pitchFamily="-110" charset="0"/>
              <a:cs typeface="Lucida Grande" pitchFamily="-110" charset="0"/>
              <a:sym typeface="Lucida Grande" pitchFamily="-110" charset="0"/>
            </a:endParaRPr>
          </a:p>
          <a:p>
            <a:pPr>
              <a:spcBef>
                <a:spcPts val="1138"/>
              </a:spcBef>
            </a:pPr>
            <a:r>
              <a:rPr lang="en-US" altLang="ja-JP">
                <a:latin typeface="News Gothic MT" pitchFamily="-110" charset="0"/>
                <a:ea typeface="Lucida Grande" pitchFamily="-110" charset="0"/>
                <a:cs typeface="Lucida Grande" pitchFamily="-110" charset="0"/>
                <a:sym typeface="Lucida Grande" pitchFamily="-110" charset="0"/>
              </a:rPr>
              <a:t> 5.9 /5.9 mm (e</a:t>
            </a:r>
            <a:r>
              <a:rPr lang="en-US" altLang="ja-JP" sz="2000" baseline="32000">
                <a:latin typeface="News Gothic MT" pitchFamily="-110" charset="0"/>
                <a:ea typeface="Lucida Grande" pitchFamily="-110" charset="0"/>
                <a:cs typeface="Lucida Grande" pitchFamily="-110" charset="0"/>
                <a:sym typeface="Lucida Grande" pitchFamily="-110" charset="0"/>
              </a:rPr>
              <a:t>+</a:t>
            </a:r>
            <a:r>
              <a:rPr lang="en-US" altLang="ja-JP">
                <a:latin typeface="News Gothic MT" pitchFamily="-110" charset="0"/>
                <a:ea typeface="Lucida Grande" pitchFamily="-110" charset="0"/>
                <a:cs typeface="Lucida Grande" pitchFamily="-110" charset="0"/>
                <a:sym typeface="Lucida Grande" pitchFamily="-110" charset="0"/>
              </a:rPr>
              <a:t>/ e</a:t>
            </a:r>
            <a:r>
              <a:rPr lang="en-US" altLang="ja-JP" sz="2000" baseline="32000">
                <a:latin typeface="News Gothic MT" pitchFamily="-110" charset="0"/>
                <a:ea typeface="Lucida Grande" pitchFamily="-110" charset="0"/>
                <a:cs typeface="Lucida Grande" pitchFamily="-110" charset="0"/>
                <a:sym typeface="Lucida Grande" pitchFamily="-110" charset="0"/>
              </a:rPr>
              <a:t>-</a:t>
            </a:r>
            <a:r>
              <a:rPr lang="en-US" altLang="ja-JP">
                <a:latin typeface="News Gothic MT" pitchFamily="-110" charset="0"/>
                <a:ea typeface="Lucida Grande" pitchFamily="-110" charset="0"/>
                <a:cs typeface="Lucida Grande" pitchFamily="-110" charset="0"/>
                <a:sym typeface="Lucida Grande" pitchFamily="-110" charset="0"/>
              </a:rPr>
              <a:t> KEKB) </a:t>
            </a:r>
          </a:p>
        </p:txBody>
      </p:sp>
      <p:sp>
        <p:nvSpPr>
          <p:cNvPr id="26631" name="Line 7"/>
          <p:cNvSpPr>
            <a:spLocks noChangeShapeType="1"/>
          </p:cNvSpPr>
          <p:nvPr/>
        </p:nvSpPr>
        <p:spPr bwMode="auto">
          <a:xfrm>
            <a:off x="4205288" y="2562225"/>
            <a:ext cx="365125" cy="652463"/>
          </a:xfrm>
          <a:prstGeom prst="line">
            <a:avLst/>
          </a:prstGeom>
          <a:noFill/>
          <a:ln w="50800">
            <a:solidFill>
              <a:srgbClr val="E34E39"/>
            </a:solidFill>
            <a:round/>
            <a:headEnd/>
            <a:tailEnd type="triangle" w="med" len="med"/>
          </a:ln>
        </p:spPr>
        <p:txBody>
          <a:bodyPr lIns="0" tIns="0" rIns="0" bIns="0">
            <a:prstTxWarp prst="textNoShape">
              <a:avLst/>
            </a:prstTxWarp>
          </a:bodyPr>
          <a:lstStyle/>
          <a:p>
            <a:endParaRPr lang="ja-JP" altLang="en-US"/>
          </a:p>
        </p:txBody>
      </p:sp>
      <p:sp>
        <p:nvSpPr>
          <p:cNvPr id="26632" name="Line 8"/>
          <p:cNvSpPr>
            <a:spLocks noChangeShapeType="1"/>
          </p:cNvSpPr>
          <p:nvPr/>
        </p:nvSpPr>
        <p:spPr bwMode="auto">
          <a:xfrm flipH="1">
            <a:off x="5087938" y="2571750"/>
            <a:ext cx="471487" cy="661988"/>
          </a:xfrm>
          <a:prstGeom prst="line">
            <a:avLst/>
          </a:prstGeom>
          <a:noFill/>
          <a:ln w="50800">
            <a:solidFill>
              <a:srgbClr val="E34E39"/>
            </a:solidFill>
            <a:round/>
            <a:headEnd/>
            <a:tailEnd type="triangle" w="med" len="med"/>
          </a:ln>
        </p:spPr>
        <p:txBody>
          <a:bodyPr lIns="0" tIns="0" rIns="0" bIns="0">
            <a:prstTxWarp prst="textNoShape">
              <a:avLst/>
            </a:prstTxWarp>
          </a:bodyPr>
          <a:lstStyle/>
          <a:p>
            <a:endParaRPr lang="ja-JP" altLang="en-US"/>
          </a:p>
        </p:txBody>
      </p:sp>
      <p:sp>
        <p:nvSpPr>
          <p:cNvPr id="26633" name="Rectangle 9"/>
          <p:cNvSpPr>
            <a:spLocks/>
          </p:cNvSpPr>
          <p:nvPr/>
        </p:nvSpPr>
        <p:spPr bwMode="auto">
          <a:xfrm>
            <a:off x="2447925" y="3179763"/>
            <a:ext cx="2017713" cy="1285875"/>
          </a:xfrm>
          <a:prstGeom prst="rect">
            <a:avLst/>
          </a:prstGeom>
          <a:solidFill>
            <a:srgbClr val="9F9F9F">
              <a:alpha val="29803"/>
            </a:srgbClr>
          </a:solidFill>
          <a:ln w="12700">
            <a:noFill/>
            <a:miter lim="800000"/>
            <a:headEnd/>
            <a:tailEnd/>
          </a:ln>
        </p:spPr>
        <p:txBody>
          <a:bodyPr lIns="0" tIns="0" rIns="0" bIns="0">
            <a:prstTxWarp prst="textNoShape">
              <a:avLst/>
            </a:prstTxWarp>
          </a:bodyPr>
          <a:lstStyle/>
          <a:p>
            <a:endParaRPr lang="ja-JP" altLang="en-US">
              <a:latin typeface="News Gothic MT" pitchFamily="-110" charset="0"/>
            </a:endParaRPr>
          </a:p>
        </p:txBody>
      </p:sp>
      <p:sp>
        <p:nvSpPr>
          <p:cNvPr id="26634" name="Rectangle 10"/>
          <p:cNvSpPr>
            <a:spLocks/>
          </p:cNvSpPr>
          <p:nvPr/>
        </p:nvSpPr>
        <p:spPr bwMode="auto">
          <a:xfrm>
            <a:off x="5418138" y="3197225"/>
            <a:ext cx="831850" cy="1285875"/>
          </a:xfrm>
          <a:prstGeom prst="rect">
            <a:avLst/>
          </a:prstGeom>
          <a:solidFill>
            <a:srgbClr val="9F9F9F">
              <a:alpha val="29803"/>
            </a:srgbClr>
          </a:solidFill>
          <a:ln w="12700">
            <a:noFill/>
            <a:miter lim="800000"/>
            <a:headEnd/>
            <a:tailEnd/>
          </a:ln>
        </p:spPr>
        <p:txBody>
          <a:bodyPr lIns="0" tIns="0" rIns="0" bIns="0">
            <a:prstTxWarp prst="textNoShape">
              <a:avLst/>
            </a:prstTxWarp>
          </a:bodyPr>
          <a:lstStyle/>
          <a:p>
            <a:endParaRPr lang="ja-JP" altLang="en-US">
              <a:latin typeface="News Gothic MT" pitchFamily="-110" charset="0"/>
            </a:endParaRPr>
          </a:p>
        </p:txBody>
      </p:sp>
      <p:sp>
        <p:nvSpPr>
          <p:cNvPr id="26635" name="Rectangle 11"/>
          <p:cNvSpPr>
            <a:spLocks/>
          </p:cNvSpPr>
          <p:nvPr/>
        </p:nvSpPr>
        <p:spPr bwMode="auto">
          <a:xfrm>
            <a:off x="2117725" y="2943225"/>
            <a:ext cx="1392238" cy="223838"/>
          </a:xfrm>
          <a:prstGeom prst="rect">
            <a:avLst/>
          </a:prstGeom>
          <a:noFill/>
          <a:ln w="12700">
            <a:noFill/>
            <a:miter lim="800000"/>
            <a:headEnd/>
            <a:tailEnd/>
          </a:ln>
        </p:spPr>
        <p:txBody>
          <a:bodyPr lIns="0" tIns="0" rIns="0" bIns="0" anchor="ctr">
            <a:prstTxWarp prst="textNoShape">
              <a:avLst/>
            </a:prstTxWarp>
          </a:bodyPr>
          <a:lstStyle/>
          <a:p>
            <a:pPr>
              <a:spcBef>
                <a:spcPts val="638"/>
              </a:spcBef>
            </a:pPr>
            <a:r>
              <a:rPr lang="en-US" altLang="ja-JP" sz="1000">
                <a:latin typeface="Lucida Grande" pitchFamily="-110" charset="0"/>
                <a:ea typeface="Lucida Grande" pitchFamily="-110" charset="0"/>
                <a:cs typeface="Lucida Grande" pitchFamily="-110" charset="0"/>
                <a:sym typeface="Lucida Grande" pitchFamily="-110" charset="0"/>
              </a:rPr>
              <a:t>Lorentz factor</a:t>
            </a:r>
          </a:p>
        </p:txBody>
      </p:sp>
      <p:sp>
        <p:nvSpPr>
          <p:cNvPr id="26636" name="Rectangle 12"/>
          <p:cNvSpPr>
            <a:spLocks/>
          </p:cNvSpPr>
          <p:nvPr/>
        </p:nvSpPr>
        <p:spPr bwMode="auto">
          <a:xfrm>
            <a:off x="1690688" y="4435475"/>
            <a:ext cx="2224087" cy="223838"/>
          </a:xfrm>
          <a:prstGeom prst="rect">
            <a:avLst/>
          </a:prstGeom>
          <a:noFill/>
          <a:ln w="12700">
            <a:noFill/>
            <a:miter lim="800000"/>
            <a:headEnd/>
            <a:tailEnd/>
          </a:ln>
        </p:spPr>
        <p:txBody>
          <a:bodyPr lIns="0" tIns="0" rIns="0" bIns="0" anchor="ctr">
            <a:prstTxWarp prst="textNoShape">
              <a:avLst/>
            </a:prstTxWarp>
          </a:bodyPr>
          <a:lstStyle/>
          <a:p>
            <a:pPr>
              <a:spcBef>
                <a:spcPts val="638"/>
              </a:spcBef>
            </a:pPr>
            <a:r>
              <a:rPr lang="en-US" altLang="ja-JP" sz="1000">
                <a:latin typeface="Lucida Grande" pitchFamily="-110" charset="0"/>
                <a:ea typeface="Lucida Grande" pitchFamily="-110" charset="0"/>
                <a:cs typeface="Lucida Grande" pitchFamily="-110" charset="0"/>
                <a:sym typeface="Lucida Grande" pitchFamily="-110" charset="0"/>
              </a:rPr>
              <a:t>Classical elec. radius</a:t>
            </a:r>
          </a:p>
        </p:txBody>
      </p:sp>
      <p:sp>
        <p:nvSpPr>
          <p:cNvPr id="26637" name="Rectangle 13"/>
          <p:cNvSpPr>
            <a:spLocks/>
          </p:cNvSpPr>
          <p:nvPr/>
        </p:nvSpPr>
        <p:spPr bwMode="auto">
          <a:xfrm>
            <a:off x="3187700" y="4435475"/>
            <a:ext cx="1660525" cy="223838"/>
          </a:xfrm>
          <a:prstGeom prst="rect">
            <a:avLst/>
          </a:prstGeom>
          <a:noFill/>
          <a:ln w="12700">
            <a:noFill/>
            <a:miter lim="800000"/>
            <a:headEnd/>
            <a:tailEnd/>
          </a:ln>
        </p:spPr>
        <p:txBody>
          <a:bodyPr lIns="0" tIns="0" rIns="0" bIns="0" anchor="ctr">
            <a:prstTxWarp prst="textNoShape">
              <a:avLst/>
            </a:prstTxWarp>
          </a:bodyPr>
          <a:lstStyle/>
          <a:p>
            <a:pPr>
              <a:spcBef>
                <a:spcPts val="638"/>
              </a:spcBef>
            </a:pPr>
            <a:r>
              <a:rPr lang="en-US" altLang="ja-JP" sz="1000">
                <a:latin typeface="Lucida Grande" pitchFamily="-110" charset="0"/>
                <a:ea typeface="Lucida Grande" pitchFamily="-110" charset="0"/>
                <a:cs typeface="Lucida Grande" pitchFamily="-110" charset="0"/>
                <a:sym typeface="Lucida Grande" pitchFamily="-110" charset="0"/>
              </a:rPr>
              <a:t>Beam size ratio</a:t>
            </a:r>
          </a:p>
        </p:txBody>
      </p:sp>
      <p:sp>
        <p:nvSpPr>
          <p:cNvPr id="26638" name="Rectangle 14"/>
          <p:cNvSpPr>
            <a:spLocks/>
          </p:cNvSpPr>
          <p:nvPr/>
        </p:nvSpPr>
        <p:spPr bwMode="auto">
          <a:xfrm>
            <a:off x="6257925" y="4149725"/>
            <a:ext cx="1820863" cy="527050"/>
          </a:xfrm>
          <a:prstGeom prst="rect">
            <a:avLst/>
          </a:prstGeom>
          <a:noFill/>
          <a:ln w="12700">
            <a:noFill/>
            <a:miter lim="800000"/>
            <a:headEnd/>
            <a:tailEnd/>
          </a:ln>
        </p:spPr>
        <p:txBody>
          <a:bodyPr lIns="0" tIns="0" rIns="0" bIns="0" anchor="ctr">
            <a:prstTxWarp prst="textNoShape">
              <a:avLst/>
            </a:prstTxWarp>
          </a:bodyPr>
          <a:lstStyle/>
          <a:p>
            <a:pPr>
              <a:spcBef>
                <a:spcPts val="638"/>
              </a:spcBef>
            </a:pPr>
            <a:r>
              <a:rPr lang="en-US" altLang="ja-JP" sz="1000">
                <a:latin typeface="Lucida Grande" pitchFamily="-110" charset="0"/>
                <a:ea typeface="Lucida Grande" pitchFamily="-110" charset="0"/>
                <a:cs typeface="Lucida Grande" pitchFamily="-110" charset="0"/>
                <a:sym typeface="Lucida Grande" pitchFamily="-110" charset="0"/>
              </a:rPr>
              <a:t>Geometrical correction factors due to crossing angle and hour-glass effect</a:t>
            </a:r>
          </a:p>
        </p:txBody>
      </p:sp>
      <p:sp>
        <p:nvSpPr>
          <p:cNvPr id="26639" name="Rectangle 15"/>
          <p:cNvSpPr>
            <a:spLocks/>
          </p:cNvSpPr>
          <p:nvPr/>
        </p:nvSpPr>
        <p:spPr bwMode="auto">
          <a:xfrm>
            <a:off x="825500" y="4830763"/>
            <a:ext cx="3089275" cy="914400"/>
          </a:xfrm>
          <a:prstGeom prst="rect">
            <a:avLst/>
          </a:prstGeom>
          <a:noFill/>
          <a:ln w="57150" cmpd="thickThin">
            <a:solidFill>
              <a:srgbClr val="333399"/>
            </a:solidFill>
            <a:miter lim="800000"/>
            <a:headEnd/>
            <a:tailEnd/>
          </a:ln>
        </p:spPr>
        <p:txBody>
          <a:bodyPr lIns="0" tIns="0" rIns="0" bIns="0" anchor="ctr">
            <a:prstTxWarp prst="textNoShape">
              <a:avLst/>
            </a:prstTxWarp>
          </a:bodyPr>
          <a:lstStyle/>
          <a:p>
            <a:pPr>
              <a:spcBef>
                <a:spcPts val="1138"/>
              </a:spcBef>
            </a:pPr>
            <a:r>
              <a:rPr lang="en-US" altLang="ja-JP" sz="2000">
                <a:latin typeface="News Gothic MT" pitchFamily="-110" charset="0"/>
                <a:ea typeface="Lucida Grande" pitchFamily="-110" charset="0"/>
                <a:cs typeface="Lucida Grande" pitchFamily="-110" charset="0"/>
                <a:sym typeface="Lucida Grande" pitchFamily="-110" charset="0"/>
              </a:rPr>
              <a:t> </a:t>
            </a:r>
            <a:r>
              <a:rPr lang="en-US" altLang="ja-JP" sz="2400">
                <a:latin typeface="News Gothic MT" pitchFamily="-110" charset="0"/>
                <a:ea typeface="Lucida Grande" pitchFamily="-110" charset="0"/>
                <a:cs typeface="Lucida Grande" pitchFamily="-110" charset="0"/>
                <a:sym typeface="Lucida Grande" pitchFamily="-110" charset="0"/>
              </a:rPr>
              <a:t>Luminosity:</a:t>
            </a:r>
            <a:endParaRPr lang="en-US" altLang="ja-JP">
              <a:latin typeface="News Gothic MT" pitchFamily="-110" charset="0"/>
              <a:ea typeface="Lucida Grande" pitchFamily="-110" charset="0"/>
              <a:cs typeface="Lucida Grande" pitchFamily="-110" charset="0"/>
              <a:sym typeface="Lucida Grande" pitchFamily="-110" charset="0"/>
            </a:endParaRPr>
          </a:p>
          <a:p>
            <a:pPr>
              <a:spcBef>
                <a:spcPts val="1138"/>
              </a:spcBef>
            </a:pPr>
            <a:r>
              <a:rPr lang="en-US" altLang="ja-JP">
                <a:latin typeface="News Gothic MT" pitchFamily="-110" charset="0"/>
                <a:ea typeface="Lucida Grande" pitchFamily="-110" charset="0"/>
                <a:cs typeface="Lucida Grande" pitchFamily="-110" charset="0"/>
                <a:sym typeface="Lucida Grande" pitchFamily="-110" charset="0"/>
              </a:rPr>
              <a:t> 0.21 ×10</a:t>
            </a:r>
            <a:r>
              <a:rPr lang="en-US" altLang="ja-JP" sz="1600" baseline="31000">
                <a:latin typeface="News Gothic MT" pitchFamily="-110" charset="0"/>
                <a:ea typeface="Lucida Grande" pitchFamily="-110" charset="0"/>
                <a:cs typeface="Lucida Grande" pitchFamily="-110" charset="0"/>
                <a:sym typeface="Lucida Grande" pitchFamily="-110" charset="0"/>
              </a:rPr>
              <a:t>35</a:t>
            </a:r>
            <a:r>
              <a:rPr lang="en-US" altLang="ja-JP">
                <a:latin typeface="News Gothic MT" pitchFamily="-110" charset="0"/>
                <a:ea typeface="Lucida Grande" pitchFamily="-110" charset="0"/>
                <a:cs typeface="Lucida Grande" pitchFamily="-110" charset="0"/>
                <a:sym typeface="Lucida Grande" pitchFamily="-110" charset="0"/>
              </a:rPr>
              <a:t> cm</a:t>
            </a:r>
            <a:r>
              <a:rPr lang="en-US" altLang="ja-JP" sz="1600" baseline="31000">
                <a:latin typeface="News Gothic MT" pitchFamily="-110" charset="0"/>
                <a:ea typeface="Lucida Grande" pitchFamily="-110" charset="0"/>
                <a:cs typeface="Lucida Grande" pitchFamily="-110" charset="0"/>
                <a:sym typeface="Lucida Grande" pitchFamily="-110" charset="0"/>
              </a:rPr>
              <a:t>-2</a:t>
            </a:r>
            <a:r>
              <a:rPr lang="en-US" altLang="ja-JP">
                <a:latin typeface="News Gothic MT" pitchFamily="-110" charset="0"/>
                <a:ea typeface="Lucida Grande" pitchFamily="-110" charset="0"/>
                <a:cs typeface="Lucida Grande" pitchFamily="-110" charset="0"/>
                <a:sym typeface="Lucida Grande" pitchFamily="-110" charset="0"/>
              </a:rPr>
              <a:t>s</a:t>
            </a:r>
            <a:r>
              <a:rPr lang="en-US" altLang="ja-JP" sz="1600" baseline="31000">
                <a:latin typeface="News Gothic MT" pitchFamily="-110" charset="0"/>
                <a:ea typeface="Lucida Grande" pitchFamily="-110" charset="0"/>
                <a:cs typeface="Lucida Grande" pitchFamily="-110" charset="0"/>
                <a:sym typeface="Lucida Grande" pitchFamily="-110" charset="0"/>
              </a:rPr>
              <a:t>-1 </a:t>
            </a:r>
            <a:r>
              <a:rPr lang="en-US" altLang="ja-JP">
                <a:latin typeface="News Gothic MT" pitchFamily="-110" charset="0"/>
                <a:ea typeface="Lucida Grande" pitchFamily="-110" charset="0"/>
                <a:cs typeface="Lucida Grande" pitchFamily="-110" charset="0"/>
                <a:sym typeface="Lucida Grande" pitchFamily="-110" charset="0"/>
              </a:rPr>
              <a:t>(KEKB)</a:t>
            </a:r>
          </a:p>
        </p:txBody>
      </p:sp>
      <p:cxnSp>
        <p:nvCxnSpPr>
          <p:cNvPr id="19" name="直線矢印コネクタ 18"/>
          <p:cNvCxnSpPr/>
          <p:nvPr/>
        </p:nvCxnSpPr>
        <p:spPr>
          <a:xfrm rot="5400000">
            <a:off x="1235075" y="4165600"/>
            <a:ext cx="830263" cy="500063"/>
          </a:xfrm>
          <a:prstGeom prst="straightConnector1">
            <a:avLst/>
          </a:prstGeom>
          <a:ln w="38100" cap="flat" cmpd="sng" algn="ctr">
            <a:solidFill>
              <a:srgbClr val="7E7ABD"/>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p:nvPr/>
        </p:nvCxnSpPr>
        <p:spPr>
          <a:xfrm rot="5400000" flipH="1" flipV="1">
            <a:off x="4903788" y="4648200"/>
            <a:ext cx="366712" cy="1588"/>
          </a:xfrm>
          <a:prstGeom prst="straightConnector1">
            <a:avLst/>
          </a:prstGeom>
          <a:ln w="38100" cap="flat" cmpd="sng" algn="ctr">
            <a:solidFill>
              <a:srgbClr val="DE4F39"/>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6642" name="フッター プレースホルダ 17"/>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mtClean="0">
                <a:cs typeface="ＭＳ Ｐゴシック" pitchFamily="-110" charset="-128"/>
              </a:rPr>
              <a:t>Survey of KEKB Magnets and Monuments for SuperKEKB</a:t>
            </a:r>
            <a:r>
              <a:rPr lang="ja-JP" altLang="en-US" smtClean="0">
                <a:cs typeface="ＭＳ Ｐゴシック" pitchFamily="-110" charset="-128"/>
              </a:rPr>
              <a:t>　</a:t>
            </a:r>
            <a:r>
              <a:rPr lang="en-US" altLang="ja-JP" smtClean="0">
                <a:cs typeface="ＭＳ Ｐゴシック" pitchFamily="-110" charset="-128"/>
              </a:rPr>
              <a:t>IWAA2010</a:t>
            </a:r>
            <a:endParaRPr lang="ja-JP" altLang="en-US" smtClean="0">
              <a:cs typeface="ＭＳ Ｐゴシック" pitchFamily="-110" charset="-12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4"/>
          <p:cNvSpPr>
            <a:spLocks noGrp="1"/>
          </p:cNvSpPr>
          <p:nvPr>
            <p:ph type="title"/>
          </p:nvPr>
        </p:nvSpPr>
        <p:spPr>
          <a:xfrm>
            <a:off x="1754188" y="107950"/>
            <a:ext cx="6272212" cy="711200"/>
          </a:xfrm>
        </p:spPr>
        <p:txBody>
          <a:bodyPr/>
          <a:lstStyle/>
          <a:p>
            <a:r>
              <a:rPr lang="en-US" altLang="ja-JP" sz="4000" smtClean="0"/>
              <a:t>Design concepts</a:t>
            </a:r>
            <a:endParaRPr lang="ja-JP" altLang="en-US" sz="4000" smtClean="0"/>
          </a:p>
        </p:txBody>
      </p:sp>
      <p:sp>
        <p:nvSpPr>
          <p:cNvPr id="11" name="角丸四角形 10"/>
          <p:cNvSpPr/>
          <p:nvPr/>
        </p:nvSpPr>
        <p:spPr>
          <a:xfrm>
            <a:off x="1631120" y="4716463"/>
            <a:ext cx="5996060" cy="708891"/>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altLang="ja-JP" sz="2000" dirty="0">
                <a:solidFill>
                  <a:srgbClr val="000000"/>
                </a:solidFill>
              </a:rPr>
              <a:t>Low </a:t>
            </a:r>
            <a:r>
              <a:rPr lang="en-US" altLang="ja-JP" sz="2000" dirty="0" err="1">
                <a:solidFill>
                  <a:srgbClr val="000000"/>
                </a:solidFill>
              </a:rPr>
              <a:t>emittance</a:t>
            </a:r>
            <a:r>
              <a:rPr lang="en-US" altLang="ja-JP" sz="2000" dirty="0">
                <a:solidFill>
                  <a:srgbClr val="000000"/>
                </a:solidFill>
              </a:rPr>
              <a:t> (“</a:t>
            </a:r>
            <a:r>
              <a:rPr lang="en-US" altLang="ja-JP" sz="2000" dirty="0" err="1">
                <a:solidFill>
                  <a:srgbClr val="000000"/>
                </a:solidFill>
              </a:rPr>
              <a:t>nano</a:t>
            </a:r>
            <a:r>
              <a:rPr lang="en-US" altLang="ja-JP" sz="2000" dirty="0">
                <a:solidFill>
                  <a:srgbClr val="000000"/>
                </a:solidFill>
              </a:rPr>
              <a:t>-beam”) scheme</a:t>
            </a:r>
          </a:p>
          <a:p>
            <a:pPr fontAlgn="auto">
              <a:spcBef>
                <a:spcPts val="0"/>
              </a:spcBef>
              <a:spcAft>
                <a:spcPts val="0"/>
              </a:spcAft>
              <a:defRPr/>
            </a:pPr>
            <a:r>
              <a:rPr lang="en-US" altLang="ja-JP" sz="2000" dirty="0">
                <a:solidFill>
                  <a:srgbClr val="000000"/>
                </a:solidFill>
              </a:rPr>
              <a:t>⇒	</a:t>
            </a:r>
            <a:r>
              <a:rPr lang="en-US" altLang="ja-JP" sz="2000" dirty="0">
                <a:solidFill>
                  <a:schemeClr val="tx1"/>
                </a:solidFill>
              </a:rPr>
              <a:t>first proposed by </a:t>
            </a:r>
            <a:r>
              <a:rPr lang="en-US" altLang="ja-JP" sz="2000" dirty="0">
                <a:solidFill>
                  <a:schemeClr val="tx1"/>
                </a:solidFill>
                <a:ea typeface="ヒラギノ丸ゴ Pro W4" charset="-128"/>
                <a:cs typeface="ヒラギノ丸ゴ Pro W4" charset="-128"/>
              </a:rPr>
              <a:t>P. Raimondi </a:t>
            </a:r>
            <a:r>
              <a:rPr lang="en-US" altLang="ja-JP" sz="2000" dirty="0">
                <a:solidFill>
                  <a:schemeClr val="tx1"/>
                </a:solidFill>
              </a:rPr>
              <a:t>for </a:t>
            </a:r>
            <a:r>
              <a:rPr lang="en-US" altLang="ja-JP" sz="2000" dirty="0" err="1">
                <a:solidFill>
                  <a:schemeClr val="tx1"/>
                </a:solidFill>
              </a:rPr>
              <a:t>SuperB</a:t>
            </a:r>
            <a:r>
              <a:rPr lang="en-US" altLang="ja-JP" sz="2000" dirty="0" smtClean="0">
                <a:solidFill>
                  <a:schemeClr val="tx1"/>
                </a:solidFill>
              </a:rPr>
              <a:t>.</a:t>
            </a:r>
            <a:endParaRPr lang="en-US" altLang="ja-JP" sz="2000" dirty="0">
              <a:solidFill>
                <a:schemeClr val="tx1"/>
              </a:solidFill>
            </a:endParaRPr>
          </a:p>
        </p:txBody>
      </p:sp>
      <p:pic>
        <p:nvPicPr>
          <p:cNvPr id="27653" name="図 17"/>
          <p:cNvPicPr>
            <a:picLocks noChangeAspect="1"/>
          </p:cNvPicPr>
          <p:nvPr/>
        </p:nvPicPr>
        <p:blipFill>
          <a:blip r:embed="rId2"/>
          <a:srcRect/>
          <a:stretch>
            <a:fillRect/>
          </a:stretch>
        </p:blipFill>
        <p:spPr bwMode="auto">
          <a:xfrm>
            <a:off x="0" y="0"/>
            <a:ext cx="2474913" cy="1135063"/>
          </a:xfrm>
          <a:prstGeom prst="rect">
            <a:avLst/>
          </a:prstGeom>
          <a:noFill/>
          <a:ln w="9525">
            <a:noFill/>
            <a:miter lim="800000"/>
            <a:headEnd/>
            <a:tailEnd/>
          </a:ln>
        </p:spPr>
      </p:pic>
      <p:sp>
        <p:nvSpPr>
          <p:cNvPr id="20" name="下矢印 19"/>
          <p:cNvSpPr/>
          <p:nvPr/>
        </p:nvSpPr>
        <p:spPr>
          <a:xfrm>
            <a:off x="4629150" y="4254501"/>
            <a:ext cx="260350" cy="461962"/>
          </a:xfrm>
          <a:prstGeom prst="downArrow">
            <a:avLst/>
          </a:prstGeom>
          <a:solidFill>
            <a:srgbClr val="85C7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角丸四角形 9"/>
          <p:cNvSpPr/>
          <p:nvPr/>
        </p:nvSpPr>
        <p:spPr>
          <a:xfrm>
            <a:off x="712787" y="1135063"/>
            <a:ext cx="7832725" cy="3119438"/>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altLang="ja-JP" sz="2000" dirty="0">
                <a:solidFill>
                  <a:srgbClr val="000000"/>
                </a:solidFill>
              </a:rPr>
              <a:t>Our initial approaches :</a:t>
            </a:r>
          </a:p>
          <a:p>
            <a:pPr fontAlgn="auto">
              <a:spcBef>
                <a:spcPts val="0"/>
              </a:spcBef>
              <a:spcAft>
                <a:spcPts val="0"/>
              </a:spcAft>
              <a:defRPr/>
            </a:pPr>
            <a:r>
              <a:rPr lang="en-US" altLang="ja-JP" sz="2000" dirty="0">
                <a:solidFill>
                  <a:srgbClr val="000000"/>
                </a:solidFill>
              </a:rPr>
              <a:t>Extrapolations of PEP-II &amp; KEKB</a:t>
            </a:r>
          </a:p>
          <a:p>
            <a:pPr fontAlgn="auto">
              <a:spcBef>
                <a:spcPts val="0"/>
              </a:spcBef>
              <a:spcAft>
                <a:spcPts val="0"/>
              </a:spcAft>
              <a:defRPr/>
            </a:pPr>
            <a:endParaRPr lang="en-US" altLang="ja-JP" sz="2000" dirty="0">
              <a:solidFill>
                <a:srgbClr val="000000"/>
              </a:solidFill>
            </a:endParaRPr>
          </a:p>
          <a:p>
            <a:pPr fontAlgn="auto">
              <a:spcBef>
                <a:spcPts val="0"/>
              </a:spcBef>
              <a:spcAft>
                <a:spcPts val="0"/>
              </a:spcAft>
              <a:defRPr/>
            </a:pPr>
            <a:r>
              <a:rPr lang="en-US" altLang="ja-JP" sz="2000" dirty="0">
                <a:solidFill>
                  <a:srgbClr val="000000"/>
                </a:solidFill>
              </a:rPr>
              <a:t>More beam currents 	⇒	 </a:t>
            </a:r>
            <a:r>
              <a:rPr lang="en-US" altLang="ja-JP" sz="2000" dirty="0">
                <a:solidFill>
                  <a:srgbClr val="FF0000"/>
                </a:solidFill>
              </a:rPr>
              <a:t>larger power consumption</a:t>
            </a:r>
          </a:p>
          <a:p>
            <a:pPr fontAlgn="auto">
              <a:spcBef>
                <a:spcPts val="0"/>
              </a:spcBef>
              <a:spcAft>
                <a:spcPts val="0"/>
              </a:spcAft>
              <a:defRPr/>
            </a:pPr>
            <a:r>
              <a:rPr lang="en-US" altLang="ja-JP" sz="2000" dirty="0">
                <a:solidFill>
                  <a:schemeClr val="bg1">
                    <a:lumMod val="50000"/>
                  </a:schemeClr>
                </a:solidFill>
              </a:rPr>
              <a:t>Crab crossing</a:t>
            </a:r>
          </a:p>
          <a:p>
            <a:pPr fontAlgn="auto">
              <a:spcBef>
                <a:spcPts val="0"/>
              </a:spcBef>
              <a:spcAft>
                <a:spcPts val="0"/>
              </a:spcAft>
              <a:defRPr/>
            </a:pPr>
            <a:r>
              <a:rPr lang="en-US" altLang="ja-JP" sz="2000" dirty="0">
                <a:solidFill>
                  <a:srgbClr val="000000"/>
                </a:solidFill>
              </a:rPr>
              <a:t>Higher </a:t>
            </a:r>
            <a:r>
              <a:rPr lang="en-US" altLang="ja-JP" sz="2000" dirty="0" err="1">
                <a:solidFill>
                  <a:srgbClr val="000000"/>
                </a:solidFill>
                <a:latin typeface="Symbol" charset="2"/>
                <a:cs typeface="Symbol" charset="2"/>
              </a:rPr>
              <a:t>x</a:t>
            </a:r>
            <a:r>
              <a:rPr lang="en-US" altLang="ja-JP" sz="2000" baseline="-25000" dirty="0" err="1">
                <a:solidFill>
                  <a:srgbClr val="000000"/>
                </a:solidFill>
              </a:rPr>
              <a:t>y</a:t>
            </a:r>
            <a:r>
              <a:rPr lang="en-US" altLang="ja-JP" sz="2000" baseline="-25000" dirty="0">
                <a:solidFill>
                  <a:srgbClr val="000000"/>
                </a:solidFill>
              </a:rPr>
              <a:t>	</a:t>
            </a:r>
          </a:p>
          <a:p>
            <a:pPr fontAlgn="auto">
              <a:spcBef>
                <a:spcPts val="0"/>
              </a:spcBef>
              <a:spcAft>
                <a:spcPts val="0"/>
              </a:spcAft>
              <a:defRPr/>
            </a:pPr>
            <a:r>
              <a:rPr lang="en-US" altLang="ja-JP" sz="2000" dirty="0">
                <a:solidFill>
                  <a:srgbClr val="000000"/>
                </a:solidFill>
              </a:rPr>
              <a:t>Somewhat reduced</a:t>
            </a:r>
            <a:r>
              <a:rPr lang="en-US" altLang="ja-JP" sz="2000" dirty="0">
                <a:solidFill>
                  <a:srgbClr val="000000"/>
                </a:solidFill>
                <a:latin typeface="Symbol" charset="2"/>
                <a:cs typeface="Symbol" charset="2"/>
              </a:rPr>
              <a:t> b</a:t>
            </a:r>
            <a:r>
              <a:rPr lang="en-US" altLang="ja-JP" sz="2000" baseline="-25000" dirty="0">
                <a:solidFill>
                  <a:srgbClr val="000000"/>
                </a:solidFill>
                <a:cs typeface="Symbol" charset="2"/>
              </a:rPr>
              <a:t>y</a:t>
            </a:r>
            <a:r>
              <a:rPr lang="en-US" altLang="ja-JP" sz="2000" baseline="30000" dirty="0">
                <a:solidFill>
                  <a:srgbClr val="000000"/>
                </a:solidFill>
              </a:rPr>
              <a:t>*</a:t>
            </a:r>
            <a:endParaRPr lang="en-US" altLang="ja-JP" sz="2000" baseline="-25000" dirty="0">
              <a:solidFill>
                <a:srgbClr val="000000"/>
              </a:solidFill>
            </a:endParaRPr>
          </a:p>
          <a:p>
            <a:pPr fontAlgn="auto">
              <a:spcBef>
                <a:spcPts val="0"/>
              </a:spcBef>
              <a:spcAft>
                <a:spcPts val="0"/>
              </a:spcAft>
              <a:defRPr/>
            </a:pPr>
            <a:r>
              <a:rPr lang="en-US" altLang="ja-JP" sz="2000" dirty="0">
                <a:solidFill>
                  <a:srgbClr val="000000"/>
                </a:solidFill>
              </a:rPr>
              <a:t>Shorter bunch length 	⇒	</a:t>
            </a:r>
            <a:r>
              <a:rPr lang="en-US" altLang="ja-JP" sz="2000" dirty="0">
                <a:solidFill>
                  <a:srgbClr val="FF0000"/>
                </a:solidFill>
              </a:rPr>
              <a:t>Challenges from HOM heating. </a:t>
            </a:r>
            <a:r>
              <a:rPr lang="en-US" altLang="ja-JP" sz="2000" dirty="0">
                <a:solidFill>
                  <a:srgbClr val="000000"/>
                </a:solidFill>
              </a:rPr>
              <a:t>　　　　　　						⇒	</a:t>
            </a:r>
            <a:r>
              <a:rPr lang="en-US" altLang="ja-JP" sz="2000" dirty="0">
                <a:solidFill>
                  <a:srgbClr val="FF0000"/>
                </a:solidFill>
              </a:rPr>
              <a:t>Bunch lengthening due to Coherent 						　　	Synchrotron Radiation (CSR).</a:t>
            </a:r>
            <a:endParaRPr lang="en-US" altLang="ja-JP" sz="2000" baseline="30000" dirty="0">
              <a:solidFill>
                <a:srgbClr val="FF0000"/>
              </a:solidFill>
            </a:endParaRPr>
          </a:p>
        </p:txBody>
      </p:sp>
      <p:sp>
        <p:nvSpPr>
          <p:cNvPr id="27656" name="フッター プレースホルダ 7"/>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ja-JP" smtClean="0">
                <a:cs typeface="ＭＳ Ｐゴシック" pitchFamily="-110" charset="-128"/>
              </a:rPr>
              <a:t>Survey of KEKB Magnets and Monuments for SuperKEKB</a:t>
            </a:r>
            <a:r>
              <a:rPr lang="ja-JP" altLang="en-US" smtClean="0">
                <a:cs typeface="ＭＳ Ｐゴシック" pitchFamily="-110" charset="-128"/>
              </a:rPr>
              <a:t>　</a:t>
            </a:r>
            <a:r>
              <a:rPr lang="en-US" altLang="ja-JP" smtClean="0">
                <a:cs typeface="ＭＳ Ｐゴシック" pitchFamily="-110" charset="-128"/>
              </a:rPr>
              <a:t>IWAA2010</a:t>
            </a:r>
            <a:endParaRPr lang="ja-JP" altLang="en-US" smtClean="0">
              <a:cs typeface="ＭＳ Ｐゴシック" pitchFamily="-110" charset="-128"/>
            </a:endParaRPr>
          </a:p>
        </p:txBody>
      </p:sp>
      <p:sp>
        <p:nvSpPr>
          <p:cNvPr id="8" name="正方形/長方形 7"/>
          <p:cNvSpPr/>
          <p:nvPr/>
        </p:nvSpPr>
        <p:spPr>
          <a:xfrm>
            <a:off x="848981" y="5710019"/>
            <a:ext cx="7696531" cy="646331"/>
          </a:xfrm>
          <a:prstGeom prst="rect">
            <a:avLst/>
          </a:prstGeom>
        </p:spPr>
        <p:txBody>
          <a:bodyPr wrap="none">
            <a:spAutoFit/>
          </a:bodyPr>
          <a:lstStyle/>
          <a:p>
            <a:pPr fontAlgn="auto">
              <a:spcBef>
                <a:spcPts val="0"/>
              </a:spcBef>
              <a:spcAft>
                <a:spcPts val="0"/>
              </a:spcAft>
              <a:defRPr/>
            </a:pPr>
            <a:r>
              <a:rPr lang="en-US" altLang="ja-JP" sz="3600" dirty="0" smtClean="0">
                <a:solidFill>
                  <a:srgbClr val="FF0000"/>
                </a:solidFill>
                <a:effectLst>
                  <a:outerShdw blurRad="38100" dist="38100" dir="2700000" algn="tl">
                    <a:srgbClr val="000000">
                      <a:alpha val="43137"/>
                    </a:srgbClr>
                  </a:outerShdw>
                </a:effectLst>
              </a:rPr>
              <a:t>Collision with very small spot size beam.</a:t>
            </a:r>
            <a:endParaRPr lang="en-US" altLang="ja-JP" sz="36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noChangeArrowheads="1"/>
          </p:cNvPicPr>
          <p:nvPr/>
        </p:nvPicPr>
        <p:blipFill>
          <a:blip r:embed="rId2"/>
          <a:srcRect/>
          <a:stretch>
            <a:fillRect/>
          </a:stretch>
        </p:blipFill>
        <p:spPr bwMode="auto">
          <a:xfrm>
            <a:off x="1844675" y="454025"/>
            <a:ext cx="6026150" cy="5226050"/>
          </a:xfrm>
          <a:prstGeom prst="rect">
            <a:avLst/>
          </a:prstGeom>
          <a:noFill/>
          <a:ln w="9525">
            <a:noFill/>
            <a:round/>
            <a:headEnd/>
            <a:tailEnd/>
          </a:ln>
        </p:spPr>
      </p:pic>
      <p:pic>
        <p:nvPicPr>
          <p:cNvPr id="58371" name="Picture 2"/>
          <p:cNvPicPr>
            <a:picLocks noChangeAspect="1" noChangeArrowheads="1"/>
          </p:cNvPicPr>
          <p:nvPr/>
        </p:nvPicPr>
        <p:blipFill>
          <a:blip r:embed="rId3"/>
          <a:srcRect/>
          <a:stretch>
            <a:fillRect/>
          </a:stretch>
        </p:blipFill>
        <p:spPr bwMode="auto">
          <a:xfrm>
            <a:off x="109538" y="4752182"/>
            <a:ext cx="2655888" cy="1446212"/>
          </a:xfrm>
          <a:prstGeom prst="rect">
            <a:avLst/>
          </a:prstGeom>
          <a:noFill/>
          <a:ln w="12700">
            <a:noFill/>
            <a:miter lim="800000"/>
            <a:headEnd/>
            <a:tailEnd/>
          </a:ln>
        </p:spPr>
      </p:pic>
      <p:sp>
        <p:nvSpPr>
          <p:cNvPr id="58372" name="Rectangle 3"/>
          <p:cNvSpPr>
            <a:spLocks/>
          </p:cNvSpPr>
          <p:nvPr/>
        </p:nvSpPr>
        <p:spPr bwMode="auto">
          <a:xfrm>
            <a:off x="6929438" y="4446588"/>
            <a:ext cx="2071687" cy="125412"/>
          </a:xfrm>
          <a:prstGeom prst="rect">
            <a:avLst/>
          </a:prstGeom>
          <a:noFill/>
          <a:ln w="12700">
            <a:noFill/>
            <a:miter lim="800000"/>
            <a:headEnd/>
            <a:tailEnd/>
          </a:ln>
        </p:spPr>
        <p:txBody>
          <a:bodyPr lIns="0" tIns="0" rIns="40636" bIns="0">
            <a:prstTxWarp prst="textNoShape">
              <a:avLst/>
            </a:prstTxWarp>
          </a:bodyPr>
          <a:lstStyle/>
          <a:p>
            <a:r>
              <a:rPr lang="en-US" altLang="ja-JP" sz="1400">
                <a:solidFill>
                  <a:srgbClr val="1A1A1A"/>
                </a:solidFill>
                <a:sym typeface="ＭＳ Ｐゴシック" pitchFamily="-110" charset="-128"/>
              </a:rPr>
              <a:t>Low emittance positrons to inject </a:t>
            </a:r>
          </a:p>
        </p:txBody>
      </p:sp>
      <p:sp>
        <p:nvSpPr>
          <p:cNvPr id="58373" name="Rectangle 4"/>
          <p:cNvSpPr>
            <a:spLocks/>
          </p:cNvSpPr>
          <p:nvPr/>
        </p:nvSpPr>
        <p:spPr bwMode="auto">
          <a:xfrm>
            <a:off x="4419600" y="1111250"/>
            <a:ext cx="598488" cy="214313"/>
          </a:xfrm>
          <a:prstGeom prst="rect">
            <a:avLst/>
          </a:prstGeom>
          <a:noFill/>
          <a:ln w="12700">
            <a:noFill/>
            <a:miter lim="800000"/>
            <a:headEnd/>
            <a:tailEnd/>
          </a:ln>
        </p:spPr>
        <p:txBody>
          <a:bodyPr wrap="none" lIns="0" tIns="0" rIns="40636" bIns="0">
            <a:prstTxWarp prst="textNoShape">
              <a:avLst/>
            </a:prstTxWarp>
            <a:spAutoFit/>
          </a:bodyPr>
          <a:lstStyle/>
          <a:p>
            <a:pPr marL="38100"/>
            <a:r>
              <a:rPr lang="en-US" altLang="ja-JP" sz="1400">
                <a:solidFill>
                  <a:srgbClr val="0000FF"/>
                </a:solidFill>
                <a:latin typeface="News Gothic MT" pitchFamily="-110" charset="0"/>
                <a:ea typeface="Futura" pitchFamily="-110" charset="0"/>
                <a:cs typeface="Futura" pitchFamily="-110" charset="0"/>
                <a:sym typeface="Futura" pitchFamily="-110" charset="0"/>
              </a:rPr>
              <a:t>e- 2.6 A</a:t>
            </a:r>
          </a:p>
        </p:txBody>
      </p:sp>
      <p:sp>
        <p:nvSpPr>
          <p:cNvPr id="58374" name="Rectangle 5"/>
          <p:cNvSpPr>
            <a:spLocks/>
          </p:cNvSpPr>
          <p:nvPr/>
        </p:nvSpPr>
        <p:spPr bwMode="auto">
          <a:xfrm>
            <a:off x="5953125" y="1571625"/>
            <a:ext cx="631825" cy="215900"/>
          </a:xfrm>
          <a:prstGeom prst="rect">
            <a:avLst/>
          </a:prstGeom>
          <a:noFill/>
          <a:ln w="12700">
            <a:noFill/>
            <a:miter lim="800000"/>
            <a:headEnd/>
            <a:tailEnd/>
          </a:ln>
        </p:spPr>
        <p:txBody>
          <a:bodyPr wrap="none" lIns="0" tIns="0" rIns="40636" bIns="0">
            <a:prstTxWarp prst="textNoShape">
              <a:avLst/>
            </a:prstTxWarp>
            <a:spAutoFit/>
          </a:bodyPr>
          <a:lstStyle/>
          <a:p>
            <a:pPr marL="38100"/>
            <a:r>
              <a:rPr lang="en-US" altLang="ja-JP" sz="1400">
                <a:solidFill>
                  <a:srgbClr val="FF0000"/>
                </a:solidFill>
                <a:latin typeface="News Gothic MT" pitchFamily="-110" charset="0"/>
                <a:ea typeface="Futura" pitchFamily="-110" charset="0"/>
                <a:cs typeface="Futura" pitchFamily="-110" charset="0"/>
                <a:sym typeface="Futura" pitchFamily="-110" charset="0"/>
              </a:rPr>
              <a:t>e+ 3.6 A</a:t>
            </a:r>
          </a:p>
        </p:txBody>
      </p:sp>
      <p:grpSp>
        <p:nvGrpSpPr>
          <p:cNvPr id="2" name="Group 9"/>
          <p:cNvGrpSpPr>
            <a:grpSpLocks/>
          </p:cNvGrpSpPr>
          <p:nvPr/>
        </p:nvGrpSpPr>
        <p:grpSpPr bwMode="auto">
          <a:xfrm>
            <a:off x="6621463" y="5475288"/>
            <a:ext cx="2444750" cy="620712"/>
            <a:chOff x="0" y="0"/>
            <a:chExt cx="2191" cy="555"/>
          </a:xfrm>
        </p:grpSpPr>
        <p:sp>
          <p:nvSpPr>
            <p:cNvPr id="58408" name="Rectangle 10"/>
            <p:cNvSpPr>
              <a:spLocks/>
            </p:cNvSpPr>
            <p:nvPr/>
          </p:nvSpPr>
          <p:spPr bwMode="auto">
            <a:xfrm>
              <a:off x="0" y="0"/>
              <a:ext cx="2191" cy="454"/>
            </a:xfrm>
            <a:prstGeom prst="rect">
              <a:avLst/>
            </a:prstGeom>
            <a:solidFill>
              <a:srgbClr val="FFFFFF"/>
            </a:solidFill>
            <a:ln w="25400">
              <a:solidFill>
                <a:srgbClr val="FFFFFF"/>
              </a:solidFill>
              <a:miter lim="800000"/>
              <a:headEnd/>
              <a:tailEnd/>
            </a:ln>
          </p:spPr>
          <p:txBody>
            <a:bodyPr lIns="0" tIns="0" rIns="0" bIns="0">
              <a:prstTxWarp prst="textNoShape">
                <a:avLst/>
              </a:prstTxWarp>
            </a:bodyPr>
            <a:lstStyle/>
            <a:p>
              <a:endParaRPr lang="ja-JP" altLang="en-US">
                <a:latin typeface="News Gothic MT" pitchFamily="-110" charset="0"/>
              </a:endParaRPr>
            </a:p>
          </p:txBody>
        </p:sp>
        <p:pic>
          <p:nvPicPr>
            <p:cNvPr id="58409" name="Picture 11"/>
            <p:cNvPicPr>
              <a:picLocks noChangeArrowheads="1"/>
            </p:cNvPicPr>
            <p:nvPr/>
          </p:nvPicPr>
          <p:blipFill>
            <a:blip r:embed="rId4"/>
            <a:srcRect/>
            <a:stretch>
              <a:fillRect/>
            </a:stretch>
          </p:blipFill>
          <p:spPr bwMode="auto">
            <a:xfrm>
              <a:off x="73" y="20"/>
              <a:ext cx="2047" cy="535"/>
            </a:xfrm>
            <a:prstGeom prst="rect">
              <a:avLst/>
            </a:prstGeom>
            <a:noFill/>
            <a:ln w="12700">
              <a:noFill/>
              <a:miter lim="800000"/>
              <a:headEnd/>
              <a:tailEnd/>
            </a:ln>
          </p:spPr>
        </p:pic>
      </p:grpSp>
      <p:sp>
        <p:nvSpPr>
          <p:cNvPr id="58376" name="Oval 12"/>
          <p:cNvSpPr>
            <a:spLocks/>
          </p:cNvSpPr>
          <p:nvPr/>
        </p:nvSpPr>
        <p:spPr bwMode="auto">
          <a:xfrm>
            <a:off x="8043863" y="5434013"/>
            <a:ext cx="525462" cy="676275"/>
          </a:xfrm>
          <a:prstGeom prst="ellipse">
            <a:avLst/>
          </a:prstGeom>
          <a:noFill/>
          <a:ln w="50800">
            <a:solidFill>
              <a:srgbClr val="FF0500"/>
            </a:solidFill>
            <a:round/>
            <a:headEnd/>
            <a:tailEnd/>
          </a:ln>
        </p:spPr>
        <p:txBody>
          <a:bodyPr lIns="0" tIns="0" rIns="0" bIns="0">
            <a:prstTxWarp prst="textNoShape">
              <a:avLst/>
            </a:prstTxWarp>
          </a:bodyPr>
          <a:lstStyle/>
          <a:p>
            <a:endParaRPr lang="ja-JP" altLang="en-US">
              <a:latin typeface="News Gothic MT" pitchFamily="-110" charset="0"/>
            </a:endParaRPr>
          </a:p>
        </p:txBody>
      </p:sp>
      <p:sp>
        <p:nvSpPr>
          <p:cNvPr id="58377" name="Oval 13"/>
          <p:cNvSpPr>
            <a:spLocks/>
          </p:cNvSpPr>
          <p:nvPr/>
        </p:nvSpPr>
        <p:spPr bwMode="auto">
          <a:xfrm>
            <a:off x="4340225" y="2133600"/>
            <a:ext cx="1222375" cy="536575"/>
          </a:xfrm>
          <a:prstGeom prst="ellipse">
            <a:avLst/>
          </a:prstGeom>
          <a:solidFill>
            <a:srgbClr val="FFFFFF"/>
          </a:solidFill>
          <a:ln w="9525">
            <a:noFill/>
            <a:round/>
            <a:headEnd/>
            <a:tailEnd/>
          </a:ln>
        </p:spPr>
        <p:txBody>
          <a:bodyPr lIns="0" tIns="0" rIns="0" bIns="0">
            <a:prstTxWarp prst="textNoShape">
              <a:avLst/>
            </a:prstTxWarp>
          </a:bodyPr>
          <a:lstStyle/>
          <a:p>
            <a:endParaRPr lang="ja-JP" altLang="en-US">
              <a:latin typeface="News Gothic MT" pitchFamily="-110" charset="0"/>
            </a:endParaRPr>
          </a:p>
        </p:txBody>
      </p:sp>
      <p:sp>
        <p:nvSpPr>
          <p:cNvPr id="58378" name="Line 14"/>
          <p:cNvSpPr>
            <a:spLocks noChangeShapeType="1"/>
          </p:cNvSpPr>
          <p:nvPr/>
        </p:nvSpPr>
        <p:spPr bwMode="auto">
          <a:xfrm>
            <a:off x="3660775" y="5027613"/>
            <a:ext cx="1295400" cy="1587"/>
          </a:xfrm>
          <a:prstGeom prst="line">
            <a:avLst/>
          </a:prstGeom>
          <a:noFill/>
          <a:ln w="28575">
            <a:solidFill>
              <a:srgbClr val="E10202"/>
            </a:solidFill>
            <a:round/>
            <a:headEnd/>
            <a:tailEnd type="arrow" w="med" len="med"/>
          </a:ln>
        </p:spPr>
        <p:txBody>
          <a:bodyPr lIns="0" tIns="0" rIns="0" bIns="0">
            <a:prstTxWarp prst="textNoShape">
              <a:avLst/>
            </a:prstTxWarp>
          </a:bodyPr>
          <a:lstStyle/>
          <a:p>
            <a:endParaRPr lang="ja-JP" altLang="en-US"/>
          </a:p>
        </p:txBody>
      </p:sp>
      <p:sp>
        <p:nvSpPr>
          <p:cNvPr id="58379" name="Rectangle 15"/>
          <p:cNvSpPr>
            <a:spLocks/>
          </p:cNvSpPr>
          <p:nvPr/>
        </p:nvSpPr>
        <p:spPr bwMode="auto">
          <a:xfrm>
            <a:off x="3473450" y="4768850"/>
            <a:ext cx="1128713" cy="168275"/>
          </a:xfrm>
          <a:prstGeom prst="rect">
            <a:avLst/>
          </a:prstGeom>
          <a:noFill/>
          <a:ln w="12700">
            <a:noFill/>
            <a:miter lim="800000"/>
            <a:headEnd/>
            <a:tailEnd/>
          </a:ln>
        </p:spPr>
        <p:txBody>
          <a:bodyPr wrap="none" lIns="0" tIns="0" rIns="40638" bIns="0">
            <a:prstTxWarp prst="textNoShape">
              <a:avLst/>
            </a:prstTxWarp>
            <a:spAutoFit/>
          </a:bodyPr>
          <a:lstStyle/>
          <a:p>
            <a:pPr marL="39688"/>
            <a:r>
              <a:rPr lang="en-US" altLang="ja-JP" sz="1100">
                <a:latin typeface="Gill Sans" pitchFamily="-110" charset="0"/>
                <a:ea typeface="Gill Sans" pitchFamily="-110" charset="0"/>
                <a:cs typeface="Gill Sans" pitchFamily="-110" charset="0"/>
                <a:sym typeface="Gill Sans" pitchFamily="-110" charset="0"/>
              </a:rPr>
              <a:t>Low emittance gun</a:t>
            </a:r>
          </a:p>
        </p:txBody>
      </p:sp>
      <p:sp>
        <p:nvSpPr>
          <p:cNvPr id="28688" name="Line 16"/>
          <p:cNvSpPr>
            <a:spLocks noChangeShapeType="1"/>
          </p:cNvSpPr>
          <p:nvPr/>
        </p:nvSpPr>
        <p:spPr bwMode="auto">
          <a:xfrm flipH="1">
            <a:off x="6323013" y="2732088"/>
            <a:ext cx="409575" cy="268287"/>
          </a:xfrm>
          <a:prstGeom prst="line">
            <a:avLst/>
          </a:prstGeom>
          <a:noFill/>
          <a:ln w="38100" cap="flat">
            <a:solidFill>
              <a:srgbClr val="0000FF"/>
            </a:solidFill>
            <a:prstDash val="solid"/>
            <a:round/>
            <a:headEnd type="none" w="med" len="med"/>
            <a:tailEnd type="arrow" w="med" len="med"/>
          </a:ln>
          <a:effectLst>
            <a:outerShdw blurRad="38100" dist="25399" dir="5400000" algn="ctr" rotWithShape="0">
              <a:schemeClr val="bg2">
                <a:alpha val="37997"/>
              </a:schemeClr>
            </a:outerShdw>
          </a:effectLst>
        </p:spPr>
        <p:txBody>
          <a:bodyPr lIns="0" tIns="0" rIns="0" bIns="0">
            <a:prstTxWarp prst="textNoShape">
              <a:avLst/>
            </a:prstTxWarp>
          </a:bodyPr>
          <a:lstStyle/>
          <a:p>
            <a:pPr fontAlgn="auto">
              <a:spcBef>
                <a:spcPts val="0"/>
              </a:spcBef>
              <a:spcAft>
                <a:spcPts val="0"/>
              </a:spcAft>
              <a:defRPr/>
            </a:pPr>
            <a:endParaRPr lang="ja-JP" altLang="en-US">
              <a:latin typeface="+mn-lt"/>
              <a:ea typeface="+mn-ea"/>
              <a:cs typeface="+mn-cs"/>
            </a:endParaRPr>
          </a:p>
        </p:txBody>
      </p:sp>
      <p:sp>
        <p:nvSpPr>
          <p:cNvPr id="28689" name="Line 17"/>
          <p:cNvSpPr>
            <a:spLocks noChangeShapeType="1"/>
          </p:cNvSpPr>
          <p:nvPr/>
        </p:nvSpPr>
        <p:spPr bwMode="auto">
          <a:xfrm>
            <a:off x="5037138" y="1071563"/>
            <a:ext cx="454025" cy="80962"/>
          </a:xfrm>
          <a:prstGeom prst="line">
            <a:avLst/>
          </a:prstGeom>
          <a:noFill/>
          <a:ln w="38100" cap="flat">
            <a:solidFill>
              <a:srgbClr val="0000FF"/>
            </a:solidFill>
            <a:prstDash val="solid"/>
            <a:round/>
            <a:headEnd type="none" w="med" len="med"/>
            <a:tailEnd type="arrow" w="med" len="med"/>
          </a:ln>
          <a:effectLst>
            <a:outerShdw blurRad="38100" dist="25399" dir="5400000" algn="ctr" rotWithShape="0">
              <a:schemeClr val="bg2">
                <a:alpha val="37997"/>
              </a:schemeClr>
            </a:outerShdw>
          </a:effectLst>
        </p:spPr>
        <p:txBody>
          <a:bodyPr lIns="0" tIns="0" rIns="0" bIns="0">
            <a:prstTxWarp prst="textNoShape">
              <a:avLst/>
            </a:prstTxWarp>
          </a:bodyPr>
          <a:lstStyle/>
          <a:p>
            <a:pPr fontAlgn="auto">
              <a:spcBef>
                <a:spcPts val="0"/>
              </a:spcBef>
              <a:spcAft>
                <a:spcPts val="0"/>
              </a:spcAft>
              <a:defRPr/>
            </a:pPr>
            <a:endParaRPr lang="ja-JP" altLang="en-US">
              <a:latin typeface="+mn-lt"/>
              <a:ea typeface="+mn-ea"/>
              <a:cs typeface="+mn-cs"/>
            </a:endParaRPr>
          </a:p>
        </p:txBody>
      </p:sp>
      <p:sp>
        <p:nvSpPr>
          <p:cNvPr id="28690" name="Line 18"/>
          <p:cNvSpPr>
            <a:spLocks noChangeShapeType="1"/>
          </p:cNvSpPr>
          <p:nvPr/>
        </p:nvSpPr>
        <p:spPr bwMode="auto">
          <a:xfrm rot="10800000">
            <a:off x="6535738" y="1438275"/>
            <a:ext cx="384175" cy="303213"/>
          </a:xfrm>
          <a:prstGeom prst="line">
            <a:avLst/>
          </a:prstGeom>
          <a:noFill/>
          <a:ln w="38100" cap="flat">
            <a:solidFill>
              <a:srgbClr val="FF0000"/>
            </a:solidFill>
            <a:prstDash val="solid"/>
            <a:round/>
            <a:headEnd type="none" w="med" len="med"/>
            <a:tailEnd type="arrow" w="med" len="med"/>
          </a:ln>
          <a:effectLst>
            <a:outerShdw blurRad="38100" dist="25399" dir="5400000" algn="ctr" rotWithShape="0">
              <a:schemeClr val="bg2">
                <a:alpha val="37997"/>
              </a:schemeClr>
            </a:outerShdw>
          </a:effectLst>
        </p:spPr>
        <p:txBody>
          <a:bodyPr lIns="0" tIns="0" rIns="0" bIns="0">
            <a:prstTxWarp prst="textNoShape">
              <a:avLst/>
            </a:prstTxWarp>
          </a:bodyPr>
          <a:lstStyle/>
          <a:p>
            <a:pPr fontAlgn="auto">
              <a:spcBef>
                <a:spcPts val="0"/>
              </a:spcBef>
              <a:spcAft>
                <a:spcPts val="0"/>
              </a:spcAft>
              <a:defRPr/>
            </a:pPr>
            <a:endParaRPr lang="ja-JP" altLang="en-US">
              <a:latin typeface="+mn-lt"/>
              <a:ea typeface="+mn-ea"/>
              <a:cs typeface="+mn-cs"/>
            </a:endParaRPr>
          </a:p>
        </p:txBody>
      </p:sp>
      <p:sp>
        <p:nvSpPr>
          <p:cNvPr id="28691" name="Line 19"/>
          <p:cNvSpPr>
            <a:spLocks noChangeShapeType="1"/>
          </p:cNvSpPr>
          <p:nvPr/>
        </p:nvSpPr>
        <p:spPr bwMode="auto">
          <a:xfrm flipH="1">
            <a:off x="2366963" y="1227138"/>
            <a:ext cx="412750" cy="147637"/>
          </a:xfrm>
          <a:prstGeom prst="line">
            <a:avLst/>
          </a:prstGeom>
          <a:noFill/>
          <a:ln w="38100" cap="flat">
            <a:solidFill>
              <a:srgbClr val="FF0000"/>
            </a:solidFill>
            <a:prstDash val="solid"/>
            <a:round/>
            <a:headEnd type="none" w="med" len="med"/>
            <a:tailEnd type="arrow" w="med" len="med"/>
          </a:ln>
          <a:effectLst>
            <a:outerShdw blurRad="38100" dist="25399" dir="5400000" algn="ctr" rotWithShape="0">
              <a:srgbClr val="000000">
                <a:alpha val="37997"/>
              </a:srgbClr>
            </a:outerShdw>
          </a:effectLst>
        </p:spPr>
        <p:txBody>
          <a:bodyPr lIns="0" tIns="0" rIns="0" bIns="0">
            <a:prstTxWarp prst="textNoShape">
              <a:avLst/>
            </a:prstTxWarp>
          </a:bodyPr>
          <a:lstStyle/>
          <a:p>
            <a:pPr fontAlgn="auto">
              <a:spcBef>
                <a:spcPts val="0"/>
              </a:spcBef>
              <a:spcAft>
                <a:spcPts val="0"/>
              </a:spcAft>
              <a:defRPr/>
            </a:pPr>
            <a:endParaRPr lang="ja-JP" altLang="en-US">
              <a:latin typeface="+mn-lt"/>
              <a:ea typeface="+mn-ea"/>
              <a:cs typeface="+mn-cs"/>
            </a:endParaRPr>
          </a:p>
        </p:txBody>
      </p:sp>
      <p:sp>
        <p:nvSpPr>
          <p:cNvPr id="28692" name="Rectangle 20"/>
          <p:cNvSpPr>
            <a:spLocks/>
          </p:cNvSpPr>
          <p:nvPr/>
        </p:nvSpPr>
        <p:spPr bwMode="auto">
          <a:xfrm>
            <a:off x="4097618" y="1473399"/>
            <a:ext cx="1465577" cy="615553"/>
          </a:xfrm>
          <a:prstGeom prst="rect">
            <a:avLst/>
          </a:prstGeom>
          <a:solidFill>
            <a:schemeClr val="accent1">
              <a:lumMod val="60000"/>
              <a:lumOff val="40000"/>
            </a:schemeClr>
          </a:solidFill>
          <a:ln w="12700" cap="flat">
            <a:noFill/>
            <a:miter lim="800000"/>
            <a:headEnd type="none" w="med" len="med"/>
            <a:tailEnd type="none" w="med" len="med"/>
          </a:ln>
        </p:spPr>
        <p:txBody>
          <a:bodyPr wrap="none" lIns="0" tIns="0" rIns="40636" bIns="0">
            <a:prstTxWarp prst="textNoShape">
              <a:avLst/>
            </a:prstTxWarp>
            <a:spAutoFit/>
          </a:bodyPr>
          <a:lstStyle/>
          <a:p>
            <a:pPr marL="39066" fontAlgn="auto">
              <a:spcBef>
                <a:spcPts val="0"/>
              </a:spcBef>
              <a:spcAft>
                <a:spcPts val="0"/>
              </a:spcAft>
              <a:defRPr/>
            </a:pPr>
            <a:r>
              <a:rPr lang="en-US" altLang="ja-JP" sz="2000" dirty="0" err="1">
                <a:latin typeface="+mn-lt"/>
                <a:ea typeface="ＭＳ Ｐゴシック" charset="-128"/>
                <a:cs typeface="ＭＳ Ｐゴシック" charset="-128"/>
                <a:sym typeface="ＭＳ Ｐゴシック" charset="-128"/>
              </a:rPr>
              <a:t>Nano</a:t>
            </a:r>
            <a:r>
              <a:rPr lang="en-US" altLang="ja-JP" sz="2000" dirty="0">
                <a:latin typeface="+mn-lt"/>
                <a:ea typeface="ＭＳ Ｐゴシック" charset="-128"/>
                <a:cs typeface="ＭＳ Ｐゴシック" charset="-128"/>
                <a:sym typeface="ＭＳ Ｐゴシック" charset="-128"/>
              </a:rPr>
              <a:t>-Beam</a:t>
            </a:r>
          </a:p>
          <a:p>
            <a:pPr marL="39066" fontAlgn="auto">
              <a:spcBef>
                <a:spcPts val="0"/>
              </a:spcBef>
              <a:spcAft>
                <a:spcPts val="0"/>
              </a:spcAft>
              <a:defRPr/>
            </a:pPr>
            <a:r>
              <a:rPr lang="en-US" altLang="ja-JP" sz="2000" dirty="0" err="1">
                <a:noFill/>
                <a:latin typeface="+mn-lt"/>
                <a:ea typeface="ＭＳ Ｐゴシック" charset="-128"/>
                <a:cs typeface="ＭＳ Ｐゴシック" charset="-128"/>
                <a:sym typeface="ＭＳ Ｐゴシック" charset="-128"/>
              </a:rPr>
              <a:t>SuperKEKB</a:t>
            </a:r>
            <a:endParaRPr lang="en-US" altLang="ja-JP" sz="2000" dirty="0">
              <a:noFill/>
              <a:latin typeface="+mn-lt"/>
              <a:ea typeface="ＭＳ Ｐゴシック" charset="-128"/>
              <a:cs typeface="ＭＳ Ｐゴシック" charset="-128"/>
              <a:sym typeface="ＭＳ Ｐゴシック" charset="-128"/>
            </a:endParaRPr>
          </a:p>
        </p:txBody>
      </p:sp>
      <p:sp>
        <p:nvSpPr>
          <p:cNvPr id="28693" name="Line 21"/>
          <p:cNvSpPr>
            <a:spLocks noChangeShapeType="1"/>
          </p:cNvSpPr>
          <p:nvPr/>
        </p:nvSpPr>
        <p:spPr bwMode="auto">
          <a:xfrm rot="10800000">
            <a:off x="5180013" y="677863"/>
            <a:ext cx="382587" cy="80962"/>
          </a:xfrm>
          <a:prstGeom prst="line">
            <a:avLst/>
          </a:prstGeom>
          <a:noFill/>
          <a:ln w="38100" cap="flat">
            <a:solidFill>
              <a:srgbClr val="FF0000"/>
            </a:solidFill>
            <a:prstDash val="solid"/>
            <a:round/>
            <a:headEnd type="none" w="med" len="med"/>
            <a:tailEnd type="arrow" w="med" len="med"/>
          </a:ln>
          <a:effectLst>
            <a:outerShdw blurRad="38100" dist="25399" dir="5400000" algn="ctr" rotWithShape="0">
              <a:schemeClr val="bg2">
                <a:alpha val="37997"/>
              </a:schemeClr>
            </a:outerShdw>
          </a:effectLst>
        </p:spPr>
        <p:txBody>
          <a:bodyPr lIns="0" tIns="0" rIns="0" bIns="0">
            <a:prstTxWarp prst="textNoShape">
              <a:avLst/>
            </a:prstTxWarp>
          </a:bodyPr>
          <a:lstStyle/>
          <a:p>
            <a:pPr fontAlgn="auto">
              <a:spcBef>
                <a:spcPts val="0"/>
              </a:spcBef>
              <a:spcAft>
                <a:spcPts val="0"/>
              </a:spcAft>
              <a:defRPr/>
            </a:pPr>
            <a:endParaRPr lang="ja-JP" altLang="en-US">
              <a:latin typeface="+mn-lt"/>
              <a:ea typeface="+mn-ea"/>
              <a:cs typeface="+mn-cs"/>
            </a:endParaRPr>
          </a:p>
        </p:txBody>
      </p:sp>
      <p:sp>
        <p:nvSpPr>
          <p:cNvPr id="28694" name="Line 22"/>
          <p:cNvSpPr>
            <a:spLocks noChangeShapeType="1"/>
          </p:cNvSpPr>
          <p:nvPr/>
        </p:nvSpPr>
        <p:spPr bwMode="auto">
          <a:xfrm>
            <a:off x="6751638" y="1214438"/>
            <a:ext cx="382587" cy="152400"/>
          </a:xfrm>
          <a:prstGeom prst="line">
            <a:avLst/>
          </a:prstGeom>
          <a:noFill/>
          <a:ln w="38100" cap="flat">
            <a:solidFill>
              <a:srgbClr val="0000FF"/>
            </a:solidFill>
            <a:prstDash val="solid"/>
            <a:round/>
            <a:headEnd type="none" w="med" len="med"/>
            <a:tailEnd type="arrow" w="med" len="med"/>
          </a:ln>
          <a:effectLst>
            <a:outerShdw blurRad="38100" dist="25399" dir="5400000" algn="ctr" rotWithShape="0">
              <a:schemeClr val="bg2">
                <a:alpha val="37997"/>
              </a:schemeClr>
            </a:outerShdw>
          </a:effectLst>
        </p:spPr>
        <p:txBody>
          <a:bodyPr lIns="0" tIns="0" rIns="0" bIns="0">
            <a:prstTxWarp prst="textNoShape">
              <a:avLst/>
            </a:prstTxWarp>
          </a:bodyPr>
          <a:lstStyle/>
          <a:p>
            <a:pPr fontAlgn="auto">
              <a:spcBef>
                <a:spcPts val="0"/>
              </a:spcBef>
              <a:spcAft>
                <a:spcPts val="0"/>
              </a:spcAft>
              <a:defRPr/>
            </a:pPr>
            <a:endParaRPr lang="ja-JP" altLang="en-US">
              <a:latin typeface="+mn-lt"/>
              <a:ea typeface="+mn-ea"/>
              <a:cs typeface="+mn-cs"/>
            </a:endParaRPr>
          </a:p>
        </p:txBody>
      </p:sp>
      <p:sp>
        <p:nvSpPr>
          <p:cNvPr id="58389" name="Rectangle 25"/>
          <p:cNvSpPr>
            <a:spLocks/>
          </p:cNvSpPr>
          <p:nvPr/>
        </p:nvSpPr>
        <p:spPr bwMode="auto">
          <a:xfrm>
            <a:off x="7186613" y="903288"/>
            <a:ext cx="1716087" cy="746125"/>
          </a:xfrm>
          <a:prstGeom prst="rect">
            <a:avLst/>
          </a:prstGeom>
          <a:noFill/>
          <a:ln w="12700">
            <a:noFill/>
            <a:miter lim="800000"/>
            <a:headEnd/>
            <a:tailEnd/>
          </a:ln>
        </p:spPr>
        <p:txBody>
          <a:bodyPr lIns="0" tIns="0" rIns="40636" bIns="0">
            <a:prstTxWarp prst="textNoShape">
              <a:avLst/>
            </a:prstTxWarp>
          </a:bodyPr>
          <a:lstStyle/>
          <a:p>
            <a:pPr marL="38100"/>
            <a:r>
              <a:rPr lang="en-US" altLang="ja-JP" sz="1400">
                <a:solidFill>
                  <a:srgbClr val="1A1A1A"/>
                </a:solidFill>
                <a:sym typeface="ＭＳ Ｐゴシック" pitchFamily="-110" charset="-128"/>
              </a:rPr>
              <a:t>New IR with S.C.</a:t>
            </a:r>
          </a:p>
          <a:p>
            <a:pPr marL="38100"/>
            <a:r>
              <a:rPr lang="en-US" altLang="ja-JP" sz="1400">
                <a:solidFill>
                  <a:srgbClr val="1A1A1A"/>
                </a:solidFill>
                <a:sym typeface="ＭＳ Ｐゴシック" pitchFamily="-110" charset="-128"/>
              </a:rPr>
              <a:t> &amp; P.M. final focusing quads</a:t>
            </a:r>
          </a:p>
        </p:txBody>
      </p:sp>
      <p:grpSp>
        <p:nvGrpSpPr>
          <p:cNvPr id="3" name="Group 26"/>
          <p:cNvGrpSpPr>
            <a:grpSpLocks/>
          </p:cNvGrpSpPr>
          <p:nvPr/>
        </p:nvGrpSpPr>
        <p:grpSpPr bwMode="auto">
          <a:xfrm>
            <a:off x="6708775" y="396875"/>
            <a:ext cx="1562100" cy="565150"/>
            <a:chOff x="0" y="0"/>
            <a:chExt cx="1400" cy="505"/>
          </a:xfrm>
        </p:grpSpPr>
        <p:pic>
          <p:nvPicPr>
            <p:cNvPr id="58405" name="Picture 27"/>
            <p:cNvPicPr>
              <a:picLocks noChangeArrowheads="1"/>
            </p:cNvPicPr>
            <p:nvPr/>
          </p:nvPicPr>
          <p:blipFill>
            <a:blip r:embed="rId5"/>
            <a:srcRect/>
            <a:stretch>
              <a:fillRect/>
            </a:stretch>
          </p:blipFill>
          <p:spPr bwMode="auto">
            <a:xfrm>
              <a:off x="0" y="0"/>
              <a:ext cx="1400" cy="462"/>
            </a:xfrm>
            <a:prstGeom prst="rect">
              <a:avLst/>
            </a:prstGeom>
            <a:noFill/>
            <a:ln w="9525">
              <a:noFill/>
              <a:miter lim="800000"/>
              <a:headEnd/>
              <a:tailEnd/>
            </a:ln>
          </p:spPr>
        </p:pic>
        <p:sp>
          <p:nvSpPr>
            <p:cNvPr id="28700" name="Line 28"/>
            <p:cNvSpPr>
              <a:spLocks noChangeShapeType="1"/>
            </p:cNvSpPr>
            <p:nvPr/>
          </p:nvSpPr>
          <p:spPr bwMode="auto">
            <a:xfrm rot="10800000">
              <a:off x="888" y="394"/>
              <a:ext cx="304" cy="111"/>
            </a:xfrm>
            <a:prstGeom prst="line">
              <a:avLst/>
            </a:prstGeom>
            <a:noFill/>
            <a:ln w="38100" cap="flat">
              <a:solidFill>
                <a:srgbClr val="FF0000"/>
              </a:solidFill>
              <a:prstDash val="solid"/>
              <a:round/>
              <a:headEnd type="none" w="med" len="med"/>
              <a:tailEnd type="arrow" w="med" len="med"/>
            </a:ln>
            <a:effectLst>
              <a:outerShdw blurRad="38100" dist="25399" dir="5400000" algn="ctr" rotWithShape="0">
                <a:schemeClr val="bg2">
                  <a:alpha val="37997"/>
                </a:schemeClr>
              </a:outerShdw>
            </a:effectLst>
          </p:spPr>
          <p:txBody>
            <a:bodyPr lIns="0" tIns="0" rIns="0" bIns="0">
              <a:prstTxWarp prst="textNoShape">
                <a:avLst/>
              </a:prstTxWarp>
            </a:bodyPr>
            <a:lstStyle/>
            <a:p>
              <a:pPr fontAlgn="auto">
                <a:spcBef>
                  <a:spcPts val="0"/>
                </a:spcBef>
                <a:spcAft>
                  <a:spcPts val="0"/>
                </a:spcAft>
                <a:defRPr/>
              </a:pPr>
              <a:endParaRPr lang="ja-JP" altLang="en-US">
                <a:latin typeface="+mn-lt"/>
                <a:ea typeface="+mn-ea"/>
                <a:cs typeface="+mn-cs"/>
              </a:endParaRPr>
            </a:p>
          </p:txBody>
        </p:sp>
        <p:sp>
          <p:nvSpPr>
            <p:cNvPr id="28701" name="Line 29"/>
            <p:cNvSpPr>
              <a:spLocks noChangeShapeType="1"/>
            </p:cNvSpPr>
            <p:nvPr/>
          </p:nvSpPr>
          <p:spPr bwMode="auto">
            <a:xfrm rot="10800000" flipH="1">
              <a:off x="201" y="394"/>
              <a:ext cx="343" cy="72"/>
            </a:xfrm>
            <a:prstGeom prst="line">
              <a:avLst/>
            </a:prstGeom>
            <a:noFill/>
            <a:ln w="38100" cap="flat">
              <a:solidFill>
                <a:srgbClr val="0000FF"/>
              </a:solidFill>
              <a:prstDash val="solid"/>
              <a:round/>
              <a:headEnd type="none" w="med" len="med"/>
              <a:tailEnd type="arrow" w="med" len="med"/>
            </a:ln>
            <a:effectLst>
              <a:outerShdw blurRad="38100" dist="25399" dir="5400000" algn="ctr" rotWithShape="0">
                <a:schemeClr val="bg2">
                  <a:alpha val="37997"/>
                </a:schemeClr>
              </a:outerShdw>
            </a:effectLst>
          </p:spPr>
          <p:txBody>
            <a:bodyPr lIns="0" tIns="0" rIns="0" bIns="0">
              <a:prstTxWarp prst="textNoShape">
                <a:avLst/>
              </a:prstTxWarp>
            </a:bodyPr>
            <a:lstStyle/>
            <a:p>
              <a:pPr fontAlgn="auto">
                <a:spcBef>
                  <a:spcPts val="0"/>
                </a:spcBef>
                <a:spcAft>
                  <a:spcPts val="0"/>
                </a:spcAft>
                <a:defRPr/>
              </a:pPr>
              <a:endParaRPr lang="ja-JP" altLang="en-US">
                <a:latin typeface="+mn-lt"/>
                <a:ea typeface="+mn-ea"/>
                <a:cs typeface="+mn-cs"/>
              </a:endParaRPr>
            </a:p>
          </p:txBody>
        </p:sp>
      </p:grpSp>
      <p:sp>
        <p:nvSpPr>
          <p:cNvPr id="58391" name="Rectangle 30"/>
          <p:cNvSpPr>
            <a:spLocks/>
          </p:cNvSpPr>
          <p:nvPr/>
        </p:nvSpPr>
        <p:spPr bwMode="auto">
          <a:xfrm>
            <a:off x="7134225" y="152400"/>
            <a:ext cx="1649413" cy="301625"/>
          </a:xfrm>
          <a:prstGeom prst="rect">
            <a:avLst/>
          </a:prstGeom>
          <a:noFill/>
          <a:ln w="12700">
            <a:noFill/>
            <a:miter lim="800000"/>
            <a:headEnd/>
            <a:tailEnd/>
          </a:ln>
        </p:spPr>
        <p:txBody>
          <a:bodyPr lIns="0" tIns="0" rIns="40636" bIns="0">
            <a:prstTxWarp prst="textNoShape">
              <a:avLst/>
            </a:prstTxWarp>
          </a:bodyPr>
          <a:lstStyle/>
          <a:p>
            <a:pPr marL="38100"/>
            <a:r>
              <a:rPr lang="en-US" altLang="ja-JP" sz="1600">
                <a:ea typeface="Gill Sans" pitchFamily="-110" charset="0"/>
                <a:cs typeface="Gill Sans" pitchFamily="-110" charset="0"/>
                <a:sym typeface="Gill Sans" pitchFamily="-110" charset="0"/>
              </a:rPr>
              <a:t>Colliding bunches</a:t>
            </a:r>
          </a:p>
        </p:txBody>
      </p:sp>
      <p:sp>
        <p:nvSpPr>
          <p:cNvPr id="58392" name="Rectangle 31"/>
          <p:cNvSpPr>
            <a:spLocks/>
          </p:cNvSpPr>
          <p:nvPr/>
        </p:nvSpPr>
        <p:spPr bwMode="auto">
          <a:xfrm>
            <a:off x="2781300" y="5062538"/>
            <a:ext cx="1928813" cy="296862"/>
          </a:xfrm>
          <a:prstGeom prst="rect">
            <a:avLst/>
          </a:prstGeom>
          <a:noFill/>
          <a:ln w="12700">
            <a:noFill/>
            <a:miter lim="800000"/>
            <a:headEnd/>
            <a:tailEnd/>
          </a:ln>
        </p:spPr>
        <p:txBody>
          <a:bodyPr lIns="0" tIns="0" rIns="40636" bIns="0">
            <a:prstTxWarp prst="textNoShape">
              <a:avLst/>
            </a:prstTxWarp>
          </a:bodyPr>
          <a:lstStyle/>
          <a:p>
            <a:r>
              <a:rPr lang="en-US" altLang="ja-JP" sz="1200" dirty="0">
                <a:solidFill>
                  <a:srgbClr val="1A1A1A"/>
                </a:solidFill>
                <a:sym typeface="ＭＳ Ｐゴシック" pitchFamily="-110" charset="-128"/>
              </a:rPr>
              <a:t>Low </a:t>
            </a:r>
            <a:r>
              <a:rPr lang="en-US" altLang="ja-JP" sz="1200" dirty="0" err="1">
                <a:solidFill>
                  <a:srgbClr val="1A1A1A"/>
                </a:solidFill>
                <a:sym typeface="ＭＳ Ｐゴシック" pitchFamily="-110" charset="-128"/>
              </a:rPr>
              <a:t>emittance</a:t>
            </a:r>
            <a:r>
              <a:rPr lang="en-US" altLang="ja-JP" sz="1200" dirty="0">
                <a:solidFill>
                  <a:srgbClr val="1A1A1A"/>
                </a:solidFill>
                <a:sym typeface="ＭＳ Ｐゴシック" pitchFamily="-110" charset="-128"/>
              </a:rPr>
              <a:t> electrons to inject</a:t>
            </a:r>
          </a:p>
        </p:txBody>
      </p:sp>
      <p:sp>
        <p:nvSpPr>
          <p:cNvPr id="58393" name="Rectangle 32"/>
          <p:cNvSpPr>
            <a:spLocks/>
          </p:cNvSpPr>
          <p:nvPr/>
        </p:nvSpPr>
        <p:spPr bwMode="auto">
          <a:xfrm>
            <a:off x="6621463" y="5032375"/>
            <a:ext cx="2162175" cy="327025"/>
          </a:xfrm>
          <a:prstGeom prst="rect">
            <a:avLst/>
          </a:prstGeom>
          <a:noFill/>
          <a:ln w="12700">
            <a:noFill/>
            <a:miter lim="800000"/>
            <a:headEnd/>
            <a:tailEnd/>
          </a:ln>
        </p:spPr>
        <p:txBody>
          <a:bodyPr lIns="0" tIns="0" rIns="40636" bIns="0">
            <a:prstTxWarp prst="textNoShape">
              <a:avLst/>
            </a:prstTxWarp>
          </a:bodyPr>
          <a:lstStyle/>
          <a:p>
            <a:r>
              <a:rPr lang="en-US" altLang="ja-JP" sz="1400" dirty="0">
                <a:solidFill>
                  <a:srgbClr val="1A1A1A"/>
                </a:solidFill>
                <a:sym typeface="ＭＳ Ｐゴシック" pitchFamily="-110" charset="-128"/>
              </a:rPr>
              <a:t>New positron target / capture section</a:t>
            </a:r>
          </a:p>
        </p:txBody>
      </p:sp>
      <p:pic>
        <p:nvPicPr>
          <p:cNvPr id="58394" name="Picture 33"/>
          <p:cNvPicPr>
            <a:picLocks noChangeArrowheads="1"/>
          </p:cNvPicPr>
          <p:nvPr/>
        </p:nvPicPr>
        <p:blipFill>
          <a:blip r:embed="rId6"/>
          <a:srcRect/>
          <a:stretch>
            <a:fillRect/>
          </a:stretch>
        </p:blipFill>
        <p:spPr bwMode="auto">
          <a:xfrm>
            <a:off x="231775" y="152400"/>
            <a:ext cx="1604963" cy="2286000"/>
          </a:xfrm>
          <a:prstGeom prst="rect">
            <a:avLst/>
          </a:prstGeom>
          <a:noFill/>
          <a:ln w="9525">
            <a:noFill/>
            <a:miter lim="800000"/>
            <a:headEnd/>
            <a:tailEnd/>
          </a:ln>
        </p:spPr>
      </p:pic>
      <p:pic>
        <p:nvPicPr>
          <p:cNvPr id="58395" name="Picture 34"/>
          <p:cNvPicPr>
            <a:picLocks noChangeArrowheads="1"/>
          </p:cNvPicPr>
          <p:nvPr/>
        </p:nvPicPr>
        <p:blipFill>
          <a:blip r:embed="rId7"/>
          <a:srcRect/>
          <a:stretch>
            <a:fillRect/>
          </a:stretch>
        </p:blipFill>
        <p:spPr bwMode="auto">
          <a:xfrm>
            <a:off x="7793038" y="1571625"/>
            <a:ext cx="1295400" cy="1020763"/>
          </a:xfrm>
          <a:prstGeom prst="rect">
            <a:avLst/>
          </a:prstGeom>
          <a:noFill/>
          <a:ln w="9525">
            <a:noFill/>
            <a:miter lim="800000"/>
            <a:headEnd/>
            <a:tailEnd/>
          </a:ln>
        </p:spPr>
      </p:pic>
      <p:sp>
        <p:nvSpPr>
          <p:cNvPr id="58397" name="Rectangle 36"/>
          <p:cNvSpPr>
            <a:spLocks/>
          </p:cNvSpPr>
          <p:nvPr/>
        </p:nvSpPr>
        <p:spPr bwMode="auto">
          <a:xfrm>
            <a:off x="109538" y="2438400"/>
            <a:ext cx="3166456" cy="561975"/>
          </a:xfrm>
          <a:prstGeom prst="rect">
            <a:avLst/>
          </a:prstGeom>
          <a:noFill/>
          <a:ln w="12700">
            <a:noFill/>
            <a:miter lim="800000"/>
            <a:headEnd/>
            <a:tailEnd/>
          </a:ln>
        </p:spPr>
        <p:txBody>
          <a:bodyPr lIns="0" tIns="0" rIns="40636" bIns="0">
            <a:prstTxWarp prst="textNoShape">
              <a:avLst/>
            </a:prstTxWarp>
          </a:bodyPr>
          <a:lstStyle/>
          <a:p>
            <a:pPr marL="38100"/>
            <a:r>
              <a:rPr lang="en-US" altLang="ja-JP" sz="1600" dirty="0" smtClean="0">
                <a:sym typeface="ＭＳ Ｐゴシック" pitchFamily="-110" charset="-128"/>
              </a:rPr>
              <a:t>Replace </a:t>
            </a:r>
            <a:r>
              <a:rPr lang="en-US" altLang="ja-JP" sz="1600" dirty="0">
                <a:sym typeface="ＭＳ Ｐゴシック" pitchFamily="-110" charset="-128"/>
              </a:rPr>
              <a:t>dipoles with</a:t>
            </a:r>
            <a:r>
              <a:rPr lang="en-US" altLang="ja-JP" sz="1600" dirty="0" smtClean="0">
                <a:sym typeface="ＭＳ Ｐゴシック" pitchFamily="-110" charset="-128"/>
              </a:rPr>
              <a:t> longer </a:t>
            </a:r>
            <a:r>
              <a:rPr lang="en-US" altLang="ja-JP" sz="1600" dirty="0">
                <a:sym typeface="ＭＳ Ｐゴシック" pitchFamily="-110" charset="-128"/>
              </a:rPr>
              <a:t>ones </a:t>
            </a:r>
            <a:r>
              <a:rPr lang="en-US" altLang="ja-JP" sz="1600" dirty="0" smtClean="0">
                <a:sym typeface="ＭＳ Ｐゴシック" pitchFamily="-110" charset="-128"/>
              </a:rPr>
              <a:t>(LER</a:t>
            </a:r>
            <a:r>
              <a:rPr lang="en-US" altLang="ja-JP" sz="1600" dirty="0">
                <a:sym typeface="ＭＳ Ｐゴシック" pitchFamily="-110" charset="-128"/>
              </a:rPr>
              <a:t>)</a:t>
            </a:r>
            <a:r>
              <a:rPr lang="en-US" altLang="ja-JP" sz="1600" dirty="0" smtClean="0">
                <a:sym typeface="ＭＳ Ｐゴシック" pitchFamily="-110" charset="-128"/>
              </a:rPr>
              <a:t>.</a:t>
            </a:r>
          </a:p>
          <a:p>
            <a:pPr marL="38100"/>
            <a:r>
              <a:rPr lang="en-US" altLang="ja-JP" sz="1600" dirty="0" smtClean="0">
                <a:sym typeface="ＭＳ Ｐゴシック" pitchFamily="-110" charset="-128"/>
              </a:rPr>
              <a:t>Change the wiggler layouts, add more wigglers LER &amp; HER.</a:t>
            </a:r>
          </a:p>
          <a:p>
            <a:pPr marL="38100"/>
            <a:endParaRPr lang="en-US" altLang="ja-JP" sz="1600" dirty="0" smtClean="0">
              <a:sym typeface="ＭＳ Ｐゴシック" pitchFamily="-110" charset="-128"/>
            </a:endParaRPr>
          </a:p>
        </p:txBody>
      </p:sp>
      <p:pic>
        <p:nvPicPr>
          <p:cNvPr id="58398" name="Picture 37"/>
          <p:cNvPicPr>
            <a:picLocks noChangeAspect="1" noChangeArrowheads="1"/>
          </p:cNvPicPr>
          <p:nvPr/>
        </p:nvPicPr>
        <p:blipFill>
          <a:blip r:embed="rId8">
            <a:lum contrast="-14000"/>
          </a:blip>
          <a:srcRect/>
          <a:stretch>
            <a:fillRect/>
          </a:stretch>
        </p:blipFill>
        <p:spPr bwMode="auto">
          <a:xfrm>
            <a:off x="2781300" y="5497513"/>
            <a:ext cx="1744663" cy="1308100"/>
          </a:xfrm>
          <a:prstGeom prst="rect">
            <a:avLst/>
          </a:prstGeom>
          <a:noFill/>
          <a:ln w="9525">
            <a:noFill/>
            <a:miter lim="800000"/>
            <a:headEnd/>
            <a:tailEnd/>
          </a:ln>
        </p:spPr>
      </p:pic>
      <p:sp>
        <p:nvSpPr>
          <p:cNvPr id="58399" name="Rectangle 38"/>
          <p:cNvSpPr>
            <a:spLocks/>
          </p:cNvSpPr>
          <p:nvPr/>
        </p:nvSpPr>
        <p:spPr bwMode="auto">
          <a:xfrm>
            <a:off x="401638" y="6198394"/>
            <a:ext cx="1990725" cy="285750"/>
          </a:xfrm>
          <a:prstGeom prst="rect">
            <a:avLst/>
          </a:prstGeom>
          <a:noFill/>
          <a:ln w="12700">
            <a:noFill/>
            <a:miter lim="800000"/>
            <a:headEnd/>
            <a:tailEnd/>
          </a:ln>
        </p:spPr>
        <p:txBody>
          <a:bodyPr lIns="0" tIns="0" rIns="40636" bIns="0">
            <a:prstTxWarp prst="textNoShape">
              <a:avLst/>
            </a:prstTxWarp>
          </a:bodyPr>
          <a:lstStyle/>
          <a:p>
            <a:pPr marL="38100"/>
            <a:r>
              <a:rPr lang="en-US" altLang="ja-JP" sz="1400" dirty="0" err="1">
                <a:sym typeface="ＭＳ Ｐゴシック" pitchFamily="-110" charset="-128"/>
              </a:rPr>
              <a:t>TiN</a:t>
            </a:r>
            <a:r>
              <a:rPr lang="en-US" altLang="ja-JP" sz="1400" dirty="0">
                <a:sym typeface="ＭＳ Ｐゴシック" pitchFamily="-110" charset="-128"/>
              </a:rPr>
              <a:t> coated beam pipe with antechambers</a:t>
            </a:r>
          </a:p>
        </p:txBody>
      </p:sp>
      <p:sp>
        <p:nvSpPr>
          <p:cNvPr id="58400" name="Rectangle 39"/>
          <p:cNvSpPr>
            <a:spLocks/>
          </p:cNvSpPr>
          <p:nvPr/>
        </p:nvSpPr>
        <p:spPr bwMode="auto">
          <a:xfrm>
            <a:off x="5813425" y="3125788"/>
            <a:ext cx="1373188" cy="938212"/>
          </a:xfrm>
          <a:prstGeom prst="rect">
            <a:avLst/>
          </a:prstGeom>
          <a:noFill/>
          <a:ln w="12700">
            <a:noFill/>
            <a:miter lim="800000"/>
            <a:headEnd/>
            <a:tailEnd/>
          </a:ln>
        </p:spPr>
        <p:txBody>
          <a:bodyPr lIns="0" tIns="0" rIns="40636" bIns="0">
            <a:prstTxWarp prst="textNoShape">
              <a:avLst/>
            </a:prstTxWarp>
          </a:bodyPr>
          <a:lstStyle/>
          <a:p>
            <a:pPr marL="38100"/>
            <a:r>
              <a:rPr lang="en-US" altLang="ja-JP" sz="1600">
                <a:sym typeface="ＭＳ Ｐゴシック" pitchFamily="-110" charset="-128"/>
              </a:rPr>
              <a:t>Add / modify RF systems</a:t>
            </a:r>
          </a:p>
          <a:p>
            <a:pPr marL="38100"/>
            <a:r>
              <a:rPr lang="en-US" altLang="ja-JP" sz="1600">
                <a:sym typeface="ＭＳ Ｐゴシック" pitchFamily="-110" charset="-128"/>
              </a:rPr>
              <a:t>for higher currents.</a:t>
            </a:r>
          </a:p>
        </p:txBody>
      </p:sp>
      <p:pic>
        <p:nvPicPr>
          <p:cNvPr id="58401" name="Picture 40"/>
          <p:cNvPicPr>
            <a:picLocks noChangeAspect="1" noChangeArrowheads="1"/>
          </p:cNvPicPr>
          <p:nvPr/>
        </p:nvPicPr>
        <p:blipFill>
          <a:blip r:embed="rId9"/>
          <a:srcRect/>
          <a:stretch>
            <a:fillRect/>
          </a:stretch>
        </p:blipFill>
        <p:spPr bwMode="auto">
          <a:xfrm>
            <a:off x="7461250" y="2670175"/>
            <a:ext cx="1165225" cy="1643062"/>
          </a:xfrm>
          <a:prstGeom prst="rect">
            <a:avLst/>
          </a:prstGeom>
          <a:noFill/>
          <a:ln w="9525">
            <a:noFill/>
            <a:miter lim="800000"/>
            <a:headEnd/>
            <a:tailEnd/>
          </a:ln>
        </p:spPr>
      </p:pic>
      <p:sp>
        <p:nvSpPr>
          <p:cNvPr id="58402" name="テキスト ボックス 41"/>
          <p:cNvSpPr txBox="1">
            <a:spLocks noChangeArrowheads="1"/>
          </p:cNvSpPr>
          <p:nvPr/>
        </p:nvSpPr>
        <p:spPr bwMode="auto">
          <a:xfrm>
            <a:off x="5891271" y="6321365"/>
            <a:ext cx="3095719" cy="400110"/>
          </a:xfrm>
          <a:prstGeom prst="rect">
            <a:avLst/>
          </a:prstGeom>
          <a:noFill/>
          <a:ln w="28575">
            <a:noFill/>
            <a:round/>
            <a:headEnd/>
            <a:tailEnd/>
          </a:ln>
        </p:spPr>
        <p:txBody>
          <a:bodyPr wrap="none">
            <a:prstTxWarp prst="textNoShape">
              <a:avLst/>
            </a:prstTxWarp>
            <a:spAutoFit/>
          </a:bodyPr>
          <a:lstStyle/>
          <a:p>
            <a:r>
              <a:rPr lang="en-US" altLang="ja-JP" sz="2000" dirty="0"/>
              <a:t>~40 times gain in luminosity</a:t>
            </a:r>
            <a:endParaRPr lang="ja-JP" altLang="en-US" sz="2000" dirty="0"/>
          </a:p>
        </p:txBody>
      </p:sp>
      <p:sp>
        <p:nvSpPr>
          <p:cNvPr id="58403" name="テキスト ボックス 39"/>
          <p:cNvSpPr txBox="1">
            <a:spLocks noChangeArrowheads="1"/>
          </p:cNvSpPr>
          <p:nvPr/>
        </p:nvSpPr>
        <p:spPr bwMode="auto">
          <a:xfrm>
            <a:off x="3221295" y="3824288"/>
            <a:ext cx="1499930" cy="338554"/>
          </a:xfrm>
          <a:prstGeom prst="rect">
            <a:avLst/>
          </a:prstGeom>
          <a:noFill/>
          <a:ln w="9525">
            <a:noFill/>
            <a:miter lim="800000"/>
            <a:headEnd/>
            <a:tailEnd/>
          </a:ln>
        </p:spPr>
        <p:txBody>
          <a:bodyPr wrap="none">
            <a:prstTxWarp prst="textNoShape">
              <a:avLst/>
            </a:prstTxWarp>
            <a:spAutoFit/>
          </a:bodyPr>
          <a:lstStyle/>
          <a:p>
            <a:r>
              <a:rPr lang="en-US" altLang="ja-JP" sz="1600" dirty="0" err="1"/>
              <a:t>e</a:t>
            </a:r>
            <a:r>
              <a:rPr lang="en-US" altLang="ja-JP" sz="1600" baseline="30000" dirty="0"/>
              <a:t>+</a:t>
            </a:r>
            <a:r>
              <a:rPr lang="en-US" altLang="ja-JP" sz="1600" dirty="0"/>
              <a:t> damping ring</a:t>
            </a:r>
            <a:endParaRPr lang="ja-JP" altLang="en-US" sz="1600" dirty="0"/>
          </a:p>
        </p:txBody>
      </p:sp>
      <p:sp>
        <p:nvSpPr>
          <p:cNvPr id="58404" name="テキスト ボックス 40"/>
          <p:cNvSpPr txBox="1">
            <a:spLocks noChangeArrowheads="1"/>
          </p:cNvSpPr>
          <p:nvPr/>
        </p:nvSpPr>
        <p:spPr bwMode="auto">
          <a:xfrm>
            <a:off x="3473450" y="396875"/>
            <a:ext cx="1247775" cy="369888"/>
          </a:xfrm>
          <a:prstGeom prst="rect">
            <a:avLst/>
          </a:prstGeom>
          <a:noFill/>
          <a:ln w="9525">
            <a:noFill/>
            <a:miter lim="800000"/>
            <a:headEnd/>
            <a:tailEnd/>
          </a:ln>
        </p:spPr>
        <p:txBody>
          <a:bodyPr wrap="none">
            <a:prstTxWarp prst="textNoShape">
              <a:avLst/>
            </a:prstTxWarp>
            <a:spAutoFit/>
          </a:bodyPr>
          <a:lstStyle/>
          <a:p>
            <a:r>
              <a:rPr lang="en-US" altLang="ja-JP">
                <a:latin typeface="News Gothic MT" pitchFamily="-110" charset="0"/>
              </a:rPr>
              <a:t>3.016 km </a:t>
            </a:r>
            <a:endParaRPr lang="ja-JP" altLang="en-US">
              <a:latin typeface="News Gothic MT" pitchFamily="-110" charset="0"/>
            </a:endParaRPr>
          </a:p>
        </p:txBody>
      </p:sp>
      <p:cxnSp>
        <p:nvCxnSpPr>
          <p:cNvPr id="44" name="直線矢印コネクタ 43"/>
          <p:cNvCxnSpPr/>
          <p:nvPr/>
        </p:nvCxnSpPr>
        <p:spPr>
          <a:xfrm rot="5400000" flipH="1" flipV="1">
            <a:off x="765437" y="1886318"/>
            <a:ext cx="866775" cy="2373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テキスト ボックス 44"/>
          <p:cNvSpPr txBox="1"/>
          <p:nvPr/>
        </p:nvSpPr>
        <p:spPr>
          <a:xfrm>
            <a:off x="4323058" y="152400"/>
            <a:ext cx="2336209" cy="369332"/>
          </a:xfrm>
          <a:prstGeom prst="rect">
            <a:avLst/>
          </a:prstGeom>
          <a:noFill/>
        </p:spPr>
        <p:txBody>
          <a:bodyPr wrap="none" rtlCol="0">
            <a:spAutoFit/>
          </a:bodyPr>
          <a:lstStyle/>
          <a:p>
            <a:r>
              <a:rPr kumimoji="1" lang="en-US" altLang="ja-JP" dirty="0" smtClean="0"/>
              <a:t>New IR straight section</a:t>
            </a:r>
            <a:endParaRPr kumimoji="1" lang="ja-JP" altLang="en-US" dirty="0"/>
          </a:p>
        </p:txBody>
      </p:sp>
      <p:sp>
        <p:nvSpPr>
          <p:cNvPr id="48" name="角丸四角形 47"/>
          <p:cNvSpPr/>
          <p:nvPr/>
        </p:nvSpPr>
        <p:spPr>
          <a:xfrm>
            <a:off x="231775" y="3520647"/>
            <a:ext cx="2722562" cy="1051353"/>
          </a:xfrm>
          <a:prstGeom prst="roundRect">
            <a:avLst/>
          </a:prstGeom>
          <a:solidFill>
            <a:srgbClr val="95B3D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rgbClr val="000000"/>
                </a:solidFill>
              </a:rPr>
              <a:t>Tighter tolerances on </a:t>
            </a:r>
          </a:p>
          <a:p>
            <a:pPr algn="ctr"/>
            <a:r>
              <a:rPr lang="en-US" altLang="ja-JP" dirty="0" smtClean="0">
                <a:solidFill>
                  <a:srgbClr val="000000"/>
                </a:solidFill>
              </a:rPr>
              <a:t>alignment around the IP.</a:t>
            </a:r>
          </a:p>
          <a:p>
            <a:pPr algn="ctr"/>
            <a:r>
              <a:rPr kumimoji="1" lang="en-US" altLang="ja-JP" dirty="0" smtClean="0">
                <a:solidFill>
                  <a:srgbClr val="000000"/>
                </a:solidFill>
              </a:rPr>
              <a:t>Vibration more critical.</a:t>
            </a:r>
            <a:endParaRPr kumimoji="1" lang="ja-JP" alt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2"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2"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9|1.4"/>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596</TotalTime>
  <Words>1443</Words>
  <Application>Microsoft Office PowerPoint</Application>
  <PresentationFormat>画面に合わせる (4:3)</PresentationFormat>
  <Paragraphs>228</Paragraphs>
  <Slides>22</Slides>
  <Notes>1</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Office テーマ</vt:lpstr>
      <vt:lpstr>Survey of KEKB magnets and monuments  for SuperKEKB</vt:lpstr>
      <vt:lpstr>Contents</vt:lpstr>
      <vt:lpstr>1. Introduction</vt:lpstr>
      <vt:lpstr>From KEKB to SuperKEKB</vt:lpstr>
      <vt:lpstr>From KEKB to SuperKEKB</vt:lpstr>
      <vt:lpstr>From KEKB to SuperKEKB</vt:lpstr>
      <vt:lpstr>Three major factors determining luminosity:</vt:lpstr>
      <vt:lpstr>Design concepts</vt:lpstr>
      <vt:lpstr>スライド 9</vt:lpstr>
      <vt:lpstr>2. Need for new geodetic network</vt:lpstr>
      <vt:lpstr>2. Need for new geodetic network</vt:lpstr>
      <vt:lpstr>Newly installed monuments mounted on the walls, floor etc.</vt:lpstr>
      <vt:lpstr>3.  Survey New laser tracker</vt:lpstr>
      <vt:lpstr>3.  Survey</vt:lpstr>
      <vt:lpstr>3. Survey Comparison with the design (magnet positions)</vt:lpstr>
      <vt:lpstr>3. Survey Comparison with design (magnet positions)</vt:lpstr>
      <vt:lpstr>3. Survey PANDA test (I am the one that is being tested)</vt:lpstr>
      <vt:lpstr>3. Survey Tunnel Level survey</vt:lpstr>
      <vt:lpstr>4. Conclusion</vt:lpstr>
      <vt:lpstr>4. Conclusion Issues to be pursued</vt:lpstr>
      <vt:lpstr>4. Conclusion Questions to be answered</vt:lpstr>
      <vt:lpstr>スライド 22</vt:lpstr>
    </vt:vector>
  </TitlesOfParts>
  <Company>KEK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of KEKB magnets and monuments for SuperKEKB</dc:title>
  <dc:creator>美佳 増澤</dc:creator>
  <cp:lastModifiedBy>mika</cp:lastModifiedBy>
  <cp:revision>94</cp:revision>
  <cp:lastPrinted>2010-09-11T04:35:54Z</cp:lastPrinted>
  <dcterms:created xsi:type="dcterms:W3CDTF">2010-09-11T04:00:13Z</dcterms:created>
  <dcterms:modified xsi:type="dcterms:W3CDTF">2010-09-13T08:04:45Z</dcterms:modified>
</cp:coreProperties>
</file>