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4" r:id="rId3"/>
    <p:sldId id="332" r:id="rId4"/>
    <p:sldId id="333" r:id="rId5"/>
    <p:sldId id="266" r:id="rId6"/>
    <p:sldId id="267" r:id="rId7"/>
    <p:sldId id="265" r:id="rId8"/>
    <p:sldId id="271" r:id="rId9"/>
    <p:sldId id="298" r:id="rId10"/>
    <p:sldId id="335" r:id="rId11"/>
    <p:sldId id="284" r:id="rId12"/>
    <p:sldId id="285" r:id="rId13"/>
    <p:sldId id="286" r:id="rId14"/>
    <p:sldId id="336" r:id="rId15"/>
    <p:sldId id="288" r:id="rId16"/>
    <p:sldId id="291" r:id="rId17"/>
    <p:sldId id="277" r:id="rId18"/>
    <p:sldId id="316" r:id="rId19"/>
    <p:sldId id="292" r:id="rId20"/>
    <p:sldId id="296" r:id="rId21"/>
    <p:sldId id="314" r:id="rId22"/>
    <p:sldId id="337" r:id="rId23"/>
    <p:sldId id="323" r:id="rId24"/>
    <p:sldId id="341" r:id="rId25"/>
    <p:sldId id="338" r:id="rId26"/>
    <p:sldId id="339" r:id="rId27"/>
    <p:sldId id="342" r:id="rId28"/>
    <p:sldId id="340" r:id="rId29"/>
  </p:sldIdLst>
  <p:sldSz cx="9144000" cy="6858000" type="screen4x3"/>
  <p:notesSz cx="6781800" cy="98806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BBF"/>
    <a:srgbClr val="F4D9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4654" autoAdjust="0"/>
  </p:normalViewPr>
  <p:slideViewPr>
    <p:cSldViewPr>
      <p:cViewPr>
        <p:scale>
          <a:sx n="100" d="100"/>
          <a:sy n="100" d="100"/>
        </p:scale>
        <p:origin x="-65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3C8026-D82E-4FE4-89E8-580145449452}" type="datetimeFigureOut">
              <a:rPr lang="en-US"/>
              <a:pPr>
                <a:defRPr/>
              </a:pPr>
              <a:t>9/13/2010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1CD8AC-6BAD-4460-94B4-0692790FD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92650"/>
            <a:ext cx="542607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9A1540-EA12-4BFC-B777-B8D10BF48DC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smtClean="0"/>
              <a:t>Se</a:t>
            </a: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2F39F-60E4-4E1F-86CE-27E53F850F2F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4" descr="logo-SU-7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838" y="96838"/>
            <a:ext cx="685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</a:t>
            </a:r>
            <a:r>
              <a:rPr lang="en-US" err="1"/>
              <a:t>juin</a:t>
            </a:r>
            <a:r>
              <a:rPr lang="en-US"/>
              <a:t> 2009</a:t>
            </a:r>
            <a:endParaRPr lang="fr-FR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1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3D2D1B-2AE2-40A4-B3BA-0F2326D2FA7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334F-BA74-432E-9472-577DC8D9484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72E1-36DB-4FD4-BE14-772A931BC93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6353-EB1C-41EA-8D56-7D52296C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E0C0-DCA0-4308-ACF9-A813EAE4F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0538-16B9-4B75-B1BB-C10ED0013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DA8F-5B61-4763-8917-046867A21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B01B-BC20-4C01-9DE1-3D1060A61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6ACF-9C19-4527-B5CE-879EDE8BD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E9CB-82F9-4D22-B746-D52671950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B64B-D167-4B90-8DAD-DBCE4DAA4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C645-F427-4229-B081-EB537C1B831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7F2C-C5D3-43FD-830F-670900407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4D32-D9BA-4939-A89A-3523528048D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C56C-F9B7-4020-8A33-4A75ED345D5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8197-6C52-43C7-8A18-CBBA9639976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ED82-A533-49B4-B468-CF8EAD02F14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E4D5-B434-4B30-947B-9FB7967D264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20A5-2C3C-44C5-9D52-978C2A0E436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Forum 9 juin 2009</a:t>
            </a: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T. Dobers   BE-ABP/SU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5F23-4DDE-4CB1-AF90-3789E05790E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3914A45-09AC-4AAD-8A62-E9541D3D8C5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4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95600" y="5257800"/>
            <a:ext cx="2819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800" smtClean="0">
                <a:solidFill>
                  <a:schemeClr val="tx2"/>
                </a:solidFill>
                <a:latin typeface="Comic Sans MS" pitchFamily="66" charset="0"/>
              </a:rPr>
              <a:t>H. MAINAUD DURAND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2800" smtClean="0"/>
              <a:t>CLIC ACTIVE PRE-ALIGNMENT SYSTEM: </a:t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PROPOSAL FOR CDR AND PROGRAM FOR TDR</a:t>
            </a:r>
          </a:p>
        </p:txBody>
      </p:sp>
      <p:pic>
        <p:nvPicPr>
          <p:cNvPr id="24579" name="Picture 4" descr="log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533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05200"/>
            <a:ext cx="207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971800"/>
            <a:ext cx="6400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8838-3EA8-40D4-9745-B167363282B8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1524000" y="990600"/>
            <a:ext cx="6934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SUMMARY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Introduction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Solutions for CDR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re-adjustment and feasibility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the determination of the position and feasibility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Validation on two beam prototype modules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Towards TDR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50E9E603-93D5-40DD-A2DD-7F9FA726E323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457200"/>
            <a:ext cx="8458200" cy="40005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General strategy: determination of the position of the components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4052888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Geodetic Reference Network (GRN)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81000" y="3101975"/>
            <a:ext cx="4924425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Metrologic Reference Network (MRN)</a:t>
            </a:r>
          </a:p>
        </p:txBody>
      </p:sp>
      <p:pic>
        <p:nvPicPr>
          <p:cNvPr id="348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473575"/>
            <a:ext cx="21177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68775"/>
            <a:ext cx="52212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609600" y="3635375"/>
            <a:ext cx="7632700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As it is not possible to implement a straight alignment reference over 20 km: use of overlapping references</a:t>
            </a:r>
          </a:p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609600" y="6149975"/>
            <a:ext cx="76327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For CDR: reference = wire stretched over 200 m</a:t>
            </a:r>
          </a:p>
          <a:p>
            <a:pPr marL="742950" indent="-28575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2B7B6835-1F03-43F9-AC9C-072FE1687154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11775"/>
            <a:ext cx="5181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14"/>
          <p:cNvSpPr/>
          <p:nvPr/>
        </p:nvSpPr>
        <p:spPr>
          <a:xfrm>
            <a:off x="3200400" y="4854575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914400"/>
            <a:ext cx="24511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Box 11"/>
          <p:cNvSpPr txBox="1">
            <a:spLocks noChangeArrowheads="1"/>
          </p:cNvSpPr>
          <p:nvPr/>
        </p:nvSpPr>
        <p:spPr bwMode="auto">
          <a:xfrm>
            <a:off x="993775" y="1785938"/>
            <a:ext cx="4089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Backbone for all the tunnels and areas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Will allow the installation of all services and of the MRN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8F498A9C-52C8-44D7-AA6B-AA7FFA5EABF2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0" y="457200"/>
            <a:ext cx="8277225" cy="40005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General strategy: determination of the position of the components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9575" y="1238250"/>
            <a:ext cx="4052888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Geodetic Reference Network (GRN)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4924425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Metrologic Reference Network (MRN)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4344988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Support Pre-alignment Network (SPN)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AAD04F08-E76C-4D88-8650-96EC6DF05983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8277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3A0BE6A8-2F4F-42EE-96C5-CA303DBC754C}" type="slidenum">
              <a:rPr lang="en-US" smtClean="0">
                <a:latin typeface="Arial" charset="0"/>
              </a:rPr>
              <a:pPr>
                <a:defRPr/>
              </a:pPr>
              <a:t>13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0" y="457200"/>
            <a:ext cx="8429625" cy="40005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General strategy: determination of the position of the components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09575" y="1238250"/>
            <a:ext cx="3705225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Geodetic Reference Network (GRN)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38862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Metrologic Reference Network (MRN)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38862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Support Pre-alignment Network (SPN)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81000" y="3276600"/>
            <a:ext cx="70104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Alignment and fiducialisation of each component on the supports (AFC)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22AC44EE-63E7-443C-A427-2BCE1B71A1AC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870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22DFF30E-C42A-439C-95AA-E20533E51F43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0" y="381000"/>
            <a:ext cx="53816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 of the different  solutions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4344988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Strategy towards the feasibility</a:t>
            </a:r>
          </a:p>
        </p:txBody>
      </p:sp>
      <p:sp>
        <p:nvSpPr>
          <p:cNvPr id="9" name="Down Arrow 8"/>
          <p:cNvSpPr/>
          <p:nvPr/>
        </p:nvSpPr>
        <p:spPr>
          <a:xfrm>
            <a:off x="3733800" y="2895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95600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Stretched wire for MRN and SPN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1BAAB6C3-5CA4-4650-8FF6-1A5B258C18AE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733800" y="4419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77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8277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76800"/>
            <a:ext cx="8277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0" y="3109913"/>
            <a:ext cx="76327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0" y="533400"/>
            <a:ext cx="777081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Required solutions: feasibility of the concept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467E41F4-4D31-44B2-B6F3-A142EFA3C572}" type="slidenum">
              <a:rPr lang="en-US" smtClean="0">
                <a:latin typeface="Arial" charset="0"/>
              </a:rPr>
              <a:pPr>
                <a:defRPr/>
              </a:pPr>
              <a:t>15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 rot="-5400000">
            <a:off x="-836612" y="3214687"/>
            <a:ext cx="2774950" cy="30797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Active</a:t>
            </a:r>
            <a:r>
              <a:rPr lang="en-US" sz="1400">
                <a:solidFill>
                  <a:srgbClr val="0000FF"/>
                </a:solidFill>
              </a:rPr>
              <a:t> 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pre-alignment</a:t>
            </a: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1066800" y="1822450"/>
            <a:ext cx="4344988" cy="520700"/>
          </a:xfrm>
          <a:prstGeom prst="rect">
            <a:avLst/>
          </a:prstGeom>
          <a:solidFill>
            <a:srgbClr val="FFE07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Determination of the metrological network w.r.t the straight alignment reference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1066800" y="2516188"/>
            <a:ext cx="4344988" cy="520700"/>
          </a:xfrm>
          <a:prstGeom prst="rect">
            <a:avLst/>
          </a:prstGeom>
          <a:solidFill>
            <a:srgbClr val="FFE07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Determination of the position of each sensor w.r.t metrological network</a:t>
            </a:r>
          </a:p>
        </p:txBody>
      </p:sp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1066800" y="3209925"/>
            <a:ext cx="4344988" cy="733425"/>
          </a:xfrm>
          <a:prstGeom prst="rect">
            <a:avLst/>
          </a:prstGeom>
          <a:solidFill>
            <a:srgbClr val="FFE07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Fiducialisation: determination of the zero of each component w.r.t the sensor (external alignment reference)</a:t>
            </a:r>
          </a:p>
        </p:txBody>
      </p:sp>
      <p:sp>
        <p:nvSpPr>
          <p:cNvPr id="38920" name="TextBox 11"/>
          <p:cNvSpPr txBox="1">
            <a:spLocks noChangeArrowheads="1"/>
          </p:cNvSpPr>
          <p:nvPr/>
        </p:nvSpPr>
        <p:spPr bwMode="auto">
          <a:xfrm>
            <a:off x="1066800" y="4086225"/>
            <a:ext cx="4344988" cy="738188"/>
          </a:xfrm>
          <a:prstGeom prst="rect">
            <a:avLst/>
          </a:prstGeom>
          <a:solidFill>
            <a:srgbClr val="FFE07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Re-adjustment: displacement of the component supporting structure according to the sensor readings</a:t>
            </a:r>
          </a:p>
        </p:txBody>
      </p:sp>
      <p:sp>
        <p:nvSpPr>
          <p:cNvPr id="38921" name="TextBox 12"/>
          <p:cNvSpPr txBox="1">
            <a:spLocks noChangeArrowheads="1"/>
          </p:cNvSpPr>
          <p:nvPr/>
        </p:nvSpPr>
        <p:spPr bwMode="auto">
          <a:xfrm>
            <a:off x="5849938" y="1785938"/>
            <a:ext cx="3074987" cy="523875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Stable alignment reference, known at the micron level</a:t>
            </a: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5867400" y="2514600"/>
            <a:ext cx="3074988" cy="520700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Submicrometric sensors providing « absolute » measurements</a:t>
            </a:r>
          </a:p>
        </p:txBody>
      </p:sp>
      <p:sp>
        <p:nvSpPr>
          <p:cNvPr id="38923" name="TextBox 14"/>
          <p:cNvSpPr txBox="1">
            <a:spLocks noChangeArrowheads="1"/>
          </p:cNvSpPr>
          <p:nvPr/>
        </p:nvSpPr>
        <p:spPr bwMode="auto">
          <a:xfrm>
            <a:off x="5849938" y="3282950"/>
            <a:ext cx="3074987" cy="523875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Measure 2m long objects within a few microns</a:t>
            </a:r>
          </a:p>
        </p:txBody>
      </p:sp>
      <p:sp>
        <p:nvSpPr>
          <p:cNvPr id="38924" name="TextBox 15"/>
          <p:cNvSpPr txBox="1">
            <a:spLocks noChangeArrowheads="1"/>
          </p:cNvSpPr>
          <p:nvPr/>
        </p:nvSpPr>
        <p:spPr bwMode="auto">
          <a:xfrm>
            <a:off x="5849938" y="4159250"/>
            <a:ext cx="3074987" cy="520700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Submicrometric displacements along 3/5 DOF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484813" y="2005013"/>
            <a:ext cx="292100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484813" y="2662238"/>
            <a:ext cx="292100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484813" y="3465513"/>
            <a:ext cx="292100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484813" y="4305300"/>
            <a:ext cx="292100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08225" y="1274763"/>
            <a:ext cx="949325" cy="3381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5313" y="1238250"/>
            <a:ext cx="1277937" cy="33813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ISSUES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525" y="5108575"/>
            <a:ext cx="1862138" cy="33813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Other issues:</a:t>
            </a:r>
          </a:p>
        </p:txBody>
      </p:sp>
      <p:sp>
        <p:nvSpPr>
          <p:cNvPr id="38932" name="TextBox 26"/>
          <p:cNvSpPr txBox="1">
            <a:spLocks noChangeArrowheads="1"/>
          </p:cNvSpPr>
          <p:nvPr/>
        </p:nvSpPr>
        <p:spPr bwMode="auto">
          <a:xfrm>
            <a:off x="1103313" y="5583238"/>
            <a:ext cx="5842000" cy="307975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Compatibility with the general strategy of installation and operation</a:t>
            </a:r>
          </a:p>
        </p:txBody>
      </p:sp>
      <p:sp>
        <p:nvSpPr>
          <p:cNvPr id="38933" name="TextBox 27"/>
          <p:cNvSpPr txBox="1">
            <a:spLocks noChangeArrowheads="1"/>
          </p:cNvSpPr>
          <p:nvPr/>
        </p:nvSpPr>
        <p:spPr bwMode="auto">
          <a:xfrm>
            <a:off x="1103313" y="6057900"/>
            <a:ext cx="5842000" cy="307975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Compatibility with other accelerator equipment or services</a:t>
            </a: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B122FF1D-CBCA-40C1-B75F-2C47286DB18A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0" y="609600"/>
            <a:ext cx="2549525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Stretched wire</a:t>
            </a:r>
          </a:p>
        </p:txBody>
      </p:sp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0" y="1066800"/>
            <a:ext cx="8626475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Main issue: long term stability of a wire</a:t>
            </a:r>
          </a:p>
          <a:p>
            <a:pPr marL="1200150" lvl="4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(effects of temperature, humidity, creeping effects, air currents)</a:t>
            </a:r>
          </a:p>
          <a:p>
            <a:pPr marL="1200150" lvl="2" indent="-285750"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Modelization of the wire using Hydrostatic Levelling Systems (HLS)</a:t>
            </a:r>
          </a:p>
          <a:p>
            <a:pPr marL="1200150" lvl="2" indent="-285750" algn="just">
              <a:spcBef>
                <a:spcPct val="50000"/>
              </a:spcBef>
              <a:buFont typeface="Wingdings" pitchFamily="2" charset="2"/>
              <a:buChar char="è"/>
            </a:pPr>
            <a:endParaRPr lang="fr-CH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1200150" lvl="2" indent="-285750" algn="just"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but only in the vertical direction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but HLS system follows the geoid which needs then to be known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 studies undertaken concerning the determination of the geoid</a:t>
            </a:r>
          </a:p>
          <a:p>
            <a:pPr marL="742950" lvl="1" indent="-285750" algn="just"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  <a:p>
            <a:pPr marL="742950" indent="-285750" algn="just"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   Is a stretched wire really straight (radial direction)?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First idea: comparison with a laser beam under vacuum (NIKHEFF)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 on short distances (50 m) this  autumn at CERN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	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</a:t>
            </a:r>
          </a:p>
        </p:txBody>
      </p:sp>
      <p:grpSp>
        <p:nvGrpSpPr>
          <p:cNvPr id="39939" name="Group 9"/>
          <p:cNvGrpSpPr>
            <a:grpSpLocks/>
          </p:cNvGrpSpPr>
          <p:nvPr/>
        </p:nvGrpSpPr>
        <p:grpSpPr bwMode="auto">
          <a:xfrm>
            <a:off x="2286000" y="1752600"/>
            <a:ext cx="3829050" cy="1079500"/>
            <a:chOff x="916" y="1873"/>
            <a:chExt cx="3892" cy="1481"/>
          </a:xfrm>
        </p:grpSpPr>
        <p:sp>
          <p:nvSpPr>
            <p:cNvPr id="39943" name="Arc 10"/>
            <p:cNvSpPr>
              <a:spLocks/>
            </p:cNvSpPr>
            <p:nvPr/>
          </p:nvSpPr>
          <p:spPr bwMode="auto">
            <a:xfrm rot="5389846" flipV="1">
              <a:off x="2408" y="746"/>
              <a:ext cx="1024" cy="3277"/>
            </a:xfrm>
            <a:custGeom>
              <a:avLst/>
              <a:gdLst>
                <a:gd name="T0" fmla="*/ 0 w 21600"/>
                <a:gd name="T1" fmla="*/ 0 h 25449"/>
                <a:gd name="T2" fmla="*/ 0 w 21600"/>
                <a:gd name="T3" fmla="*/ 0 h 25449"/>
                <a:gd name="T4" fmla="*/ 0 w 21600"/>
                <a:gd name="T5" fmla="*/ 0 h 254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449"/>
                <a:gd name="T11" fmla="*/ 21600 w 21600"/>
                <a:gd name="T12" fmla="*/ 25449 h 25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449" fill="none" extrusionOk="0">
                  <a:moveTo>
                    <a:pt x="17452" y="-1"/>
                  </a:moveTo>
                  <a:cubicBezTo>
                    <a:pt x="20147" y="3695"/>
                    <a:pt x="21600" y="8152"/>
                    <a:pt x="21600" y="12727"/>
                  </a:cubicBezTo>
                  <a:cubicBezTo>
                    <a:pt x="21600" y="17299"/>
                    <a:pt x="20149" y="21753"/>
                    <a:pt x="17455" y="25448"/>
                  </a:cubicBezTo>
                </a:path>
                <a:path w="21600" h="25449" stroke="0" extrusionOk="0">
                  <a:moveTo>
                    <a:pt x="17452" y="-1"/>
                  </a:moveTo>
                  <a:cubicBezTo>
                    <a:pt x="20147" y="3695"/>
                    <a:pt x="21600" y="8152"/>
                    <a:pt x="21600" y="12727"/>
                  </a:cubicBezTo>
                  <a:cubicBezTo>
                    <a:pt x="21600" y="17299"/>
                    <a:pt x="20149" y="21753"/>
                    <a:pt x="17455" y="25448"/>
                  </a:cubicBezTo>
                  <a:lnTo>
                    <a:pt x="0" y="1272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39944" name="Group 11"/>
            <p:cNvGrpSpPr>
              <a:grpSpLocks/>
            </p:cNvGrpSpPr>
            <p:nvPr/>
          </p:nvGrpSpPr>
          <p:grpSpPr bwMode="auto">
            <a:xfrm>
              <a:off x="916" y="2696"/>
              <a:ext cx="3892" cy="658"/>
              <a:chOff x="888" y="2188"/>
              <a:chExt cx="3892" cy="658"/>
            </a:xfrm>
          </p:grpSpPr>
          <p:grpSp>
            <p:nvGrpSpPr>
              <p:cNvPr id="39945" name="Group 12"/>
              <p:cNvGrpSpPr>
                <a:grpSpLocks/>
              </p:cNvGrpSpPr>
              <p:nvPr/>
            </p:nvGrpSpPr>
            <p:grpSpPr bwMode="auto">
              <a:xfrm>
                <a:off x="1714" y="2692"/>
                <a:ext cx="2674" cy="98"/>
                <a:chOff x="1862" y="2552"/>
                <a:chExt cx="2674" cy="98"/>
              </a:xfrm>
            </p:grpSpPr>
            <p:sp>
              <p:nvSpPr>
                <p:cNvPr id="39970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2552"/>
                  <a:ext cx="2664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71" name="Rectangle 14"/>
                <p:cNvSpPr>
                  <a:spLocks noChangeArrowheads="1"/>
                </p:cNvSpPr>
                <p:nvPr/>
              </p:nvSpPr>
              <p:spPr bwMode="auto">
                <a:xfrm>
                  <a:off x="1862" y="2602"/>
                  <a:ext cx="2664" cy="48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46" name="Oval 15"/>
              <p:cNvSpPr>
                <a:spLocks noChangeArrowheads="1"/>
              </p:cNvSpPr>
              <p:nvPr/>
            </p:nvSpPr>
            <p:spPr bwMode="auto">
              <a:xfrm>
                <a:off x="1037" y="2189"/>
                <a:ext cx="384" cy="38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Line 16"/>
              <p:cNvSpPr>
                <a:spLocks noChangeShapeType="1"/>
              </p:cNvSpPr>
              <p:nvPr/>
            </p:nvSpPr>
            <p:spPr bwMode="auto">
              <a:xfrm>
                <a:off x="1036" y="23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48" name="Group 17"/>
              <p:cNvGrpSpPr>
                <a:grpSpLocks/>
              </p:cNvGrpSpPr>
              <p:nvPr/>
            </p:nvGrpSpPr>
            <p:grpSpPr bwMode="auto">
              <a:xfrm>
                <a:off x="1152" y="2324"/>
                <a:ext cx="155" cy="144"/>
                <a:chOff x="1116" y="2359"/>
                <a:chExt cx="155" cy="144"/>
              </a:xfrm>
            </p:grpSpPr>
            <p:sp>
              <p:nvSpPr>
                <p:cNvPr id="39966" name="Oval 18"/>
                <p:cNvSpPr>
                  <a:spLocks noChangeArrowheads="1"/>
                </p:cNvSpPr>
                <p:nvPr/>
              </p:nvSpPr>
              <p:spPr bwMode="auto">
                <a:xfrm>
                  <a:off x="1116" y="2359"/>
                  <a:ext cx="155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67" name="Line 19"/>
                <p:cNvSpPr>
                  <a:spLocks noChangeShapeType="1"/>
                </p:cNvSpPr>
                <p:nvPr/>
              </p:nvSpPr>
              <p:spPr bwMode="auto">
                <a:xfrm>
                  <a:off x="1155" y="2436"/>
                  <a:ext cx="85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6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203" y="2397"/>
                  <a:ext cx="39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6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154" y="2400"/>
                  <a:ext cx="48" cy="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49" name="Rectangle 22"/>
              <p:cNvSpPr>
                <a:spLocks noChangeArrowheads="1"/>
              </p:cNvSpPr>
              <p:nvPr/>
            </p:nvSpPr>
            <p:spPr bwMode="auto">
              <a:xfrm>
                <a:off x="964" y="2612"/>
                <a:ext cx="16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" name="Oval 23"/>
              <p:cNvSpPr>
                <a:spLocks noChangeArrowheads="1"/>
              </p:cNvSpPr>
              <p:nvPr/>
            </p:nvSpPr>
            <p:spPr bwMode="auto">
              <a:xfrm>
                <a:off x="4436" y="2188"/>
                <a:ext cx="232" cy="22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1" name="Rectangle 24"/>
              <p:cNvSpPr>
                <a:spLocks noChangeArrowheads="1"/>
              </p:cNvSpPr>
              <p:nvPr/>
            </p:nvSpPr>
            <p:spPr bwMode="auto">
              <a:xfrm>
                <a:off x="1510" y="2740"/>
                <a:ext cx="208" cy="10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2" name="Rectangle 25"/>
              <p:cNvSpPr>
                <a:spLocks noChangeArrowheads="1"/>
              </p:cNvSpPr>
              <p:nvPr/>
            </p:nvSpPr>
            <p:spPr bwMode="auto">
              <a:xfrm>
                <a:off x="1510" y="2628"/>
                <a:ext cx="208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3" name="Rectangle 26"/>
              <p:cNvSpPr>
                <a:spLocks noChangeArrowheads="1"/>
              </p:cNvSpPr>
              <p:nvPr/>
            </p:nvSpPr>
            <p:spPr bwMode="auto">
              <a:xfrm>
                <a:off x="1508" y="2454"/>
                <a:ext cx="208" cy="1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" name="Line 27"/>
              <p:cNvSpPr>
                <a:spLocks noChangeShapeType="1"/>
              </p:cNvSpPr>
              <p:nvPr/>
            </p:nvSpPr>
            <p:spPr bwMode="auto">
              <a:xfrm>
                <a:off x="888" y="2846"/>
                <a:ext cx="38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5" name="Rectangle 28"/>
              <p:cNvSpPr>
                <a:spLocks noChangeArrowheads="1"/>
              </p:cNvSpPr>
              <p:nvPr/>
            </p:nvSpPr>
            <p:spPr bwMode="auto">
              <a:xfrm>
                <a:off x="4190" y="2742"/>
                <a:ext cx="208" cy="10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6" name="Rectangle 29"/>
              <p:cNvSpPr>
                <a:spLocks noChangeArrowheads="1"/>
              </p:cNvSpPr>
              <p:nvPr/>
            </p:nvSpPr>
            <p:spPr bwMode="auto">
              <a:xfrm>
                <a:off x="4190" y="2630"/>
                <a:ext cx="208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7" name="Rectangle 30"/>
              <p:cNvSpPr>
                <a:spLocks noChangeArrowheads="1"/>
              </p:cNvSpPr>
              <p:nvPr/>
            </p:nvSpPr>
            <p:spPr bwMode="auto">
              <a:xfrm>
                <a:off x="4188" y="2456"/>
                <a:ext cx="208" cy="1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8" name="Rectangle 31"/>
              <p:cNvSpPr>
                <a:spLocks noChangeArrowheads="1"/>
              </p:cNvSpPr>
              <p:nvPr/>
            </p:nvSpPr>
            <p:spPr bwMode="auto">
              <a:xfrm>
                <a:off x="2808" y="2324"/>
                <a:ext cx="200" cy="1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Rectangle 32"/>
              <p:cNvSpPr>
                <a:spLocks noChangeArrowheads="1"/>
              </p:cNvSpPr>
              <p:nvPr/>
            </p:nvSpPr>
            <p:spPr bwMode="auto">
              <a:xfrm>
                <a:off x="2810" y="2743"/>
                <a:ext cx="208" cy="103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Rectangle 33"/>
              <p:cNvSpPr>
                <a:spLocks noChangeArrowheads="1"/>
              </p:cNvSpPr>
              <p:nvPr/>
            </p:nvSpPr>
            <p:spPr bwMode="auto">
              <a:xfrm>
                <a:off x="2810" y="2632"/>
                <a:ext cx="208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Rectangle 34"/>
              <p:cNvSpPr>
                <a:spLocks noChangeArrowheads="1"/>
              </p:cNvSpPr>
              <p:nvPr/>
            </p:nvSpPr>
            <p:spPr bwMode="auto">
              <a:xfrm>
                <a:off x="2808" y="2460"/>
                <a:ext cx="208" cy="17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Rectangle 35"/>
              <p:cNvSpPr>
                <a:spLocks noChangeArrowheads="1"/>
              </p:cNvSpPr>
              <p:nvPr/>
            </p:nvSpPr>
            <p:spPr bwMode="auto">
              <a:xfrm>
                <a:off x="1512" y="2208"/>
                <a:ext cx="200" cy="1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Rectangle 36"/>
              <p:cNvSpPr>
                <a:spLocks noChangeArrowheads="1"/>
              </p:cNvSpPr>
              <p:nvPr/>
            </p:nvSpPr>
            <p:spPr bwMode="auto">
              <a:xfrm>
                <a:off x="4192" y="2188"/>
                <a:ext cx="200" cy="1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Rectangle 37"/>
              <p:cNvSpPr>
                <a:spLocks noChangeArrowheads="1"/>
              </p:cNvSpPr>
              <p:nvPr/>
            </p:nvSpPr>
            <p:spPr bwMode="auto">
              <a:xfrm>
                <a:off x="1508" y="2344"/>
                <a:ext cx="208" cy="1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5" name="Rectangle 38"/>
              <p:cNvSpPr>
                <a:spLocks noChangeArrowheads="1"/>
              </p:cNvSpPr>
              <p:nvPr/>
            </p:nvSpPr>
            <p:spPr bwMode="auto">
              <a:xfrm>
                <a:off x="4188" y="2324"/>
                <a:ext cx="208" cy="1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304800" y="4191000"/>
            <a:ext cx="8534400" cy="581025"/>
          </a:xfrm>
          <a:prstGeom prst="rect">
            <a:avLst/>
          </a:prstGeom>
          <a:solidFill>
            <a:srgbClr val="F4D99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-457200"/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Subject of a thesis: «  Determination of a precise gravity field for the CLIC feasibility studies  » Sébastien Guillaume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E5144-4236-4BD3-8491-139302ACC09F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8" name="TextBox 37"/>
          <p:cNvSpPr txBox="1"/>
          <p:nvPr/>
        </p:nvSpPr>
        <p:spPr>
          <a:xfrm>
            <a:off x="5181600" y="4724400"/>
            <a:ext cx="3733800" cy="3381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r-CH" sz="1600" dirty="0" err="1">
                <a:latin typeface="Comic Sans MS" pitchFamily="66" charset="0"/>
              </a:rPr>
              <a:t>See</a:t>
            </a:r>
            <a:r>
              <a:rPr lang="fr-CH" sz="1600" dirty="0">
                <a:latin typeface="Comic Sans MS" pitchFamily="66" charset="0"/>
              </a:rPr>
              <a:t> talk by Mark Jones (Friday AM)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0" y="609600"/>
            <a:ext cx="4073525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Stretched wire and MRN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23622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Minimum configuration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14478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TT1 facility</a:t>
            </a:r>
          </a:p>
        </p:txBody>
      </p:sp>
      <p:sp>
        <p:nvSpPr>
          <p:cNvPr id="41988" name="TextBox 19"/>
          <p:cNvSpPr txBox="1">
            <a:spLocks noChangeArrowheads="1"/>
          </p:cNvSpPr>
          <p:nvPr/>
        </p:nvSpPr>
        <p:spPr bwMode="auto">
          <a:xfrm>
            <a:off x="838200" y="3048000"/>
            <a:ext cx="7620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/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Objectives:</a:t>
            </a:r>
          </a:p>
          <a:p>
            <a:pPr lvl="2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To determine the precision and accuracy of a MRN consisting of overlapping stretched wires</a:t>
            </a:r>
          </a:p>
          <a:p>
            <a:pPr lvl="2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To study the behavior of wires of different lengths</a:t>
            </a:r>
          </a:p>
          <a:p>
            <a:pPr lvl="2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To study the modelization of a stretched wire</a:t>
            </a:r>
          </a:p>
          <a:p>
            <a:pPr lvl="2" indent="-457200"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indent="-457200"/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2" indent="-457200">
              <a:buFont typeface="Courier New" pitchFamily="49" charset="0"/>
              <a:buChar char="o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indent="-457200"/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buFont typeface="Arial" charset="0"/>
              <a:buChar char="•"/>
            </a:pP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48200"/>
            <a:ext cx="6076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2008-12-04 - TT1 3.0 - 0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648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BB811-99DD-478C-820C-DFDB85332838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600200"/>
            <a:ext cx="66484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66800"/>
            <a:ext cx="52212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5AC9D-6B72-432B-97CF-6C47C4690EFE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33400"/>
            <a:ext cx="4114800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Stretched wire and MRN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23622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Results in TT1</a:t>
            </a:r>
          </a:p>
        </p:txBody>
      </p:sp>
      <p:sp>
        <p:nvSpPr>
          <p:cNvPr id="43012" name="TextBox 19"/>
          <p:cNvSpPr txBox="1">
            <a:spLocks noChangeArrowheads="1"/>
          </p:cNvSpPr>
          <p:nvPr/>
        </p:nvSpPr>
        <p:spPr bwMode="auto">
          <a:xfrm>
            <a:off x="685800" y="17526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Precision on a 140 m wire: better than 2 microns over 33 days</a:t>
            </a:r>
          </a:p>
          <a:p>
            <a:pPr lvl="2" indent="-457200"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Accuracy: 11 microns in vertical, 17 microns in radial. Can be improved!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975100" cy="266541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43014" name="TextBox 19"/>
          <p:cNvSpPr txBox="1">
            <a:spLocks noChangeArrowheads="1"/>
          </p:cNvSpPr>
          <p:nvPr/>
        </p:nvSpPr>
        <p:spPr bwMode="auto">
          <a:xfrm>
            <a:off x="228600" y="5257800"/>
            <a:ext cx="426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/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Vertical residuals of the 2 longest wires:</a:t>
            </a:r>
          </a:p>
          <a:p>
            <a:pPr lvl="2" indent="-457200"/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 (wire 1) = 1.6 µm</a:t>
            </a:r>
          </a:p>
          <a:p>
            <a:pPr lvl="2" indent="-457200"/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 (wire 2) = 0.5 µm</a:t>
            </a:r>
          </a:p>
        </p:txBody>
      </p:sp>
      <p:pic>
        <p:nvPicPr>
          <p:cNvPr id="14" name="Picture 13" descr="wps-ver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4144963" cy="2667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3016" name="TextBox 19"/>
          <p:cNvSpPr txBox="1">
            <a:spLocks noChangeArrowheads="1"/>
          </p:cNvSpPr>
          <p:nvPr/>
        </p:nvSpPr>
        <p:spPr bwMode="auto">
          <a:xfrm>
            <a:off x="4267200" y="5257800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/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Accuracy of the TT1 network adjusted by the least squares method in vertical:</a:t>
            </a:r>
          </a:p>
          <a:p>
            <a:pPr lvl="2" indent="-457200"/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 = 11 µm r.m.s (27 µm max. value)</a:t>
            </a:r>
          </a:p>
        </p:txBody>
      </p:sp>
      <p:sp>
        <p:nvSpPr>
          <p:cNvPr id="43017" name="TextBox 19"/>
          <p:cNvSpPr txBox="1">
            <a:spLocks noChangeArrowheads="1"/>
          </p:cNvSpPr>
          <p:nvPr/>
        </p:nvSpPr>
        <p:spPr bwMode="auto">
          <a:xfrm>
            <a:off x="609600" y="6172200"/>
            <a:ext cx="8382000" cy="581025"/>
          </a:xfrm>
          <a:prstGeom prst="rect">
            <a:avLst/>
          </a:prstGeom>
          <a:solidFill>
            <a:srgbClr val="F4D99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-457200"/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Subject of a thesis: « proposal of an alignment method for the CLIC linear accelerator: from the geodetic networks to the active pre-alignment » Thomas Touzé.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838200"/>
            <a:ext cx="4267200" cy="3381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r-CH" sz="1600" dirty="0" err="1">
                <a:latin typeface="Comic Sans MS" pitchFamily="66" charset="0"/>
              </a:rPr>
              <a:t>See</a:t>
            </a:r>
            <a:r>
              <a:rPr lang="fr-CH" sz="1600" dirty="0">
                <a:latin typeface="Comic Sans MS" pitchFamily="66" charset="0"/>
              </a:rPr>
              <a:t> talk by Thomas Touzé (Thursday AM)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>
            <a:spLocks noChangeArrowheads="1"/>
          </p:cNvSpPr>
          <p:nvPr/>
        </p:nvSpPr>
        <p:spPr bwMode="auto">
          <a:xfrm>
            <a:off x="0" y="609600"/>
            <a:ext cx="42386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Sub-micrometric sensors</a:t>
            </a:r>
          </a:p>
        </p:txBody>
      </p:sp>
      <p:sp>
        <p:nvSpPr>
          <p:cNvPr id="44034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8382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Issue: WPS sensor fulfilling the requirements</a:t>
            </a:r>
          </a:p>
          <a:p>
            <a:pPr lvl="2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« absolute measurements » (known zero w.r.t mechanical interface)</a:t>
            </a:r>
          </a:p>
          <a:p>
            <a:pPr lvl="2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no drift</a:t>
            </a:r>
          </a:p>
          <a:p>
            <a:pPr lvl="2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sub micrometric measurements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1570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5" descr="100_19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687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13"/>
          <p:cNvSpPr txBox="1">
            <a:spLocks noChangeArrowheads="1"/>
          </p:cNvSpPr>
          <p:nvPr/>
        </p:nvSpPr>
        <p:spPr bwMode="auto">
          <a:xfrm>
            <a:off x="6251575" y="3976688"/>
            <a:ext cx="182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400">
                <a:solidFill>
                  <a:srgbClr val="0000FF"/>
                </a:solidFill>
                <a:latin typeface="Comic Sans MS" pitchFamily="66" charset="0"/>
              </a:rPr>
              <a:t>Upgraded WPS</a:t>
            </a:r>
            <a:endParaRPr lang="en-US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5486400" y="32766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Optical based WPS (oWPS)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57600"/>
            <a:ext cx="3128963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533400" y="32766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Capacitive based WPS (cWPS)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4041" name="Text Box 37"/>
          <p:cNvSpPr txBox="1">
            <a:spLocks noChangeArrowheads="1"/>
          </p:cNvSpPr>
          <p:nvPr/>
        </p:nvSpPr>
        <p:spPr bwMode="auto">
          <a:xfrm>
            <a:off x="304800" y="4343400"/>
            <a:ext cx="32035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buFont typeface="Wingdings" pitchFamily="2" charset="2"/>
              <a:buNone/>
            </a:pPr>
            <a:r>
              <a:rPr lang="fr-CH" sz="12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Resolution: 0.2 µm</a:t>
            </a:r>
          </a:p>
          <a:p>
            <a:pPr marL="742950" indent="-285750">
              <a:buFont typeface="Wingdings" pitchFamily="2" charset="2"/>
              <a:buNone/>
            </a:pPr>
            <a:r>
              <a:rPr lang="fr-CH" sz="12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Range: 10 x 10 mm</a:t>
            </a:r>
          </a:p>
          <a:p>
            <a:pPr marL="742950" indent="-285750">
              <a:buFont typeface="Wingdings" pitchFamily="2" charset="2"/>
              <a:buNone/>
            </a:pPr>
            <a:r>
              <a:rPr lang="fr-CH" sz="12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Repeatibility: 1 µm</a:t>
            </a:r>
          </a:p>
          <a:p>
            <a:pPr marL="742950" indent="-285750">
              <a:buFont typeface="Wingdings" pitchFamily="2" charset="2"/>
              <a:buNone/>
            </a:pPr>
            <a:r>
              <a:rPr lang="fr-CH" sz="12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Bandwidth: 10 Hz</a:t>
            </a:r>
            <a:endParaRPr lang="en-US" sz="12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404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733800"/>
            <a:ext cx="12001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07099-E9E1-48EB-AA7E-27322EBD8F1F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905000"/>
            <a:ext cx="693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1F180-B697-4062-98BF-A1EBEAB13F16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524000" y="990600"/>
            <a:ext cx="69342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SUMMARY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Introduction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Solutions for CDR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re-adjustment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the determination of the position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Validation on two beam prototype modules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 Towards TDR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AC97496-077F-415F-8724-A47FE5EFC701}" type="slidenum">
              <a:rPr lang="en-US" smtClean="0">
                <a:latin typeface="Arial" charset="0"/>
              </a:rPr>
              <a:pPr>
                <a:defRPr/>
              </a:pPr>
              <a:t>20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0" y="457200"/>
            <a:ext cx="7010400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 of the different  sensors technologies</a:t>
            </a:r>
          </a:p>
        </p:txBody>
      </p:sp>
      <p:graphicFrame>
        <p:nvGraphicFramePr>
          <p:cNvPr id="46134" name="Group 54"/>
          <p:cNvGraphicFramePr>
            <a:graphicFrameLocks noGrp="1"/>
          </p:cNvGraphicFramePr>
          <p:nvPr/>
        </p:nvGraphicFramePr>
        <p:xfrm>
          <a:off x="1066800" y="2589213"/>
          <a:ext cx="6243638" cy="4044950"/>
        </p:xfrm>
        <a:graphic>
          <a:graphicData uri="http://schemas.openxmlformats.org/drawingml/2006/table">
            <a:tbl>
              <a:tblPr/>
              <a:tblGrid>
                <a:gridCol w="2533650"/>
                <a:gridCol w="2532063"/>
                <a:gridCol w="117792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Perpet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cWPS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oWPS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Capacitive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Optical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Accuracy (μm)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~ 10 (TBC)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Repeatability (μm)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Precision (μm)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Acq. Frequency (Hz)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1 /sensor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Resistance to radiation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200 kGy (sensor)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500 Gy (remote electronics)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TBC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Wire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Carbone peek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Vectran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Sag (mm) for 200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76.5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45.5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5000 CHF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500 $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5105" name="Image 13" descr="wps-calib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675" y="1055688"/>
            <a:ext cx="16906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1381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5907195F-7C84-4EC5-BCA6-7AEB297AD35E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3124200" cy="581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r-CH" sz="1600" dirty="0" err="1">
                <a:latin typeface="Comic Sans MS" pitchFamily="66" charset="0"/>
              </a:rPr>
              <a:t>See</a:t>
            </a:r>
            <a:r>
              <a:rPr lang="fr-CH" sz="1600" dirty="0">
                <a:latin typeface="Comic Sans MS" pitchFamily="66" charset="0"/>
              </a:rPr>
              <a:t> poster by Andreas Herty and Patrick Bestmann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BC310-B47D-467D-9885-92E4D08E790C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0" y="457200"/>
            <a:ext cx="552767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Inter-comparison between sensors: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19200" y="10668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Web site: https://clic-pral.web.cern.ch/clic-pral/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65913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Americas KCS 03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600200"/>
            <a:ext cx="3794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85800"/>
            <a:ext cx="11318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010400" y="25146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762000" y="5257800"/>
            <a:ext cx="838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 of the inter-comparison:</a:t>
            </a:r>
          </a:p>
          <a:p>
            <a:pPr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WPS [SLAC, CERN] : inter-comparison at SLAC. Facility ready in July 2010.</a:t>
            </a:r>
          </a:p>
          <a:p>
            <a:pPr indent="-285750"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HLS [Fermilab, SLAC, DESY, USTC]: long term stability tests at Fermilab, other tests at CERN.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5029200"/>
            <a:ext cx="4267200" cy="3381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r-CH" sz="1600">
                <a:latin typeface="Comic Sans MS" pitchFamily="66" charset="0"/>
              </a:rPr>
              <a:t>See talk by Andreas Herty (Tuesday AM)</a:t>
            </a:r>
            <a:endParaRPr lang="en-US" sz="1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505200"/>
            <a:ext cx="6400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F00D7-8376-4A02-9300-4A708134AD92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1524000" y="990600"/>
            <a:ext cx="6934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SUMMARY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Introduction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Solutions for CDR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re-adjustment and feasibility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the determination of the position and feasibility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Validation on two beam prototype modules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Towards TDR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7"/>
          <p:cNvSpPr txBox="1">
            <a:spLocks noChangeArrowheads="1"/>
          </p:cNvSpPr>
          <p:nvPr/>
        </p:nvSpPr>
        <p:spPr bwMode="auto">
          <a:xfrm>
            <a:off x="0" y="457200"/>
            <a:ext cx="7696200" cy="45720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Test program on CLIC two beam prototype modules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64008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95400"/>
            <a:ext cx="2027238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7239000" y="15240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End 2010</a:t>
            </a: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A328-1DAC-4C01-854C-B479F12931E8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191000"/>
            <a:ext cx="31908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0" y="1371600"/>
            <a:ext cx="3048000" cy="21336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4114800"/>
            <a:ext cx="3276600" cy="25908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>
            <a:stCxn id="9" idx="2"/>
            <a:endCxn id="10" idx="0"/>
          </p:cNvCxnSpPr>
          <p:nvPr/>
        </p:nvCxnSpPr>
        <p:spPr>
          <a:xfrm rot="5400000">
            <a:off x="4438650" y="3219450"/>
            <a:ext cx="609600" cy="11811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>
            <a:spLocks noChangeArrowheads="1"/>
          </p:cNvSpPr>
          <p:nvPr/>
        </p:nvSpPr>
        <p:spPr bwMode="auto">
          <a:xfrm>
            <a:off x="0" y="533400"/>
            <a:ext cx="7585075" cy="45720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Proposed solution for two beam prototype modules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4876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71CA5DC5-4F2E-452F-892F-D8E37780A354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52400" y="6248400"/>
            <a:ext cx="457200" cy="457200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none" lIns="0" tIns="0" rIns="0" bIns="0" anchor="ctr" anchorCtr="1"/>
          <a:lstStyle/>
          <a:p>
            <a:pPr algn="ctr">
              <a:defRPr/>
            </a:pPr>
            <a:fld id="{B689D4F9-88C4-411A-BBFD-5C50AE5C0258}" type="slidenum">
              <a:rPr lang="fr-FR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fr-F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5784" y="3733800"/>
            <a:ext cx="9429784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of the repositioning concept (possibility of sub-micrometric displacements)</a:t>
            </a:r>
          </a:p>
          <a:p>
            <a:pPr marL="1828800" lvl="6" indent="-457200"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Before the installation of all other systems (waveguides, vacuum,…)</a:t>
            </a:r>
          </a:p>
          <a:p>
            <a:pPr marL="1828800" lvl="6" indent="-457200"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After installation of all other systems (waveguides, vacuum,…)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Measurement of the eigenfrequencies of the girders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of the fiducialisation strategy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of the stability of the components on the girders</a:t>
            </a:r>
          </a:p>
          <a:p>
            <a:pPr marL="1828800" lvl="6" indent="-457200"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Impact of the transport on a micrometric pre-alignment</a:t>
            </a:r>
          </a:p>
          <a:p>
            <a:pPr marL="1828800" lvl="6" indent="-457200"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Impact of variation of temperature, thermal cycles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Feedback for the CLEX test module, and all associated technical specifications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Feedback for the general strategy of installation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Feedback for the schedule</a:t>
            </a:r>
          </a:p>
          <a:p>
            <a:pPr marL="1371600" lvl="5" indent="-457200">
              <a:buFont typeface="Wingdings" pitchFamily="2" charset="2"/>
              <a:buChar char="ü"/>
              <a:defRPr/>
            </a:pPr>
            <a:endParaRPr lang="fr-CH" sz="14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1371600" lvl="5" indent="-457200">
              <a:buFont typeface="Wingdings" pitchFamily="2" charset="2"/>
              <a:buChar char="ü"/>
              <a:defRPr/>
            </a:pPr>
            <a:r>
              <a:rPr lang="fr-CH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Inter-comparison between solutions of </a:t>
            </a:r>
            <a:r>
              <a:rPr lang="fr-CH" sz="1400" dirty="0" err="1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SPN</a:t>
            </a:r>
            <a:r>
              <a:rPr lang="fr-CH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networks.</a:t>
            </a:r>
            <a:endParaRPr lang="en-US" sz="14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3543300" cy="25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9" name="TextBox 13"/>
          <p:cNvSpPr txBox="1">
            <a:spLocks noChangeArrowheads="1"/>
          </p:cNvSpPr>
          <p:nvPr/>
        </p:nvSpPr>
        <p:spPr bwMode="auto">
          <a:xfrm>
            <a:off x="7620000" y="3352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2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(N. Chritin)</a:t>
            </a:r>
            <a:endParaRPr lang="en-US" sz="12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038600"/>
            <a:ext cx="6400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A6FA2-2C71-4379-A235-6CBCBBB5D701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1524000" y="990600"/>
            <a:ext cx="6934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SUMMARY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Introduction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Solutions for CDR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re-adjustment and feasibility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the determination of the position and feasibility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Validation on two beam prototype modules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 Towards TDR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 txBox="1">
            <a:spLocks noChangeArrowheads="1"/>
          </p:cNvSpPr>
          <p:nvPr/>
        </p:nvSpPr>
        <p:spPr bwMode="auto">
          <a:xfrm>
            <a:off x="0" y="457200"/>
            <a:ext cx="6316663" cy="45720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Alternative studies for TDR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0" y="1143000"/>
            <a:ext cx="8616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Determination of the position of the components: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In collaboration with NIKHEF : development of alternative solutions (laser beam)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Design of a short range / long range solution adapted for CLIC requirements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Integration of the short range solution on the two beam prototype modules</a:t>
            </a:r>
          </a:p>
          <a:p>
            <a:pPr marL="1828800" lvl="3" indent="-457200">
              <a:buFont typeface="Courier New" pitchFamily="49" charset="0"/>
              <a:buChar char="o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Inter-comparison of the long range solution in TT1 / TZ32 tunnels</a:t>
            </a:r>
          </a:p>
          <a:p>
            <a:pPr marL="1371600" lvl="2" indent="-457200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2438400"/>
            <a:ext cx="8915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Re-adjustment: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Validation of the concept of articulation point with cam movers</a:t>
            </a:r>
          </a:p>
          <a:p>
            <a:pPr marL="457200" indent="-457200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Other studies (in order to reduce the number of sensors):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Study of a mono-girder (DB &amp; MB components)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Study of longer girders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Development of low cost WPS sensors with FOGALE Nanotech (technical specification 	     under definition)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B4E48-960D-40C2-A288-9BD36B8FA980}" type="slidenum">
              <a:rPr lang="fr-FR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419600"/>
            <a:ext cx="722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/>
            <a:r>
              <a:rPr lang="en-US" sz="14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Development of a Laser Alignment Multipoint Based: LAMBDA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88925"/>
            <a:ext cx="137001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3AD4D-7453-451F-9ECD-9F69783DE7EF}" type="slidenum">
              <a:rPr lang="fr-FR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457200"/>
            <a:ext cx="28670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LAMBDA Project</a:t>
            </a:r>
          </a:p>
        </p:txBody>
      </p:sp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0" y="1379538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Description: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Reference of alignment : laser beam under vacuum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N-point alignment system: sensors distributed along the beam 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Speckles are measured on a surface on each point (sensor) using a CCD</a:t>
            </a:r>
          </a:p>
          <a:p>
            <a:pPr lvl="3" indent="-457200"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 algn="just"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Measurement surface = mechanical or optical shutter, which will not alter the beam and keep the straightness of the reference of alignment. </a:t>
            </a:r>
          </a:p>
          <a:p>
            <a:pPr lvl="3" indent="-457200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 algn="just"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Each sensor consists of a measurement surface, a convergent lens and a CCD camera, allowing an indirect observation of the speckles on the surface by the CCD </a:t>
            </a:r>
          </a:p>
          <a:p>
            <a:pPr lvl="3" indent="-457200" algn="just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 reducing the angular sensitivity of the system. </a:t>
            </a:r>
          </a:p>
          <a:p>
            <a:pPr lvl="3" indent="-457200" algn="just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 algn="just"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According to the first simulations, to detect micometric displacement, angular orientation should be better than 0.2 mrad, and repeatability of shutter 12 µm</a:t>
            </a:r>
          </a:p>
          <a:p>
            <a:pPr lvl="3" indent="-457200"/>
            <a:endParaRPr lang="en-US" sz="14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lvl="3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Status: looking for a PhD student.</a:t>
            </a:r>
          </a:p>
          <a:p>
            <a:pPr>
              <a:buFont typeface="Arial" charset="0"/>
              <a:buChar char="•"/>
            </a:pPr>
            <a:endParaRPr lang="en-US" sz="1400">
              <a:solidFill>
                <a:srgbClr val="0000FF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n-US" sz="1400">
              <a:solidFill>
                <a:srgbClr val="0000FF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52229" name="TextBox 8"/>
          <p:cNvSpPr txBox="1">
            <a:spLocks noChangeArrowheads="1"/>
          </p:cNvSpPr>
          <p:nvPr/>
        </p:nvSpPr>
        <p:spPr bwMode="auto">
          <a:xfrm>
            <a:off x="0" y="990600"/>
            <a:ext cx="723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457200"/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LAMBDA for Laser Alignment Multipoint Based – Design Approach</a:t>
            </a:r>
            <a:endParaRPr lang="en-US" sz="1600">
              <a:solidFill>
                <a:srgbClr val="0000FF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2516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14600"/>
            <a:ext cx="5353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Box 13"/>
          <p:cNvSpPr txBox="1">
            <a:spLocks noChangeArrowheads="1"/>
          </p:cNvSpPr>
          <p:nvPr/>
        </p:nvSpPr>
        <p:spPr bwMode="auto">
          <a:xfrm>
            <a:off x="6934200" y="34290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2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(F. Lackner)</a:t>
            </a:r>
            <a:endParaRPr lang="en-US" sz="12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380B6-E88C-4AFE-8515-7BF0FC669DE7}" type="slidenum">
              <a:rPr lang="fr-FR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CONCLUSION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1676400"/>
            <a:ext cx="595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Determination of the position of the components:</a:t>
            </a:r>
          </a:p>
          <a:p>
            <a:pPr marL="457200" indent="-457200"/>
            <a:r>
              <a:rPr lang="en-US" sz="14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		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stretched wire + WPS sensors for MRN and SPN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2443163"/>
            <a:ext cx="59372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4650" y="4633913"/>
            <a:ext cx="5951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Re-adjustment: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MB quad: cam mover</a:t>
            </a:r>
          </a:p>
          <a:p>
            <a:pPr marL="457200" indent="-457200"/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Girders: high precision linear actuators</a:t>
            </a:r>
          </a:p>
        </p:txBody>
      </p:sp>
      <p:sp>
        <p:nvSpPr>
          <p:cNvPr id="53254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4052888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Proposed solution for CDR</a:t>
            </a:r>
          </a:p>
        </p:txBody>
      </p:sp>
      <p:sp>
        <p:nvSpPr>
          <p:cNvPr id="53255" name="Text Box 3"/>
          <p:cNvSpPr txBox="1">
            <a:spLocks noChangeArrowheads="1"/>
          </p:cNvSpPr>
          <p:nvPr/>
        </p:nvSpPr>
        <p:spPr bwMode="auto">
          <a:xfrm>
            <a:off x="2667000" y="5943600"/>
            <a:ext cx="4052888" cy="581025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Feasibility will be endorsed on the CLIC prototype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CF74-6602-41CD-8C2E-39B5538981BA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Introduction of the main challenge</a:t>
            </a:r>
          </a:p>
        </p:txBody>
      </p: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5715000" y="533400"/>
            <a:ext cx="314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CLIC: Compact Linear Collider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7295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762000" y="5715000"/>
            <a:ext cx="807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Feasibility study to develop an electron-positron linear collider (nominal center of mass energy of 3 TeV)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514600" y="640080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Conceptual Design Report ready mid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CAA13-427E-424E-8237-B1CE00A7DB4C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Introduction of the main challenge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533400" y="4267200"/>
            <a:ext cx="84582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Relying on a two beam acceleration concept: 12 GHz RF power is generated by a high current beam (drive beam DB) running parallel to the main beam, decelerated in PETS, with generated RF transmitted to the main beam (MB) 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Main linac consists of repeated sequences with a length of 2 m: modules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 more than 20 000 modules in total.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The required luminosity will be reached with powerful beam colliding with extremely small dimensions (1 nm in vertical) and high stability. This can only be obtained with small emittances. As a consequence: tight pre-alignment tolerances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457200"/>
            <a:ext cx="56102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Introduction of the main challenge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01675" y="2224088"/>
            <a:ext cx="2087563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chemeClr val="bg1"/>
                </a:solidFill>
                <a:latin typeface="Comic Sans MS" pitchFamily="66" charset="0"/>
              </a:rPr>
              <a:t>Within +/- 0.1 mm (1</a:t>
            </a:r>
            <a:r>
              <a:rPr lang="fr-CH" sz="14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CH" sz="140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263525" y="1785938"/>
            <a:ext cx="3132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Mechanical pre-alignment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3586163" y="1785938"/>
            <a:ext cx="2482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Active pre-alignment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6543675" y="1822450"/>
            <a:ext cx="3140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Beam based alignment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Beam based feedbacks</a:t>
            </a:r>
          </a:p>
        </p:txBody>
      </p:sp>
      <p:sp>
        <p:nvSpPr>
          <p:cNvPr id="28679" name="Text Box 2"/>
          <p:cNvSpPr txBox="1">
            <a:spLocks noChangeArrowheads="1"/>
          </p:cNvSpPr>
          <p:nvPr/>
        </p:nvSpPr>
        <p:spPr bwMode="auto">
          <a:xfrm>
            <a:off x="3768725" y="2224088"/>
            <a:ext cx="1965325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Within ± 3 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m (1</a:t>
            </a:r>
            <a:r>
              <a:rPr lang="en-US" sz="140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8680" name="Rectangle 23"/>
          <p:cNvSpPr>
            <a:spLocks noChangeArrowheads="1"/>
          </p:cNvSpPr>
          <p:nvPr/>
        </p:nvSpPr>
        <p:spPr bwMode="auto">
          <a:xfrm>
            <a:off x="190500" y="1603375"/>
            <a:ext cx="5805488" cy="1204913"/>
          </a:xfrm>
          <a:prstGeom prst="rect">
            <a:avLst/>
          </a:prstGeom>
          <a:noFill/>
          <a:ln w="28575">
            <a:solidFill>
              <a:srgbClr val="DD971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Box 17"/>
          <p:cNvSpPr txBox="1">
            <a:spLocks noChangeArrowheads="1"/>
          </p:cNvSpPr>
          <p:nvPr/>
        </p:nvSpPr>
        <p:spPr bwMode="auto">
          <a:xfrm>
            <a:off x="190500" y="1311275"/>
            <a:ext cx="3578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b="1">
                <a:solidFill>
                  <a:srgbClr val="DD9719"/>
                </a:solidFill>
                <a:latin typeface="Comic Sans MS" pitchFamily="66" charset="0"/>
              </a:rPr>
              <a:t>PRE-ALIGNMENT (beam off) </a:t>
            </a:r>
            <a:endParaRPr lang="en-US" sz="1600" b="1">
              <a:solidFill>
                <a:srgbClr val="DD9719"/>
              </a:solidFill>
              <a:latin typeface="Comic Sans MS" pitchFamily="66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84525" y="2114550"/>
            <a:ext cx="438150" cy="1460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069013" y="2078038"/>
            <a:ext cx="438150" cy="1460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8684" name="Picture 3" descr="schem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3505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2"/>
          <p:cNvSpPr txBox="1">
            <a:spLocks noChangeArrowheads="1"/>
          </p:cNvSpPr>
          <p:nvPr/>
        </p:nvSpPr>
        <p:spPr bwMode="auto">
          <a:xfrm>
            <a:off x="152400" y="2971800"/>
            <a:ext cx="8991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Pre-alignment of 3 microns along a sliding window of 200 m, all along each linac</a:t>
            </a:r>
          </a:p>
          <a:p>
            <a:endParaRPr lang="en-US" sz="160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After computation, for a sliding window of 200 m, the standard deviations of the transverse position of each component w.r.t.  the straight fitting line must be inferior to 3 </a:t>
            </a:r>
            <a:r>
              <a:rPr lang="el-GR" sz="1600">
                <a:solidFill>
                  <a:schemeClr val="tx2"/>
                </a:solidFill>
                <a:cs typeface="Arial" charset="0"/>
              </a:rPr>
              <a:t>μ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m</a:t>
            </a:r>
          </a:p>
        </p:txBody>
      </p:sp>
      <p:sp>
        <p:nvSpPr>
          <p:cNvPr id="28686" name="TextBox 5"/>
          <p:cNvSpPr txBox="1">
            <a:spLocks noChangeArrowheads="1"/>
          </p:cNvSpPr>
          <p:nvPr/>
        </p:nvSpPr>
        <p:spPr bwMode="auto">
          <a:xfrm>
            <a:off x="1447800" y="61722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Active pre-alignment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733800" y="6096000"/>
            <a:ext cx="40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=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8688" name="TextBox 6"/>
          <p:cNvSpPr txBox="1">
            <a:spLocks noChangeArrowheads="1"/>
          </p:cNvSpPr>
          <p:nvPr/>
        </p:nvSpPr>
        <p:spPr bwMode="auto">
          <a:xfrm>
            <a:off x="4267200" y="5257800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Determination of the position of the components in a general coordinate system thanks to alignment systems</a:t>
            </a:r>
          </a:p>
        </p:txBody>
      </p:sp>
      <p:sp>
        <p:nvSpPr>
          <p:cNvPr id="28689" name="TextBox 7"/>
          <p:cNvSpPr txBox="1">
            <a:spLocks noChangeArrowheads="1"/>
          </p:cNvSpPr>
          <p:nvPr/>
        </p:nvSpPr>
        <p:spPr bwMode="auto">
          <a:xfrm>
            <a:off x="4343400" y="6400800"/>
            <a:ext cx="419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Re-adjustment thanks to actuators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324600" y="6019800"/>
            <a:ext cx="40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CH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+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38200" y="1066800"/>
            <a:ext cx="79248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5D9EE-F8C7-4443-8A54-BC4C87F7B63F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2667000"/>
            <a:ext cx="54102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Budget errors </a:t>
            </a:r>
            <a:r>
              <a:rPr lang="fr-CH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Determination of the position</a:t>
            </a:r>
            <a:endParaRPr lang="fr-CH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457200"/>
            <a:ext cx="5381625" cy="457200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Introduction: hypotheses for study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3 </a:t>
            </a:r>
            <a:r>
              <a:rPr lang="el-GR" sz="1600">
                <a:solidFill>
                  <a:schemeClr val="tx2"/>
                </a:solidFill>
                <a:latin typeface="Comic Sans MS" pitchFamily="66" charset="0"/>
              </a:rPr>
              <a:t>μ</a:t>
            </a: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m over 200 m (1σ) is a target for study and development.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2296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« trade off » with beam dynamics for realistic and achievable values for CDR.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267200" y="1600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200400"/>
            <a:ext cx="46958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55626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  <a:defRPr/>
            </a:pPr>
            <a:r>
              <a:rPr lang="fr-CH" sz="1600" dirty="0">
                <a:solidFill>
                  <a:schemeClr val="tx2"/>
                </a:solidFill>
                <a:latin typeface="Comic Sans MS" pitchFamily="66" charset="0"/>
              </a:rPr>
              <a:t>Main linac mover requirements</a:t>
            </a:r>
          </a:p>
        </p:txBody>
      </p:sp>
      <p:sp>
        <p:nvSpPr>
          <p:cNvPr id="29706" name="Text Box 4"/>
          <p:cNvSpPr txBox="1">
            <a:spLocks noChangeArrowheads="1"/>
          </p:cNvSpPr>
          <p:nvPr/>
        </p:nvSpPr>
        <p:spPr bwMode="auto">
          <a:xfrm>
            <a:off x="685800" y="5910263"/>
            <a:ext cx="76327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Range: ± 3 mm</a:t>
            </a:r>
          </a:p>
          <a:p>
            <a:pPr marL="742950" indent="-285750">
              <a:spcBef>
                <a:spcPct val="50000"/>
              </a:spcBef>
              <a:buFontTx/>
              <a:buChar char="•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Step size: ~ 1 µm, resolution: ~ 0.5 µm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indent="-285750" algn="just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438400"/>
            <a:ext cx="6934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16317-D551-49A8-BFD2-BCCB91803E6A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524000" y="990600"/>
            <a:ext cx="69342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>
                <a:solidFill>
                  <a:schemeClr val="tx2"/>
                </a:solidFill>
                <a:latin typeface="Comic Sans MS" pitchFamily="66" charset="0"/>
              </a:rPr>
              <a:t>SUMMARY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Introduction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Solutions for CDR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re-adjustment and feasibility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Solutions concerning the determination of the position and feasibility</a:t>
            </a:r>
          </a:p>
          <a:p>
            <a:pPr lvl="1"/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Validation on two beam prototype modules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</a:rPr>
              <a:t>Towards TDR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86AD3-74E5-44FF-8E7A-F987F49660A9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43200"/>
            <a:ext cx="7677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457200"/>
            <a:ext cx="507682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</a:rPr>
              <a:t>General strategy : re-adjustment</a:t>
            </a:r>
          </a:p>
        </p:txBody>
      </p:sp>
      <p:sp>
        <p:nvSpPr>
          <p:cNvPr id="31748" name="TextBox 11"/>
          <p:cNvSpPr txBox="1">
            <a:spLocks noChangeArrowheads="1"/>
          </p:cNvSpPr>
          <p:nvPr/>
        </p:nvSpPr>
        <p:spPr bwMode="auto">
          <a:xfrm>
            <a:off x="685800" y="1143000"/>
            <a:ext cx="7696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Several components will be pre-aligned on supports:</a:t>
            </a:r>
          </a:p>
          <a:p>
            <a:pPr>
              <a:spcBef>
                <a:spcPct val="50000"/>
              </a:spcBef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Along the MB: 			 Along the DB: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è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RF structures on girders		 PETS + DB quad on girders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è"/>
            </a:pPr>
            <a:r>
              <a:rPr lang="fr-CH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MB quad on interface plate</a:t>
            </a:r>
            <a:endParaRPr lang="en-US" sz="160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1828800" y="4648200"/>
            <a:ext cx="693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DB and MB girders will be interlinked with their extremities, based on so-called cradle. This allows a movement in the transverse girder interlink plane within 3 degrees of freedom (“articulation point between girders”). (Longitudinal direction adjusted thanks to a mechanical guiding).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1828800" y="60198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MB quad is mounted on an interface plate, allowing an adjustment along 5 degrees of freedom (longitudinal position will be positioned manually).</a:t>
            </a:r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76800"/>
            <a:ext cx="11953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943600"/>
            <a:ext cx="60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0" y="381000"/>
            <a:ext cx="4460875" cy="461963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Strategy of re-adjustment</a:t>
            </a:r>
          </a:p>
        </p:txBody>
      </p:sp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1614488" y="1238250"/>
            <a:ext cx="226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MB Quad // cam movers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5638800" y="1295400"/>
            <a:ext cx="3395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DB and MB girders // linear actuators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786982" y="2899568"/>
            <a:ext cx="2190750" cy="3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90500" y="1785938"/>
            <a:ext cx="4600575" cy="307975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of a SLS type cam mover (1 DOF mock-up)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228600" y="3962400"/>
            <a:ext cx="4600575" cy="307975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of on a 5 DOF mock-up</a:t>
            </a: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2362200" y="6400800"/>
            <a:ext cx="4352925" cy="304800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on the two beam prototype modules</a:t>
            </a:r>
          </a:p>
        </p:txBody>
      </p:sp>
      <p:sp>
        <p:nvSpPr>
          <p:cNvPr id="32776" name="Text Box 3"/>
          <p:cNvSpPr txBox="1">
            <a:spLocks noChangeArrowheads="1"/>
          </p:cNvSpPr>
          <p:nvPr/>
        </p:nvSpPr>
        <p:spPr bwMode="auto">
          <a:xfrm>
            <a:off x="5105400" y="3962400"/>
            <a:ext cx="3760788" cy="307975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Validation on a pre-alignment mock-up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248400"/>
            <a:ext cx="457200" cy="457200"/>
          </a:xfrm>
        </p:spPr>
        <p:txBody>
          <a:bodyPr/>
          <a:lstStyle/>
          <a:p>
            <a:pPr>
              <a:defRPr/>
            </a:pPr>
            <a:fld id="{2E735348-96A5-4359-8106-5AA2A96100D1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60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38200"/>
            <a:ext cx="11953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IMG_05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28800"/>
            <a:ext cx="25527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30" descr="IMG_00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217805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343400"/>
            <a:ext cx="2819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419600"/>
            <a:ext cx="2505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7593</TotalTime>
  <Words>1509</Words>
  <Application>Microsoft Office PowerPoint</Application>
  <PresentationFormat>On-screen Show (4:3)</PresentationFormat>
  <Paragraphs>326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20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Arial</vt:lpstr>
      <vt:lpstr>Franklin Gothic Book</vt:lpstr>
      <vt:lpstr>Perpetua</vt:lpstr>
      <vt:lpstr>Wingdings 2</vt:lpstr>
      <vt:lpstr>Comic Sans MS</vt:lpstr>
      <vt:lpstr>Wingdings</vt:lpstr>
      <vt:lpstr>Courier New</vt:lpstr>
      <vt:lpstr>Symbol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Equity</vt:lpstr>
      <vt:lpstr>CLIC ACTIVE PRE-ALIGNMENT SYSTEM:   PROPOSAL FOR CDR AND PROGRAM FOR TDR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Work in TT2 and PS During the Shut-down 2006-2007</dc:title>
  <dc:creator>tdobers</dc:creator>
  <cp:lastModifiedBy>NICE</cp:lastModifiedBy>
  <cp:revision>515</cp:revision>
  <dcterms:created xsi:type="dcterms:W3CDTF">2007-04-26T06:32:10Z</dcterms:created>
  <dcterms:modified xsi:type="dcterms:W3CDTF">2010-09-13T08:51:35Z</dcterms:modified>
</cp:coreProperties>
</file>