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0"/>
  </p:notesMasterIdLst>
  <p:sldIdLst>
    <p:sldId id="256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75" autoAdjust="0"/>
  </p:normalViewPr>
  <p:slideViewPr>
    <p:cSldViewPr>
      <p:cViewPr varScale="1">
        <p:scale>
          <a:sx n="76" d="100"/>
          <a:sy n="76" d="100"/>
        </p:scale>
        <p:origin x="-1157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F0C18-489B-4CF4-9CA3-1EF2698FDEE5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513D7-2D41-4960-A06C-A4F163BEA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513D7-2D41-4960-A06C-A4F163BEAD9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513D7-2D41-4960-A06C-A4F163BEAD9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Added – to range, spaces between values and units, ° symbol to angles in degrees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513D7-2D41-4960-A06C-A4F163BEAD9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Changed “Sect 10” to “Sector</a:t>
            </a:r>
            <a:r>
              <a:rPr lang="en-US" baseline="0" dirty="0" smtClean="0"/>
              <a:t> 10”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513D7-2D41-4960-A06C-A4F163BEAD9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513D7-2D41-4960-A06C-A4F163BEAD9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513D7-2D41-4960-A06C-A4F163BEAD9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Shockingly, removed period after 30° since there was none after</a:t>
            </a:r>
            <a:r>
              <a:rPr lang="en-US" baseline="0" dirty="0" smtClean="0"/>
              <a:t> “instrument”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513D7-2D41-4960-A06C-A4F163BEAD9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513D7-2D41-4960-A06C-A4F163BEAD9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513D7-2D41-4960-A06C-A4F163BEAD9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“Example</a:t>
            </a:r>
            <a:r>
              <a:rPr lang="en-US" baseline="0" dirty="0" smtClean="0"/>
              <a:t> of a realization”, sounds redundant, whatever a “realization” is.  “An Example” would be sufficient.  It’s up to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513D7-2D41-4960-A06C-A4F163BEAD9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Presentation Title</a:t>
            </a:r>
            <a:endParaRPr lang="en-US">
              <a:cs typeface="Arial" charset="0"/>
            </a:endParaRPr>
          </a:p>
          <a:p>
            <a:pPr>
              <a:defRPr/>
            </a:pPr>
            <a:r>
              <a:rPr lang="en-US"/>
              <a:t>Page </a:t>
            </a:r>
            <a:fld id="{12C6A2A7-5AD2-4B28-9BFD-EC83D5AF2BCD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b="0" dirty="0" smtClean="0"/>
              <a:t>IWAA 2010 - Instrument tests with the new </a:t>
            </a:r>
            <a:r>
              <a:rPr lang="en-US" b="0" dirty="0" err="1" smtClean="0"/>
              <a:t>Leica</a:t>
            </a:r>
            <a:r>
              <a:rPr lang="en-US" b="0" dirty="0" smtClean="0"/>
              <a:t> AT401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Page </a:t>
            </a:r>
            <a:fld id="{01766A07-827C-4FDF-BD00-57D0EEAD3B43}" type="slidenum">
              <a:rPr lang="en-US" smtClean="0"/>
              <a:pPr>
                <a:defRPr/>
              </a:pPr>
              <a:t>‹#›</a:t>
            </a:fld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Presentation Title</a:t>
            </a:r>
            <a:endParaRPr lang="en-US">
              <a:cs typeface="Arial" charset="0"/>
            </a:endParaRPr>
          </a:p>
          <a:p>
            <a:pPr>
              <a:defRPr/>
            </a:pPr>
            <a:r>
              <a:rPr lang="en-US"/>
              <a:t>Page </a:t>
            </a:r>
            <a:fld id="{C6D7B44E-E64D-49F2-8642-20014CC71762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1219200"/>
            <a:ext cx="4229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219200"/>
            <a:ext cx="4229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Presentation Title</a:t>
            </a:r>
            <a:endParaRPr lang="en-US">
              <a:cs typeface="Arial" charset="0"/>
            </a:endParaRPr>
          </a:p>
          <a:p>
            <a:pPr>
              <a:defRPr/>
            </a:pPr>
            <a:r>
              <a:rPr lang="en-US"/>
              <a:t>Page </a:t>
            </a:r>
            <a:fld id="{36495805-D3A1-4AB1-918E-457C5272610C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Presentation Title</a:t>
            </a:r>
            <a:endParaRPr lang="en-US">
              <a:cs typeface="Arial" charset="0"/>
            </a:endParaRPr>
          </a:p>
          <a:p>
            <a:pPr>
              <a:defRPr/>
            </a:pPr>
            <a:r>
              <a:rPr lang="en-US"/>
              <a:t>Page </a:t>
            </a:r>
            <a:fld id="{6CCDE725-71CB-4CC4-AA5E-B19F7E02DA98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Presentation Title</a:t>
            </a:r>
            <a:endParaRPr lang="en-US">
              <a:cs typeface="Arial" charset="0"/>
            </a:endParaRPr>
          </a:p>
          <a:p>
            <a:pPr>
              <a:defRPr/>
            </a:pPr>
            <a:r>
              <a:rPr lang="en-US"/>
              <a:t>Page </a:t>
            </a:r>
            <a:fld id="{C5A51CD7-D8A5-43E9-BD60-234991D1283E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Presentation Title</a:t>
            </a:r>
            <a:endParaRPr lang="en-US">
              <a:cs typeface="Arial" charset="0"/>
            </a:endParaRPr>
          </a:p>
          <a:p>
            <a:pPr>
              <a:defRPr/>
            </a:pPr>
            <a:r>
              <a:rPr lang="en-US"/>
              <a:t>Page </a:t>
            </a:r>
            <a:fld id="{FEBC5FC4-6C0D-4922-8880-FC5B641165C4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Presentation Title</a:t>
            </a:r>
            <a:endParaRPr lang="en-US">
              <a:cs typeface="Arial" charset="0"/>
            </a:endParaRPr>
          </a:p>
          <a:p>
            <a:pPr>
              <a:defRPr/>
            </a:pPr>
            <a:r>
              <a:rPr lang="en-US"/>
              <a:t>Page </a:t>
            </a:r>
            <a:fld id="{179D53F5-5EA7-48DB-AD36-CA9B25F64522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Presentation Title</a:t>
            </a:r>
            <a:endParaRPr lang="en-US">
              <a:cs typeface="Arial" charset="0"/>
            </a:endParaRPr>
          </a:p>
          <a:p>
            <a:pPr>
              <a:defRPr/>
            </a:pPr>
            <a:r>
              <a:rPr lang="en-US"/>
              <a:t>Page </a:t>
            </a:r>
            <a:fld id="{90B1AEE6-8649-4FD5-B517-E5D0418CB53C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Presentation Title</a:t>
            </a:r>
            <a:endParaRPr lang="en-US">
              <a:cs typeface="Arial" charset="0"/>
            </a:endParaRPr>
          </a:p>
          <a:p>
            <a:pPr>
              <a:defRPr/>
            </a:pPr>
            <a:r>
              <a:rPr lang="en-US"/>
              <a:t>Page </a:t>
            </a:r>
            <a:fld id="{ACB0DFF8-7A47-4702-A3F9-4EB68CE071E7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9575" y="152400"/>
            <a:ext cx="2155825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0" y="152400"/>
            <a:ext cx="6315075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Presentation Title</a:t>
            </a:r>
            <a:endParaRPr lang="en-US">
              <a:cs typeface="Arial" charset="0"/>
            </a:endParaRPr>
          </a:p>
          <a:p>
            <a:pPr>
              <a:defRPr/>
            </a:pPr>
            <a:r>
              <a:rPr lang="en-US"/>
              <a:t>Page </a:t>
            </a:r>
            <a:fld id="{AF1865B8-19A5-4080-9EF6-EC0F433708EC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SLAC_Logo_hire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6157913"/>
            <a:ext cx="1527175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ar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05800" y="6019800"/>
            <a:ext cx="712788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7400" y="6153150"/>
            <a:ext cx="571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smtClean="0"/>
            </a:lvl1pPr>
          </a:lstStyle>
          <a:p>
            <a:pPr>
              <a:defRPr/>
            </a:pPr>
            <a:r>
              <a:rPr lang="en-US" b="0" dirty="0" smtClean="0"/>
              <a:t>IWAA 2010: Instrument tests with the new </a:t>
            </a:r>
            <a:r>
              <a:rPr lang="en-US" b="0" dirty="0" err="1" smtClean="0"/>
              <a:t>Leica</a:t>
            </a:r>
            <a:r>
              <a:rPr lang="en-US" b="0" dirty="0" smtClean="0"/>
              <a:t> AT401</a:t>
            </a:r>
            <a:endParaRPr lang="en-US" b="0" dirty="0" smtClean="0">
              <a:cs typeface="Arial" charset="0"/>
            </a:endParaRPr>
          </a:p>
          <a:p>
            <a:pPr>
              <a:defRPr/>
            </a:pPr>
            <a:r>
              <a:rPr lang="en-US" dirty="0" smtClean="0"/>
              <a:t>Page </a:t>
            </a:r>
            <a:fld id="{3E3C131A-86B0-47D4-B030-9FDA73911AE8}" type="slidenum">
              <a:rPr lang="en-US" smtClean="0"/>
              <a:pPr>
                <a:defRPr/>
              </a:pPr>
              <a:t>‹#›</a:t>
            </a:fld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0" y="990600"/>
            <a:ext cx="8574088" cy="0"/>
          </a:xfrm>
          <a:prstGeom prst="line">
            <a:avLst/>
          </a:prstGeom>
          <a:noFill/>
          <a:ln w="38100">
            <a:solidFill>
              <a:srgbClr val="B40000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2100" y="1219200"/>
            <a:ext cx="8610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2054" name="Picture 15" descr="SLAC_Logo_hire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6157913"/>
            <a:ext cx="1527175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1" descr="ar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05800" y="6019800"/>
            <a:ext cx="712788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577975"/>
            <a:ext cx="7772400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 smtClean="0"/>
              <a:t>Instrument Tests with the new </a:t>
            </a:r>
            <a:br>
              <a:rPr lang="en-US" sz="3600" dirty="0" smtClean="0"/>
            </a:br>
            <a:r>
              <a:rPr lang="en-US" sz="3600" dirty="0" err="1" smtClean="0"/>
              <a:t>Leica</a:t>
            </a:r>
            <a:r>
              <a:rPr lang="en-US" sz="3600" dirty="0" smtClean="0"/>
              <a:t> AT401 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1371600" y="22098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3200" dirty="0"/>
          </a:p>
        </p:txBody>
      </p:sp>
      <p:sp>
        <p:nvSpPr>
          <p:cNvPr id="14340" name="Rectangle 9"/>
          <p:cNvSpPr>
            <a:spLocks noChangeArrowheads="1"/>
          </p:cNvSpPr>
          <p:nvPr/>
        </p:nvSpPr>
        <p:spPr bwMode="auto">
          <a:xfrm>
            <a:off x="1371600" y="41148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000" dirty="0" smtClean="0"/>
              <a:t>Georg Gassner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September </a:t>
            </a:r>
            <a:r>
              <a:rPr lang="en-US" sz="2000" dirty="0" smtClean="0"/>
              <a:t>16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  <a:r>
              <a:rPr lang="en-US" sz="2000" dirty="0" smtClean="0"/>
              <a:t>2010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Test – Setup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0" dirty="0" smtClean="0"/>
              <a:t>IWAA 2010 - Instrument Tests with the new </a:t>
            </a:r>
            <a:r>
              <a:rPr lang="en-US" b="0" dirty="0" err="1" smtClean="0"/>
              <a:t>Leica</a:t>
            </a:r>
            <a:r>
              <a:rPr lang="en-US" b="0" dirty="0" smtClean="0"/>
              <a:t> AT401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Page </a:t>
            </a:r>
            <a:fld id="{01766A07-827C-4FDF-BD00-57D0EEAD3B43}" type="slidenum">
              <a:rPr lang="en-US" smtClean="0"/>
              <a:pPr>
                <a:defRPr/>
              </a:pPr>
              <a:t>10</a:t>
            </a:fld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5" name="Picture 4" descr="setup_warmu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28600" y="1447800"/>
            <a:ext cx="5533334" cy="429523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1219200"/>
            <a:ext cx="4025900" cy="4525963"/>
          </a:xfrm>
        </p:spPr>
        <p:txBody>
          <a:bodyPr/>
          <a:lstStyle/>
          <a:p>
            <a:r>
              <a:rPr lang="en-US" dirty="0" smtClean="0"/>
              <a:t>Set measurement every 5 minutes after the instrument was turned 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Test – Results (1)</a:t>
            </a:r>
            <a:endParaRPr lang="en-US" dirty="0"/>
          </a:p>
        </p:txBody>
      </p:sp>
      <p:pic>
        <p:nvPicPr>
          <p:cNvPr id="5" name="Content Placeholder 4" descr="Instrument_translati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029200"/>
            <a:ext cx="5342858" cy="40000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0" dirty="0" smtClean="0"/>
              <a:t>IWAA 2010 - Instrument Tests with the new </a:t>
            </a:r>
            <a:r>
              <a:rPr lang="en-US" b="0" dirty="0" err="1" smtClean="0"/>
              <a:t>Leica</a:t>
            </a:r>
            <a:r>
              <a:rPr lang="en-US" b="0" dirty="0" smtClean="0"/>
              <a:t> AT401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Page </a:t>
            </a:r>
            <a:fld id="{01766A07-827C-4FDF-BD00-57D0EEAD3B43}" type="slidenum">
              <a:rPr lang="en-US" smtClean="0"/>
              <a:pPr>
                <a:defRPr/>
              </a:pPr>
              <a:t>11</a:t>
            </a:fld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6" name="Picture 5" descr="Instrument_rotation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2057400"/>
            <a:ext cx="5342858" cy="40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Test – Results (2)</a:t>
            </a:r>
            <a:endParaRPr lang="en-US" dirty="0"/>
          </a:p>
        </p:txBody>
      </p:sp>
      <p:pic>
        <p:nvPicPr>
          <p:cNvPr id="5" name="Content Placeholder 4" descr="distance_result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066800"/>
            <a:ext cx="5342858" cy="40000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0" dirty="0" smtClean="0"/>
              <a:t>IWAA 2010 - Instrument Tests with the new </a:t>
            </a:r>
            <a:r>
              <a:rPr lang="en-US" b="0" dirty="0" err="1" smtClean="0"/>
              <a:t>Leica</a:t>
            </a:r>
            <a:r>
              <a:rPr lang="en-US" b="0" dirty="0" smtClean="0"/>
              <a:t> AT401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Page </a:t>
            </a:r>
            <a:fld id="{01766A07-827C-4FDF-BD00-57D0EEAD3B43}" type="slidenum">
              <a:rPr lang="en-US" smtClean="0"/>
              <a:pPr>
                <a:defRPr/>
              </a:pPr>
              <a:t>12</a:t>
            </a:fld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6" name="Picture 5" descr="axis error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1905000"/>
            <a:ext cx="5342858" cy="400000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3801142" y="1905000"/>
            <a:ext cx="5342858" cy="4000000"/>
            <a:chOff x="3801142" y="1905000"/>
            <a:chExt cx="5342858" cy="4000000"/>
          </a:xfrm>
        </p:grpSpPr>
        <p:pic>
          <p:nvPicPr>
            <p:cNvPr id="7" name="Picture 6" descr="repeatability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01142" y="1905000"/>
              <a:ext cx="5342858" cy="40000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913257" y="2824738"/>
              <a:ext cx="353943" cy="1975862"/>
            </a:xfrm>
            <a:prstGeom prst="rect">
              <a:avLst/>
            </a:prstGeom>
            <a:solidFill>
              <a:schemeClr val="bg1"/>
            </a:solidFill>
          </p:spPr>
          <p:txBody>
            <a:bodyPr vert="vert270" wrap="none" rtlCol="0">
              <a:spAutoFit/>
            </a:bodyPr>
            <a:lstStyle/>
            <a:p>
              <a:r>
                <a:rPr lang="en-US" sz="1100" dirty="0" smtClean="0"/>
                <a:t>Repeatability [</a:t>
              </a:r>
              <a:r>
                <a:rPr lang="en-US" sz="1100" dirty="0" smtClean="0"/>
                <a:t>µ</a:t>
              </a:r>
              <a:r>
                <a:rPr lang="en-US" sz="1100" dirty="0" err="1" smtClean="0"/>
                <a:t>rad</a:t>
              </a:r>
              <a:r>
                <a:rPr lang="en-US" sz="1100" dirty="0" smtClean="0"/>
                <a:t>] resp. [</a:t>
              </a:r>
              <a:r>
                <a:rPr lang="en-US" sz="1100" dirty="0" smtClean="0"/>
                <a:t>µ</a:t>
              </a:r>
              <a:r>
                <a:rPr lang="en-US" sz="1100" dirty="0" smtClean="0"/>
                <a:t>m]</a:t>
              </a:r>
              <a:endParaRPr lang="en-US" sz="11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Acceptance/Verification Test – </a:t>
            </a:r>
            <a:br>
              <a:rPr lang="en-US" dirty="0" smtClean="0"/>
            </a:br>
            <a:r>
              <a:rPr lang="en-US" dirty="0" smtClean="0"/>
              <a:t>ISO 10360-LT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6.4 Length Error</a:t>
            </a:r>
          </a:p>
          <a:p>
            <a:pPr lvl="1"/>
            <a:r>
              <a:rPr lang="en-US" dirty="0" smtClean="0"/>
              <a:t>Measure a multitude of 3D distances in space and compare them to a “known” distance. Compare the difference to the manufacturer’s MPE specification or your requirements.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0" dirty="0" smtClean="0"/>
              <a:t>IWAA 2010 - Instrument Tests with the new </a:t>
            </a:r>
            <a:r>
              <a:rPr lang="en-US" b="0" dirty="0" err="1" smtClean="0"/>
              <a:t>Leica</a:t>
            </a:r>
            <a:r>
              <a:rPr lang="en-US" b="0" dirty="0" smtClean="0"/>
              <a:t> AT401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Page </a:t>
            </a:r>
            <a:fld id="{01766A07-827C-4FDF-BD00-57D0EEAD3B43}" type="slidenum">
              <a:rPr lang="en-US" smtClean="0"/>
              <a:pPr>
                <a:defRPr/>
              </a:pPr>
              <a:t>13</a:t>
            </a:fld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910017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00200" y="1219200"/>
            <a:ext cx="6034617" cy="452596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Acceptance/Verification Test – </a:t>
            </a:r>
            <a:br>
              <a:rPr lang="en-US" dirty="0" smtClean="0"/>
            </a:b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0" dirty="0" smtClean="0"/>
              <a:t>IWAA 2010 - Instrument Tests with the new </a:t>
            </a:r>
            <a:r>
              <a:rPr lang="en-US" b="0" dirty="0" err="1" smtClean="0"/>
              <a:t>Leica</a:t>
            </a:r>
            <a:r>
              <a:rPr lang="en-US" b="0" dirty="0" smtClean="0"/>
              <a:t> AT401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Page </a:t>
            </a:r>
            <a:fld id="{01766A07-827C-4FDF-BD00-57D0EEAD3B43}" type="slidenum">
              <a:rPr lang="en-US" smtClean="0"/>
              <a:pPr>
                <a:defRPr/>
              </a:pPr>
              <a:t>14</a:t>
            </a:fld>
            <a:endParaRPr lang="en-US" dirty="0" smtClean="0"/>
          </a:p>
          <a:p>
            <a:pPr>
              <a:defRPr/>
            </a:pP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1600200" y="2590800"/>
            <a:ext cx="5638800" cy="1676400"/>
            <a:chOff x="1600200" y="2590800"/>
            <a:chExt cx="5638800" cy="1676400"/>
          </a:xfrm>
        </p:grpSpPr>
        <p:cxnSp>
          <p:nvCxnSpPr>
            <p:cNvPr id="19" name="Straight Connector 18"/>
            <p:cNvCxnSpPr>
              <a:stCxn id="6" idx="0"/>
              <a:endCxn id="8" idx="0"/>
            </p:cNvCxnSpPr>
            <p:nvPr/>
          </p:nvCxnSpPr>
          <p:spPr>
            <a:xfrm rot="16200000" flipH="1">
              <a:off x="6400800" y="3390900"/>
              <a:ext cx="160020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1" idx="6"/>
              <a:endCxn id="7" idx="2"/>
            </p:cNvCxnSpPr>
            <p:nvPr/>
          </p:nvCxnSpPr>
          <p:spPr>
            <a:xfrm>
              <a:off x="2362200" y="3467100"/>
              <a:ext cx="480060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3" idx="5"/>
              <a:endCxn id="8" idx="6"/>
            </p:cNvCxnSpPr>
            <p:nvPr/>
          </p:nvCxnSpPr>
          <p:spPr>
            <a:xfrm rot="16200000" flipH="1">
              <a:off x="3741691" y="731790"/>
              <a:ext cx="1420859" cy="5573759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7" idx="6"/>
              <a:endCxn id="14" idx="2"/>
            </p:cNvCxnSpPr>
            <p:nvPr/>
          </p:nvCxnSpPr>
          <p:spPr>
            <a:xfrm>
              <a:off x="2514600" y="4134238"/>
              <a:ext cx="3048000" cy="94862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2" idx="6"/>
              <a:endCxn id="6" idx="6"/>
            </p:cNvCxnSpPr>
            <p:nvPr/>
          </p:nvCxnSpPr>
          <p:spPr>
            <a:xfrm flipV="1">
              <a:off x="1676400" y="2628900"/>
              <a:ext cx="5562600" cy="152400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7162800" y="25908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7162800" y="34290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7162800" y="41910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562600" y="34290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191000" y="34290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286000" y="34290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600200" y="41148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600200" y="27432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562600" y="41910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572000" y="416052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810000" y="413766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438400" y="4096138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7190933" y="32766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038600" y="21336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 m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1600200" y="2514600"/>
            <a:ext cx="5637212" cy="152400"/>
          </a:xfrm>
          <a:prstGeom prst="straightConnector1">
            <a:avLst/>
          </a:prstGeom>
          <a:ln w="1270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7104857" y="3943351"/>
            <a:ext cx="571498" cy="158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6200000">
            <a:off x="7106445" y="2951955"/>
            <a:ext cx="571498" cy="158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Acceptance/Verification Test – Results</a:t>
            </a:r>
            <a:endParaRPr lang="en-US" dirty="0"/>
          </a:p>
        </p:txBody>
      </p:sp>
      <p:pic>
        <p:nvPicPr>
          <p:cNvPr id="5" name="Content Placeholder 4" descr="ISOnor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66285" y="1029000"/>
            <a:ext cx="6411430" cy="48000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0" dirty="0" smtClean="0"/>
              <a:t>IWAA 2010 - Instrument Tests with the new </a:t>
            </a:r>
            <a:r>
              <a:rPr lang="en-US" b="0" dirty="0" err="1" smtClean="0"/>
              <a:t>Leica</a:t>
            </a:r>
            <a:r>
              <a:rPr lang="en-US" b="0" dirty="0" smtClean="0"/>
              <a:t> AT401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Page </a:t>
            </a:r>
            <a:fld id="{01766A07-827C-4FDF-BD00-57D0EEAD3B43}" type="slidenum">
              <a:rPr lang="en-US" smtClean="0"/>
              <a:pPr>
                <a:defRPr/>
              </a:pPr>
              <a:t>15</a:t>
            </a:fld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219200"/>
            <a:ext cx="4127500" cy="4525963"/>
          </a:xfrm>
        </p:spPr>
        <p:txBody>
          <a:bodyPr/>
          <a:lstStyle/>
          <a:p>
            <a:r>
              <a:rPr lang="en-US" dirty="0" smtClean="0"/>
              <a:t>Pro</a:t>
            </a:r>
          </a:p>
          <a:p>
            <a:pPr lvl="1"/>
            <a:r>
              <a:rPr lang="en-US" dirty="0" smtClean="0"/>
              <a:t>Portable</a:t>
            </a:r>
          </a:p>
          <a:p>
            <a:pPr lvl="1"/>
            <a:r>
              <a:rPr lang="en-US" dirty="0" smtClean="0"/>
              <a:t>Accurate</a:t>
            </a:r>
          </a:p>
          <a:p>
            <a:pPr lvl="1"/>
            <a:r>
              <a:rPr lang="en-US" dirty="0" err="1" smtClean="0"/>
              <a:t>PowerLock</a:t>
            </a:r>
            <a:endParaRPr lang="en-US" dirty="0" smtClean="0"/>
          </a:p>
          <a:p>
            <a:pPr lvl="1"/>
            <a:r>
              <a:rPr lang="en-US" dirty="0" smtClean="0"/>
              <a:t>Level sensor</a:t>
            </a:r>
          </a:p>
          <a:p>
            <a:pPr lvl="1"/>
            <a:r>
              <a:rPr lang="en-US" dirty="0" smtClean="0"/>
              <a:t>CCD camera</a:t>
            </a:r>
          </a:p>
          <a:p>
            <a:pPr lvl="1"/>
            <a:r>
              <a:rPr lang="en-US" dirty="0" smtClean="0"/>
              <a:t>Long range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0" dirty="0" smtClean="0"/>
              <a:t>IWAA 2010 - Instrument Tests with the new </a:t>
            </a:r>
            <a:r>
              <a:rPr lang="en-US" b="0" dirty="0" err="1" smtClean="0"/>
              <a:t>Leica</a:t>
            </a:r>
            <a:r>
              <a:rPr lang="en-US" b="0" dirty="0" smtClean="0"/>
              <a:t> AT401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Page </a:t>
            </a:r>
            <a:fld id="{01766A07-827C-4FDF-BD00-57D0EEAD3B43}" type="slidenum">
              <a:rPr lang="en-US" smtClean="0"/>
              <a:pPr>
                <a:defRPr/>
              </a:pPr>
              <a:t>16</a:t>
            </a:fld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419600" y="1219200"/>
            <a:ext cx="43561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Official min. dist 1.5m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No scanning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800" kern="0" dirty="0" err="1" smtClean="0">
                <a:latin typeface="+mn-lt"/>
              </a:rPr>
              <a:t>PowerLock</a:t>
            </a:r>
            <a:r>
              <a:rPr lang="en-US" sz="2800" kern="0" dirty="0" smtClean="0">
                <a:latin typeface="+mn-lt"/>
              </a:rPr>
              <a:t> (new firmware?)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Range (&lt;1.5 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0" smtClean="0"/>
              <a:t>IWAA 2010 - Instrument tests with the new Leica AT401</a:t>
            </a:r>
            <a:r>
              <a:rPr lang="en-US" smtClean="0"/>
              <a:t> </a:t>
            </a:r>
          </a:p>
          <a:p>
            <a:pPr>
              <a:defRPr/>
            </a:pPr>
            <a:r>
              <a:rPr lang="en-US" smtClean="0"/>
              <a:t>Page </a:t>
            </a:r>
            <a:fld id="{01766A07-827C-4FDF-BD00-57D0EEAD3B43}" type="slidenum">
              <a:rPr lang="en-US" smtClean="0"/>
              <a:pPr>
                <a:defRPr/>
              </a:pPr>
              <a:t>17</a:t>
            </a:fld>
            <a:endParaRPr lang="en-US" smtClean="0"/>
          </a:p>
          <a:p>
            <a:pPr>
              <a:defRPr/>
            </a:pPr>
            <a:endParaRPr lang="en-US" dirty="0"/>
          </a:p>
        </p:txBody>
      </p:sp>
      <p:pic>
        <p:nvPicPr>
          <p:cNvPr id="5" name="Picture 2" descr="C:\Users\gassner.SLAC\Documents\IWAA 2010\Leica AT401\close_di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6285" y="1029000"/>
            <a:ext cx="6411430" cy="48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Leica</a:t>
            </a:r>
            <a:r>
              <a:rPr lang="en-US" dirty="0" smtClean="0"/>
              <a:t> Specifications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0" dirty="0" smtClean="0"/>
              <a:t>IWAA 2010 – Instrument Tests with the new </a:t>
            </a:r>
            <a:r>
              <a:rPr lang="en-US" b="0" dirty="0" err="1" smtClean="0"/>
              <a:t>Leica</a:t>
            </a:r>
            <a:r>
              <a:rPr lang="en-US" b="0" dirty="0" smtClean="0"/>
              <a:t> AT401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Page </a:t>
            </a:r>
            <a:fld id="{01766A07-827C-4FDF-BD00-57D0EEAD3B43}" type="slidenum">
              <a:rPr lang="en-US" smtClean="0"/>
              <a:pPr>
                <a:defRPr/>
              </a:pPr>
              <a:t>2</a:t>
            </a:fld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486" y="1143000"/>
            <a:ext cx="307971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657600" y="1219200"/>
            <a:ext cx="52451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Distance:</a:t>
            </a:r>
          </a:p>
          <a:p>
            <a:pPr lvl="1"/>
            <a:r>
              <a:rPr lang="en-US" dirty="0" smtClean="0"/>
              <a:t>Range: ~1.5 m - ~80 m (Brochure)</a:t>
            </a:r>
          </a:p>
          <a:p>
            <a:pPr lvl="1"/>
            <a:r>
              <a:rPr lang="en-US" dirty="0" smtClean="0"/>
              <a:t>Accuracy: &lt; 10 µm (Factsheet)</a:t>
            </a:r>
          </a:p>
          <a:p>
            <a:pPr lvl="1"/>
            <a:r>
              <a:rPr lang="en-US" dirty="0" smtClean="0"/>
              <a:t>MPE: ± 10 µm (Brochure)</a:t>
            </a:r>
          </a:p>
          <a:p>
            <a:r>
              <a:rPr lang="en-US" dirty="0" smtClean="0"/>
              <a:t>Angle:</a:t>
            </a:r>
          </a:p>
          <a:p>
            <a:pPr lvl="1"/>
            <a:r>
              <a:rPr lang="en-US" dirty="0" smtClean="0"/>
              <a:t>Vertical Range 0° - 145°</a:t>
            </a:r>
          </a:p>
          <a:p>
            <a:pPr lvl="1"/>
            <a:r>
              <a:rPr lang="en-US" dirty="0" smtClean="0"/>
              <a:t>0.5 </a:t>
            </a:r>
            <a:r>
              <a:rPr lang="en-US" dirty="0" err="1" smtClean="0"/>
              <a:t>arcsec</a:t>
            </a:r>
            <a:r>
              <a:rPr lang="en-US" dirty="0" smtClean="0"/>
              <a:t> (2.5 µ</a:t>
            </a:r>
            <a:r>
              <a:rPr lang="en-US" dirty="0" err="1" smtClean="0"/>
              <a:t>rad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MPE: ± 15 µm + 6 µm/m</a:t>
            </a:r>
          </a:p>
          <a:p>
            <a:r>
              <a:rPr lang="en-US" dirty="0" smtClean="0"/>
              <a:t>U</a:t>
            </a:r>
            <a:r>
              <a:rPr lang="en-US" baseline="-25000" dirty="0" smtClean="0"/>
              <a:t>XYZ</a:t>
            </a:r>
            <a:r>
              <a:rPr lang="en-US" dirty="0" smtClean="0"/>
              <a:t> =   ± 15 µm + 6 µm/m (±45°)</a:t>
            </a:r>
            <a:endParaRPr lang="en-US" baseline="-25000" dirty="0" smtClean="0"/>
          </a:p>
          <a:p>
            <a:r>
              <a:rPr lang="en-US" dirty="0" smtClean="0"/>
              <a:t>Level to gravity</a:t>
            </a:r>
          </a:p>
          <a:p>
            <a:r>
              <a:rPr lang="en-US" dirty="0" err="1" smtClean="0"/>
              <a:t>PowerLock</a:t>
            </a:r>
            <a:endParaRPr lang="en-US" dirty="0" smtClean="0"/>
          </a:p>
          <a:p>
            <a:r>
              <a:rPr lang="en-US" dirty="0" smtClean="0"/>
              <a:t>Battery Operated</a:t>
            </a:r>
          </a:p>
          <a:p>
            <a:r>
              <a:rPr lang="en-US" dirty="0" smtClean="0"/>
              <a:t>CCD Camera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Measurements -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Bench at SLAC in Sector 10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0" dirty="0" smtClean="0"/>
              <a:t>IWAA 2010 - Instrument Tests with the new </a:t>
            </a:r>
            <a:r>
              <a:rPr lang="en-US" b="0" dirty="0" err="1" smtClean="0"/>
              <a:t>Leica</a:t>
            </a:r>
            <a:r>
              <a:rPr lang="en-US" b="0" dirty="0" smtClean="0"/>
              <a:t> AT401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Page </a:t>
            </a:r>
            <a:fld id="{01766A07-827C-4FDF-BD00-57D0EEAD3B43}" type="slidenum">
              <a:rPr lang="en-US" smtClean="0"/>
              <a:pPr>
                <a:defRPr/>
              </a:pPr>
              <a:t>3</a:t>
            </a:fld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5" name="Picture 4" descr="benc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772463"/>
            <a:ext cx="9144000" cy="13130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Distance Measurements - Different Measurement Time Settings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0" dirty="0" smtClean="0"/>
              <a:t>IWAA 2010 - Instrument Tests with the new </a:t>
            </a:r>
            <a:r>
              <a:rPr lang="en-US" b="0" dirty="0" err="1" smtClean="0"/>
              <a:t>Leica</a:t>
            </a:r>
            <a:r>
              <a:rPr lang="en-US" b="0" dirty="0" smtClean="0"/>
              <a:t> AT401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Page </a:t>
            </a:r>
            <a:fld id="{01766A07-827C-4FDF-BD00-57D0EEAD3B43}" type="slidenum">
              <a:rPr lang="en-US" smtClean="0"/>
              <a:pPr>
                <a:defRPr/>
              </a:pPr>
              <a:t>4</a:t>
            </a:fld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7" name="Content Placeholder 6" descr="all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32714" y="1029000"/>
            <a:ext cx="6411430" cy="480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Distance Measurements - Different Measurement Time Settings - Zoom</a:t>
            </a:r>
            <a:endParaRPr lang="en-US" dirty="0"/>
          </a:p>
        </p:txBody>
      </p:sp>
      <p:pic>
        <p:nvPicPr>
          <p:cNvPr id="5" name="Content Placeholder 4" descr="2s52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029000"/>
            <a:ext cx="6411430" cy="48000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0" dirty="0" smtClean="0"/>
              <a:t>IWAA 2010 - Instrument Tests with the new </a:t>
            </a:r>
            <a:r>
              <a:rPr lang="en-US" b="0" dirty="0" err="1" smtClean="0"/>
              <a:t>Leica</a:t>
            </a:r>
            <a:r>
              <a:rPr lang="en-US" b="0" dirty="0" smtClean="0"/>
              <a:t> AT401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Page </a:t>
            </a:r>
            <a:fld id="{01766A07-827C-4FDF-BD00-57D0EEAD3B43}" type="slidenum">
              <a:rPr lang="en-US" smtClean="0"/>
              <a:pPr>
                <a:defRPr/>
              </a:pPr>
              <a:t>5</a:t>
            </a:fld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1524000"/>
            <a:ext cx="26725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Std: 1.5 µm</a:t>
            </a:r>
          </a:p>
          <a:p>
            <a:r>
              <a:rPr lang="en-US" dirty="0" smtClean="0"/>
              <a:t>Laboratory environment</a:t>
            </a:r>
          </a:p>
          <a:p>
            <a:r>
              <a:rPr lang="en-US" dirty="0" smtClean="0"/>
              <a:t>Distances 1.5 m to 32 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Distance Measurements – Small Sampling Distance</a:t>
            </a:r>
            <a:endParaRPr lang="en-US" dirty="0"/>
          </a:p>
        </p:txBody>
      </p:sp>
      <p:pic>
        <p:nvPicPr>
          <p:cNvPr id="5" name="Content Placeholder 4" descr="samplin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66285" y="1029000"/>
            <a:ext cx="6411430" cy="48000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0" dirty="0" smtClean="0"/>
              <a:t>IWAA 2010 - Instrument Tests with the new </a:t>
            </a:r>
            <a:r>
              <a:rPr lang="en-US" b="0" dirty="0" err="1" smtClean="0"/>
              <a:t>Leica</a:t>
            </a:r>
            <a:r>
              <a:rPr lang="en-US" b="0" dirty="0" smtClean="0"/>
              <a:t> AT401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Page </a:t>
            </a:r>
            <a:fld id="{01766A07-827C-4FDF-BD00-57D0EEAD3B43}" type="slidenum">
              <a:rPr lang="en-US" smtClean="0"/>
              <a:pPr>
                <a:defRPr/>
              </a:pPr>
              <a:t>6</a:t>
            </a:fld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Angle Test - Setup</a:t>
            </a:r>
            <a:endParaRPr lang="en-US" dirty="0"/>
          </a:p>
        </p:txBody>
      </p:sp>
      <p:pic>
        <p:nvPicPr>
          <p:cNvPr id="5" name="Content Placeholder 4" descr="setup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-152400" y="1482181"/>
            <a:ext cx="5333334" cy="40000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0" dirty="0" smtClean="0"/>
              <a:t>IWAA 2010 - Instrument Tests with the new </a:t>
            </a:r>
            <a:r>
              <a:rPr lang="en-US" b="0" dirty="0" err="1" smtClean="0"/>
              <a:t>Leica</a:t>
            </a:r>
            <a:r>
              <a:rPr lang="en-US" b="0" dirty="0" smtClean="0"/>
              <a:t> AT401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Page </a:t>
            </a:r>
            <a:fld id="{01766A07-827C-4FDF-BD00-57D0EEAD3B43}" type="slidenum">
              <a:rPr lang="en-US" smtClean="0"/>
              <a:pPr>
                <a:defRPr/>
              </a:pPr>
              <a:t>7</a:t>
            </a:fld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495800" y="1219200"/>
            <a:ext cx="4495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10 setups with the instrument at the same position but rotated by 30° Targets at same height as instrument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Horizontal Angle Meas.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latin typeface="+mn-lt"/>
              </a:rPr>
              <a:t>Manual Targeting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Instrument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Angle Test – Hz-Results</a:t>
            </a:r>
            <a:endParaRPr lang="en-US" dirty="0"/>
          </a:p>
        </p:txBody>
      </p:sp>
      <p:pic>
        <p:nvPicPr>
          <p:cNvPr id="5" name="Content Placeholder 4" descr="hz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029000"/>
            <a:ext cx="6411430" cy="48000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0" dirty="0" smtClean="0"/>
              <a:t>IWAA 2010 - Instrument Tests with the new </a:t>
            </a:r>
            <a:r>
              <a:rPr lang="en-US" b="0" dirty="0" err="1" smtClean="0"/>
              <a:t>Leica</a:t>
            </a:r>
            <a:r>
              <a:rPr lang="en-US" b="0" dirty="0" smtClean="0"/>
              <a:t> AT401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Page </a:t>
            </a:r>
            <a:fld id="{01766A07-827C-4FDF-BD00-57D0EEAD3B43}" type="slidenum">
              <a:rPr lang="en-US" smtClean="0"/>
              <a:pPr>
                <a:defRPr/>
              </a:pPr>
              <a:t>8</a:t>
            </a:fld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1524000"/>
            <a:ext cx="27927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Std: 1.6 </a:t>
            </a:r>
            <a:r>
              <a:rPr lang="en-US" dirty="0" smtClean="0"/>
              <a:t>µ</a:t>
            </a:r>
            <a:r>
              <a:rPr lang="en-US" dirty="0" err="1" smtClean="0"/>
              <a:t>rad</a:t>
            </a:r>
            <a:r>
              <a:rPr lang="en-US" dirty="0" smtClean="0"/>
              <a:t> (0.3 </a:t>
            </a:r>
            <a:r>
              <a:rPr lang="en-US" dirty="0" err="1" smtClean="0"/>
              <a:t>arcsec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Laboratory environment</a:t>
            </a:r>
          </a:p>
          <a:p>
            <a:r>
              <a:rPr lang="en-US" dirty="0" smtClean="0"/>
              <a:t>Distances 3 m to 8 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Angle Test – Level Sensor</a:t>
            </a:r>
            <a:endParaRPr lang="en-US" dirty="0"/>
          </a:p>
        </p:txBody>
      </p:sp>
      <p:pic>
        <p:nvPicPr>
          <p:cNvPr id="5" name="Content Placeholder 4" descr="axi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66285" y="1029000"/>
            <a:ext cx="6411430" cy="48000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0" dirty="0" smtClean="0"/>
              <a:t>IWAA 2010 - Instrument Tests with the new </a:t>
            </a:r>
            <a:r>
              <a:rPr lang="en-US" b="0" dirty="0" err="1" smtClean="0"/>
              <a:t>Leica</a:t>
            </a:r>
            <a:r>
              <a:rPr lang="en-US" b="0" dirty="0" smtClean="0"/>
              <a:t> AT401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Page </a:t>
            </a:r>
            <a:fld id="{01766A07-827C-4FDF-BD00-57D0EEAD3B43}" type="slidenum">
              <a:rPr lang="en-US" smtClean="0"/>
              <a:pPr>
                <a:defRPr/>
              </a:pPr>
              <a:t>9</a:t>
            </a:fld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67200" y="5562600"/>
            <a:ext cx="830677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Roll [µ</a:t>
            </a:r>
            <a:r>
              <a:rPr lang="en-US" sz="1100" dirty="0" err="1" smtClean="0"/>
              <a:t>rad</a:t>
            </a:r>
            <a:r>
              <a:rPr lang="en-US" sz="1100" dirty="0" smtClean="0"/>
              <a:t>]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2895600"/>
            <a:ext cx="353943" cy="807272"/>
          </a:xfrm>
          <a:prstGeom prst="rect">
            <a:avLst/>
          </a:prstGeom>
          <a:solidFill>
            <a:schemeClr val="bg1"/>
          </a:solidFill>
        </p:spPr>
        <p:txBody>
          <a:bodyPr vert="vert270" wrap="none" rtlCol="0">
            <a:spAutoFit/>
          </a:bodyPr>
          <a:lstStyle/>
          <a:p>
            <a:r>
              <a:rPr lang="en-US" sz="1100" dirty="0" smtClean="0"/>
              <a:t>Pitch [µ</a:t>
            </a:r>
            <a:r>
              <a:rPr lang="en-US" sz="1100" dirty="0" err="1" smtClean="0"/>
              <a:t>rad</a:t>
            </a:r>
            <a:r>
              <a:rPr lang="en-US" sz="1100" dirty="0" smtClean="0"/>
              <a:t>]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S_IWAA2010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ADS_IWAA2010</Template>
  <TotalTime>998</TotalTime>
  <Words>583</Words>
  <Application>Microsoft Office PowerPoint</Application>
  <PresentationFormat>On-screen Show (4:3)</PresentationFormat>
  <Paragraphs>107</Paragraphs>
  <Slides>17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ADS_IWAA2010</vt:lpstr>
      <vt:lpstr>2_Default Design</vt:lpstr>
      <vt:lpstr>Instrument Tests with the new  Leica AT401 </vt:lpstr>
      <vt:lpstr>Leica Specifications</vt:lpstr>
      <vt:lpstr>Distance Measurements - Setup</vt:lpstr>
      <vt:lpstr>Distance Measurements - Different Measurement Time Settings</vt:lpstr>
      <vt:lpstr>Distance Measurements - Different Measurement Time Settings - Zoom</vt:lpstr>
      <vt:lpstr>Distance Measurements – Small Sampling Distance</vt:lpstr>
      <vt:lpstr>Horizontal Angle Test - Setup</vt:lpstr>
      <vt:lpstr>Horizontal Angle Test – Hz-Results</vt:lpstr>
      <vt:lpstr>Horizontal Angle Test – Level Sensor</vt:lpstr>
      <vt:lpstr>Warm-up Test – Setup</vt:lpstr>
      <vt:lpstr>Warm-up Test – Results (1)</vt:lpstr>
      <vt:lpstr>Warm-up Test – Results (2)</vt:lpstr>
      <vt:lpstr>Acceptance/Verification Test –  ISO 10360-LT</vt:lpstr>
      <vt:lpstr>Acceptance/Verification Test –  Example</vt:lpstr>
      <vt:lpstr>Acceptance/Verification Test – Results</vt:lpstr>
      <vt:lpstr>Summary</vt:lpstr>
      <vt:lpstr>Close Range (&lt;1.5 m)</vt:lpstr>
    </vt:vector>
  </TitlesOfParts>
  <Company>SLAC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 tests with the new  Leica AT401</dc:title>
  <dc:creator>SLAC</dc:creator>
  <cp:lastModifiedBy>gassner</cp:lastModifiedBy>
  <cp:revision>44</cp:revision>
  <dcterms:created xsi:type="dcterms:W3CDTF">2010-09-10T02:20:59Z</dcterms:created>
  <dcterms:modified xsi:type="dcterms:W3CDTF">2010-09-15T22:48:42Z</dcterms:modified>
</cp:coreProperties>
</file>