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58" r:id="rId4"/>
    <p:sldId id="275" r:id="rId5"/>
    <p:sldId id="276" r:id="rId6"/>
    <p:sldId id="262" r:id="rId7"/>
    <p:sldId id="261" r:id="rId8"/>
    <p:sldId id="263" r:id="rId9"/>
    <p:sldId id="278" r:id="rId10"/>
    <p:sldId id="280" r:id="rId11"/>
    <p:sldId id="282" r:id="rId12"/>
    <p:sldId id="283" r:id="rId13"/>
    <p:sldId id="264" r:id="rId14"/>
    <p:sldId id="265" r:id="rId15"/>
    <p:sldId id="269" r:id="rId16"/>
    <p:sldId id="267" r:id="rId17"/>
    <p:sldId id="270" r:id="rId18"/>
    <p:sldId id="268" r:id="rId19"/>
    <p:sldId id="281" r:id="rId20"/>
    <p:sldId id="272" r:id="rId21"/>
    <p:sldId id="274" r:id="rId22"/>
    <p:sldId id="260" r:id="rId23"/>
    <p:sldId id="277" r:id="rId24"/>
    <p:sldId id="27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1" autoAdjust="0"/>
    <p:restoredTop sz="94590" autoAdjust="0"/>
  </p:normalViewPr>
  <p:slideViewPr>
    <p:cSldViewPr snapToGrid="0">
      <p:cViewPr varScale="1">
        <p:scale>
          <a:sx n="127" d="100"/>
          <a:sy n="127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Homer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Sheet6!$A$1</c:f>
              <c:strCache>
                <c:ptCount val="1"/>
                <c:pt idx="0">
                  <c:v>Set-up #1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val>
            <c:numRef>
              <c:f>Sheet6!$A$2:$A$31</c:f>
              <c:numCache>
                <c:formatCode>0.000</c:formatCode>
                <c:ptCount val="30"/>
                <c:pt idx="0">
                  <c:v>0.15600000000000044</c:v>
                </c:pt>
                <c:pt idx="1">
                  <c:v>0.13800000000000001</c:v>
                </c:pt>
                <c:pt idx="2">
                  <c:v>0.16600000000000056</c:v>
                </c:pt>
                <c:pt idx="3">
                  <c:v>0.16600000000000056</c:v>
                </c:pt>
                <c:pt idx="4">
                  <c:v>0.15400000000000041</c:v>
                </c:pt>
                <c:pt idx="5">
                  <c:v>7.6000000000000123E-2</c:v>
                </c:pt>
                <c:pt idx="6">
                  <c:v>0.17100000000000001</c:v>
                </c:pt>
                <c:pt idx="7">
                  <c:v>0.16100000000000056</c:v>
                </c:pt>
                <c:pt idx="8">
                  <c:v>0.2220000000000005</c:v>
                </c:pt>
                <c:pt idx="9">
                  <c:v>0.14700000000000021</c:v>
                </c:pt>
                <c:pt idx="10">
                  <c:v>0.16600000000000056</c:v>
                </c:pt>
                <c:pt idx="11">
                  <c:v>0.18100000000000024</c:v>
                </c:pt>
                <c:pt idx="12">
                  <c:v>0.16400000000000056</c:v>
                </c:pt>
                <c:pt idx="13">
                  <c:v>0.21200000000000024</c:v>
                </c:pt>
                <c:pt idx="14">
                  <c:v>0.21000000000000021</c:v>
                </c:pt>
                <c:pt idx="15">
                  <c:v>0.14400000000000004</c:v>
                </c:pt>
                <c:pt idx="16">
                  <c:v>0.13</c:v>
                </c:pt>
                <c:pt idx="17">
                  <c:v>0.14200000000000004</c:v>
                </c:pt>
                <c:pt idx="18">
                  <c:v>0.16900000000000068</c:v>
                </c:pt>
                <c:pt idx="19">
                  <c:v>0.16200000000000056</c:v>
                </c:pt>
                <c:pt idx="20">
                  <c:v>0.17400000000000004</c:v>
                </c:pt>
                <c:pt idx="21">
                  <c:v>0.15600000000000044</c:v>
                </c:pt>
                <c:pt idx="22">
                  <c:v>0.19400000000000056</c:v>
                </c:pt>
                <c:pt idx="23">
                  <c:v>0.17200000000000001</c:v>
                </c:pt>
                <c:pt idx="24">
                  <c:v>0.20100000000000001</c:v>
                </c:pt>
                <c:pt idx="25">
                  <c:v>0.16600000000000056</c:v>
                </c:pt>
                <c:pt idx="26">
                  <c:v>0.15300000000000041</c:v>
                </c:pt>
                <c:pt idx="27">
                  <c:v>0.14500000000000021</c:v>
                </c:pt>
                <c:pt idx="28">
                  <c:v>9.0000000000000066E-2</c:v>
                </c:pt>
                <c:pt idx="29">
                  <c:v>0.14700000000000021</c:v>
                </c:pt>
              </c:numCache>
            </c:numRef>
          </c:val>
        </c:ser>
        <c:ser>
          <c:idx val="1"/>
          <c:order val="1"/>
          <c:tx>
            <c:strRef>
              <c:f>Sheet6!$B$1</c:f>
              <c:strCache>
                <c:ptCount val="1"/>
                <c:pt idx="0">
                  <c:v>Set-up #2</c:v>
                </c:pt>
              </c:strCache>
            </c:strRef>
          </c:tx>
          <c:val>
            <c:numRef>
              <c:f>Sheet6!$B$2:$B$31</c:f>
              <c:numCache>
                <c:formatCode>0.000</c:formatCode>
                <c:ptCount val="30"/>
                <c:pt idx="0">
                  <c:v>6.6000000000000003E-2</c:v>
                </c:pt>
                <c:pt idx="1">
                  <c:v>8.8000000000000411E-2</c:v>
                </c:pt>
                <c:pt idx="2">
                  <c:v>0.11100000000000022</c:v>
                </c:pt>
                <c:pt idx="3">
                  <c:v>7.3000000000000134E-2</c:v>
                </c:pt>
                <c:pt idx="4">
                  <c:v>0.10400000000000002</c:v>
                </c:pt>
                <c:pt idx="5">
                  <c:v>0.11799999999999999</c:v>
                </c:pt>
                <c:pt idx="6">
                  <c:v>0.12400000000000012</c:v>
                </c:pt>
                <c:pt idx="7">
                  <c:v>0.11400000000000025</c:v>
                </c:pt>
                <c:pt idx="8">
                  <c:v>0.1170000000000003</c:v>
                </c:pt>
                <c:pt idx="9">
                  <c:v>0.11799999999999999</c:v>
                </c:pt>
                <c:pt idx="10">
                  <c:v>0.11000000000000019</c:v>
                </c:pt>
                <c:pt idx="11">
                  <c:v>0.11500000000000025</c:v>
                </c:pt>
                <c:pt idx="12">
                  <c:v>0.125</c:v>
                </c:pt>
                <c:pt idx="13">
                  <c:v>0.10900000000000012</c:v>
                </c:pt>
                <c:pt idx="14">
                  <c:v>0.128</c:v>
                </c:pt>
                <c:pt idx="15">
                  <c:v>0.11500000000000025</c:v>
                </c:pt>
                <c:pt idx="16">
                  <c:v>0.11000000000000019</c:v>
                </c:pt>
                <c:pt idx="17">
                  <c:v>0.11400000000000025</c:v>
                </c:pt>
                <c:pt idx="18">
                  <c:v>0.13600000000000001</c:v>
                </c:pt>
                <c:pt idx="19">
                  <c:v>0.12300000000000012</c:v>
                </c:pt>
                <c:pt idx="20">
                  <c:v>0.128</c:v>
                </c:pt>
                <c:pt idx="21">
                  <c:v>0.10100000000000002</c:v>
                </c:pt>
                <c:pt idx="22">
                  <c:v>0.11400000000000025</c:v>
                </c:pt>
                <c:pt idx="23">
                  <c:v>0.10900000000000012</c:v>
                </c:pt>
                <c:pt idx="24">
                  <c:v>0.14400000000000004</c:v>
                </c:pt>
                <c:pt idx="25">
                  <c:v>0.14500000000000021</c:v>
                </c:pt>
                <c:pt idx="26">
                  <c:v>0.10199999999999998</c:v>
                </c:pt>
                <c:pt idx="27">
                  <c:v>0.11899999999999999</c:v>
                </c:pt>
                <c:pt idx="28">
                  <c:v>0.12300000000000012</c:v>
                </c:pt>
                <c:pt idx="29">
                  <c:v>0.10100000000000002</c:v>
                </c:pt>
              </c:numCache>
            </c:numRef>
          </c:val>
        </c:ser>
        <c:ser>
          <c:idx val="2"/>
          <c:order val="2"/>
          <c:tx>
            <c:strRef>
              <c:f>Sheet6!$C$1</c:f>
              <c:strCache>
                <c:ptCount val="1"/>
                <c:pt idx="0">
                  <c:v>D200 Example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val>
            <c:numRef>
              <c:f>Sheet6!$C$2:$C$31</c:f>
              <c:numCache>
                <c:formatCode>General</c:formatCode>
                <c:ptCount val="30"/>
                <c:pt idx="0">
                  <c:v>0.11600000000000028</c:v>
                </c:pt>
                <c:pt idx="1">
                  <c:v>0.11600000000000028</c:v>
                </c:pt>
                <c:pt idx="2">
                  <c:v>0.11600000000000028</c:v>
                </c:pt>
                <c:pt idx="3">
                  <c:v>0.11600000000000028</c:v>
                </c:pt>
                <c:pt idx="4">
                  <c:v>0.11600000000000028</c:v>
                </c:pt>
                <c:pt idx="5">
                  <c:v>0.11600000000000028</c:v>
                </c:pt>
                <c:pt idx="6">
                  <c:v>0.11600000000000028</c:v>
                </c:pt>
                <c:pt idx="7">
                  <c:v>0.11600000000000028</c:v>
                </c:pt>
                <c:pt idx="8">
                  <c:v>0.11600000000000028</c:v>
                </c:pt>
                <c:pt idx="9">
                  <c:v>0.11600000000000028</c:v>
                </c:pt>
                <c:pt idx="10">
                  <c:v>0.11600000000000028</c:v>
                </c:pt>
                <c:pt idx="11">
                  <c:v>0.11600000000000028</c:v>
                </c:pt>
                <c:pt idx="12">
                  <c:v>0.11600000000000028</c:v>
                </c:pt>
                <c:pt idx="13">
                  <c:v>0.11600000000000028</c:v>
                </c:pt>
                <c:pt idx="14">
                  <c:v>0.11600000000000028</c:v>
                </c:pt>
                <c:pt idx="15">
                  <c:v>0.11600000000000028</c:v>
                </c:pt>
                <c:pt idx="16">
                  <c:v>0.11600000000000028</c:v>
                </c:pt>
                <c:pt idx="17">
                  <c:v>0.11600000000000028</c:v>
                </c:pt>
                <c:pt idx="18">
                  <c:v>0.11600000000000028</c:v>
                </c:pt>
                <c:pt idx="19">
                  <c:v>0.11600000000000028</c:v>
                </c:pt>
                <c:pt idx="20">
                  <c:v>0.11600000000000028</c:v>
                </c:pt>
                <c:pt idx="21">
                  <c:v>0.11600000000000028</c:v>
                </c:pt>
                <c:pt idx="22">
                  <c:v>0.11600000000000028</c:v>
                </c:pt>
                <c:pt idx="23">
                  <c:v>0.11600000000000028</c:v>
                </c:pt>
                <c:pt idx="24">
                  <c:v>0.11600000000000028</c:v>
                </c:pt>
                <c:pt idx="25">
                  <c:v>0.11600000000000028</c:v>
                </c:pt>
                <c:pt idx="26">
                  <c:v>0.11600000000000028</c:v>
                </c:pt>
                <c:pt idx="27">
                  <c:v>0.11600000000000028</c:v>
                </c:pt>
                <c:pt idx="28">
                  <c:v>0.11600000000000028</c:v>
                </c:pt>
                <c:pt idx="29">
                  <c:v>0.11600000000000028</c:v>
                </c:pt>
              </c:numCache>
            </c:numRef>
          </c:val>
        </c:ser>
        <c:marker val="1"/>
        <c:axId val="42678912"/>
        <c:axId val="42684800"/>
      </c:lineChart>
      <c:catAx>
        <c:axId val="42678912"/>
        <c:scaling>
          <c:orientation val="minMax"/>
        </c:scaling>
        <c:axPos val="b"/>
        <c:tickLblPos val="nextTo"/>
        <c:crossAx val="42684800"/>
        <c:crosses val="autoZero"/>
        <c:auto val="1"/>
        <c:lblAlgn val="ctr"/>
        <c:lblOffset val="100"/>
      </c:catAx>
      <c:valAx>
        <c:axId val="42684800"/>
        <c:scaling>
          <c:orientation val="minMax"/>
        </c:scaling>
        <c:axPos val="l"/>
        <c:majorGridlines/>
        <c:numFmt formatCode="0.000" sourceLinked="1"/>
        <c:tickLblPos val="nextTo"/>
        <c:crossAx val="42678912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1E68D627-BAA3-40E2-ACC4-F4102140881B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Catherine LeCocq</a:t>
            </a:r>
            <a:endParaRPr lang="en-US" dirty="0" smtClean="0">
              <a:cs typeface="Arial" charset="0"/>
            </a:endParaRPr>
          </a:p>
          <a:p>
            <a:r>
              <a:rPr lang="en-US" dirty="0" smtClean="0"/>
              <a:t>IWAA2010, Page </a:t>
            </a:r>
            <a:fld id="{0C171E1E-64B3-4937-A2D4-D44BAAE8214F}" type="slidenum">
              <a:rPr lang="en-US" smtClean="0"/>
              <a:pPr/>
              <a:t>‹#›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C1939A40-C84F-4412-A3FF-471B6E8DF973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CFD1F9A3-8F76-4926-8BAC-AE5A2CCE2BC7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9B66A26E-5FA7-43E5-A6BC-7C2C29588455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Catherine LeCocq</a:t>
            </a:r>
            <a:endParaRPr lang="en-US" dirty="0" smtClean="0">
              <a:cs typeface="Arial" charset="0"/>
            </a:endParaRPr>
          </a:p>
          <a:p>
            <a:r>
              <a:rPr lang="en-US" dirty="0" smtClean="0"/>
              <a:t>Page </a:t>
            </a:r>
            <a:fld id="{D57E1D28-401C-4223-B442-8CC899BCA066}" type="slidenum">
              <a:rPr lang="en-US" smtClean="0"/>
              <a:pPr/>
              <a:t>‹#›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DAEA760E-0CA8-4A0A-A87C-8D5204FD7747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26318F06-7D88-4A84-997C-73EB2FAB401A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352800" y="6248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LeCocq     </a:t>
            </a:r>
            <a:fld id="{97F92B8A-932F-4B50-8B10-3B4E2AB4D7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5A34324D-E5F5-4489-82C5-4B1A03C0A990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70423AB9-9255-4554-B26B-4B9115D2ED3F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9575" y="152400"/>
            <a:ext cx="2155825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152400"/>
            <a:ext cx="6315075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FED17CF4-69C8-41D9-A9FC-04D696E03DD0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SLAC_Logo_hire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</p:spPr>
      </p:pic>
      <p:pic>
        <p:nvPicPr>
          <p:cNvPr id="1037" name="Picture 13" descr="ar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6019800"/>
            <a:ext cx="712788" cy="7127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36863" y="6153150"/>
            <a:ext cx="39449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 algn="ctr"/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pPr algn="ctr"/>
            <a:r>
              <a:rPr lang="en-US"/>
              <a:t>Page </a:t>
            </a:r>
            <a:fld id="{9EF9D511-40AB-4A22-876C-5B7655156D37}" type="slidenum">
              <a:rPr lang="en-US"/>
              <a:pPr algn="ctr"/>
              <a:t>‹#›</a:t>
            </a:fld>
            <a:endParaRPr lang="en-US"/>
          </a:p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 userDrawn="1"/>
        </p:nvSpPr>
        <p:spPr bwMode="auto">
          <a:xfrm>
            <a:off x="0" y="990600"/>
            <a:ext cx="8574088" cy="0"/>
          </a:xfrm>
          <a:prstGeom prst="line">
            <a:avLst/>
          </a:prstGeom>
          <a:noFill/>
          <a:ln w="38100">
            <a:solidFill>
              <a:srgbClr val="B4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219200"/>
            <a:ext cx="861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11" name="Picture 15" descr="SLAC_Logo_hire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</p:spPr>
      </p:pic>
      <p:pic>
        <p:nvPicPr>
          <p:cNvPr id="4117" name="Picture 21" descr="ar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6019800"/>
            <a:ext cx="712788" cy="7127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kevincollinsphoto.smugmug.com/gallery/7467474_o3wCB/1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577975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Camera Choices for Photogrammetric Surveys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219200" y="3276600"/>
            <a:ext cx="708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 smtClean="0"/>
              <a:t>IWAA2010, September 13-17, 2010</a:t>
            </a:r>
          </a:p>
          <a:p>
            <a:pPr algn="ctr">
              <a:spcBef>
                <a:spcPct val="20000"/>
              </a:spcBef>
            </a:pPr>
            <a:r>
              <a:rPr lang="en-US" sz="2400" dirty="0" smtClean="0"/>
              <a:t>DESY Hamburg, Germany</a:t>
            </a:r>
            <a:endParaRPr lang="en-US" sz="2400" dirty="0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371600" y="45720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dirty="0" smtClean="0"/>
              <a:t>Catherine LeCocq, Robert Ruland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SLAC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of D200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Catherine LeCocq</a:t>
            </a:r>
            <a:endParaRPr lang="en-US" smtClean="0">
              <a:cs typeface="Arial" charset="0"/>
            </a:endParaRPr>
          </a:p>
          <a:p>
            <a:r>
              <a:rPr lang="en-US" smtClean="0"/>
              <a:t>IWAA2010, Page </a:t>
            </a:r>
            <a:fld id="{0C171E1E-64B3-4937-A2D4-D44BAAE8214F}" type="slidenum">
              <a:rPr lang="en-US" smtClean="0"/>
              <a:pPr/>
              <a:t>10</a:t>
            </a:fld>
            <a:endParaRPr lang="en-US" smtClean="0"/>
          </a:p>
          <a:p>
            <a:endParaRPr lang="en-US" dirty="0"/>
          </a:p>
        </p:txBody>
      </p:sp>
      <p:pic>
        <p:nvPicPr>
          <p:cNvPr id="2050" name="Picture 2" descr="G:\TO_DO\D20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073304"/>
            <a:ext cx="72009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of D200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Catherine LeCocq</a:t>
            </a:r>
            <a:endParaRPr lang="en-US" smtClean="0">
              <a:cs typeface="Arial" charset="0"/>
            </a:endParaRPr>
          </a:p>
          <a:p>
            <a:r>
              <a:rPr lang="en-US" smtClean="0"/>
              <a:t>IWAA2010, Page </a:t>
            </a:r>
            <a:fld id="{0C171E1E-64B3-4937-A2D4-D44BAAE8214F}" type="slidenum">
              <a:rPr lang="en-US" smtClean="0"/>
              <a:pPr/>
              <a:t>11</a:t>
            </a:fld>
            <a:endParaRPr lang="en-US" smtClean="0"/>
          </a:p>
          <a:p>
            <a:endParaRPr lang="en-US" dirty="0"/>
          </a:p>
        </p:txBody>
      </p:sp>
      <p:pic>
        <p:nvPicPr>
          <p:cNvPr id="3074" name="Picture 2" descr="G:\TO_DO\D200_3.JPG"/>
          <p:cNvPicPr>
            <a:picLocks noChangeAspect="1" noChangeArrowheads="1"/>
          </p:cNvPicPr>
          <p:nvPr/>
        </p:nvPicPr>
        <p:blipFill>
          <a:blip r:embed="rId2" cstate="print"/>
          <a:srcRect l="2304" t="4020" r="38347" b="15728"/>
          <a:stretch>
            <a:fillRect/>
          </a:stretch>
        </p:blipFill>
        <p:spPr bwMode="auto">
          <a:xfrm>
            <a:off x="267630" y="1193181"/>
            <a:ext cx="4884234" cy="4739268"/>
          </a:xfrm>
          <a:prstGeom prst="rect">
            <a:avLst/>
          </a:prstGeom>
          <a:noFill/>
        </p:spPr>
      </p:pic>
      <p:pic>
        <p:nvPicPr>
          <p:cNvPr id="3075" name="Picture 3" descr="G:\TO_DO\D200_4.JPG"/>
          <p:cNvPicPr>
            <a:picLocks noChangeAspect="1" noChangeArrowheads="1"/>
          </p:cNvPicPr>
          <p:nvPr/>
        </p:nvPicPr>
        <p:blipFill>
          <a:blip r:embed="rId3" cstate="print"/>
          <a:srcRect t="1481"/>
          <a:stretch>
            <a:fillRect/>
          </a:stretch>
        </p:blipFill>
        <p:spPr bwMode="auto">
          <a:xfrm>
            <a:off x="5260588" y="1204332"/>
            <a:ext cx="3200400" cy="4729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219200"/>
            <a:ext cx="4887002" cy="4525963"/>
          </a:xfrm>
        </p:spPr>
        <p:txBody>
          <a:bodyPr/>
          <a:lstStyle/>
          <a:p>
            <a:r>
              <a:rPr lang="en-US" sz="2800" dirty="0" smtClean="0"/>
              <a:t>B</a:t>
            </a:r>
            <a:r>
              <a:rPr lang="en-US" sz="2800" dirty="0" smtClean="0"/>
              <a:t>ack </a:t>
            </a:r>
            <a:r>
              <a:rPr lang="en-US" sz="2800" dirty="0" smtClean="0"/>
              <a:t>to </a:t>
            </a:r>
            <a:r>
              <a:rPr lang="en-US" sz="2800" dirty="0" smtClean="0"/>
              <a:t>the concept of a View </a:t>
            </a:r>
            <a:r>
              <a:rPr lang="en-US" sz="2800" dirty="0" smtClean="0"/>
              <a:t>Camera:</a:t>
            </a:r>
          </a:p>
          <a:p>
            <a:pPr lvl="1"/>
            <a:r>
              <a:rPr lang="en-US" dirty="0" smtClean="0"/>
              <a:t>A body</a:t>
            </a:r>
          </a:p>
          <a:p>
            <a:pPr lvl="1"/>
            <a:r>
              <a:rPr lang="en-US" dirty="0" smtClean="0"/>
              <a:t>A lens board</a:t>
            </a:r>
          </a:p>
          <a:p>
            <a:pPr lvl="1"/>
            <a:r>
              <a:rPr lang="en-US" dirty="0" smtClean="0"/>
              <a:t>A film board</a:t>
            </a:r>
          </a:p>
          <a:p>
            <a:r>
              <a:rPr lang="en-US" sz="2800" dirty="0" smtClean="0"/>
              <a:t>Select each component </a:t>
            </a:r>
            <a:r>
              <a:rPr lang="en-US" sz="2800" dirty="0" smtClean="0"/>
              <a:t>independently.</a:t>
            </a:r>
            <a:endParaRPr lang="en-US" sz="2800" dirty="0" smtClean="0"/>
          </a:p>
          <a:p>
            <a:r>
              <a:rPr lang="en-US" sz="2800" dirty="0" smtClean="0"/>
              <a:t>Work on </a:t>
            </a:r>
            <a:r>
              <a:rPr lang="en-US" sz="2800" dirty="0" smtClean="0"/>
              <a:t>optimal integration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Catherine LeCocq</a:t>
            </a:r>
            <a:endParaRPr lang="en-US" smtClean="0">
              <a:cs typeface="Arial" charset="0"/>
            </a:endParaRPr>
          </a:p>
          <a:p>
            <a:r>
              <a:rPr lang="en-US" smtClean="0"/>
              <a:t>IWAA2010, Page </a:t>
            </a:r>
            <a:fld id="{0C171E1E-64B3-4937-A2D4-D44BAAE8214F}" type="slidenum">
              <a:rPr lang="en-US" smtClean="0"/>
              <a:pPr/>
              <a:t>12</a:t>
            </a:fld>
            <a:endParaRPr lang="en-US" smtClean="0"/>
          </a:p>
          <a:p>
            <a:endParaRPr lang="en-US" dirty="0"/>
          </a:p>
        </p:txBody>
      </p:sp>
      <p:pic>
        <p:nvPicPr>
          <p:cNvPr id="4099" name="Picture 3" descr="G:\TO_DO\ViewCamera.JPG"/>
          <p:cNvPicPr>
            <a:picLocks noChangeAspect="1" noChangeArrowheads="1"/>
          </p:cNvPicPr>
          <p:nvPr/>
        </p:nvPicPr>
        <p:blipFill>
          <a:blip r:embed="rId2" cstate="print"/>
          <a:srcRect l="5880" t="13816" r="3238" b="3915"/>
          <a:stretch>
            <a:fillRect/>
          </a:stretch>
        </p:blipFill>
        <p:spPr bwMode="auto">
          <a:xfrm>
            <a:off x="5229924" y="1126273"/>
            <a:ext cx="3490332" cy="4739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Catherine LeCocq</a:t>
            </a:r>
            <a:endParaRPr lang="en-US" smtClean="0">
              <a:cs typeface="Arial" charset="0"/>
            </a:endParaRPr>
          </a:p>
          <a:p>
            <a:r>
              <a:rPr lang="en-US" smtClean="0"/>
              <a:t>IWAA2010, Page </a:t>
            </a:r>
            <a:fld id="{0C171E1E-64B3-4937-A2D4-D44BAAE8214F}" type="slidenum">
              <a:rPr lang="en-US" smtClean="0"/>
              <a:pPr/>
              <a:t>13</a:t>
            </a:fld>
            <a:endParaRPr lang="en-US" smtClean="0"/>
          </a:p>
          <a:p>
            <a:endParaRPr lang="en-US" dirty="0"/>
          </a:p>
        </p:txBody>
      </p:sp>
      <p:pic>
        <p:nvPicPr>
          <p:cNvPr id="1026" name="Picture 2" descr="C:\Documents and Settings\lecocq\My Documents\iwaa2010\Pictures\back_small.jpg"/>
          <p:cNvPicPr>
            <a:picLocks noChangeAspect="1" noChangeArrowheads="1"/>
          </p:cNvPicPr>
          <p:nvPr/>
        </p:nvPicPr>
        <p:blipFill>
          <a:blip r:embed="rId2" cstate="print"/>
          <a:srcRect l="30640" r="18462"/>
          <a:stretch>
            <a:fillRect/>
          </a:stretch>
        </p:blipFill>
        <p:spPr bwMode="auto">
          <a:xfrm>
            <a:off x="442211" y="1066175"/>
            <a:ext cx="3665095" cy="480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7187" y="1101778"/>
            <a:ext cx="4347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Phase One Achromatic+ Digital Back</a:t>
            </a:r>
          </a:p>
          <a:p>
            <a:r>
              <a:rPr lang="en-US" sz="1400" i="1" dirty="0" smtClean="0"/>
              <a:t>Designed and developed by Bear Images Photographic of Palo Alto, CA</a:t>
            </a:r>
          </a:p>
          <a:p>
            <a:r>
              <a:rPr lang="en-US" sz="1400" i="1" dirty="0" smtClean="0"/>
              <a:t>Made by Phase One of Copenhagen, Denmark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378973" y="2525858"/>
            <a:ext cx="1838791" cy="1352994"/>
            <a:chOff x="5378973" y="3912433"/>
            <a:chExt cx="1838791" cy="1352994"/>
          </a:xfrm>
        </p:grpSpPr>
        <p:grpSp>
          <p:nvGrpSpPr>
            <p:cNvPr id="10" name="Group 9"/>
            <p:cNvGrpSpPr/>
            <p:nvPr/>
          </p:nvGrpSpPr>
          <p:grpSpPr>
            <a:xfrm>
              <a:off x="5378973" y="3912433"/>
              <a:ext cx="1767287" cy="1325880"/>
              <a:chOff x="5378973" y="3912433"/>
              <a:chExt cx="1767287" cy="132588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378973" y="3917433"/>
                <a:ext cx="877824" cy="585216"/>
              </a:xfrm>
              <a:prstGeom prst="rect">
                <a:avLst/>
              </a:prstGeom>
              <a:noFill/>
              <a:ln w="317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383968" y="3914933"/>
                <a:ext cx="1298448" cy="859536"/>
              </a:xfrm>
              <a:prstGeom prst="rect">
                <a:avLst/>
              </a:prstGeom>
              <a:noFill/>
              <a:ln w="317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381468" y="3912433"/>
                <a:ext cx="1764792" cy="1325880"/>
              </a:xfrm>
              <a:prstGeom prst="rect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160944" y="4549502"/>
              <a:ext cx="6895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2060"/>
                  </a:solidFill>
                </a:rPr>
                <a:t>35 mm</a:t>
              </a:r>
              <a:endParaRPr lang="en-US" sz="1000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86333" y="4274696"/>
              <a:ext cx="8069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B050"/>
                  </a:solidFill>
                </a:rPr>
                <a:t>Nikon DX</a:t>
              </a:r>
              <a:endParaRPr lang="en-US" sz="1000" dirty="0">
                <a:solidFill>
                  <a:srgbClr val="00B05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6287" y="5019206"/>
              <a:ext cx="15614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C00000"/>
                  </a:solidFill>
                </a:rPr>
                <a:t>Phase One Achromatic+</a:t>
              </a:r>
              <a:endParaRPr lang="en-US" sz="1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82192" y="4222198"/>
            <a:ext cx="43471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CCD Size	49.1mm x 36.8mm</a:t>
            </a:r>
          </a:p>
          <a:p>
            <a:r>
              <a:rPr lang="en-US" dirty="0" smtClean="0"/>
              <a:t>Actual Pixels	7216 x 5412</a:t>
            </a:r>
          </a:p>
          <a:p>
            <a:r>
              <a:rPr lang="en-US" dirty="0" smtClean="0"/>
              <a:t>Sensitivity</a:t>
            </a:r>
            <a:r>
              <a:rPr lang="en-US" dirty="0" smtClean="0"/>
              <a:t>	50 to 800 ISO</a:t>
            </a:r>
          </a:p>
          <a:p>
            <a:r>
              <a:rPr lang="en-US" dirty="0" smtClean="0"/>
              <a:t>Exposure	1/10000s to 1 hour</a:t>
            </a:r>
          </a:p>
          <a:p>
            <a:r>
              <a:rPr lang="en-US" dirty="0" smtClean="0"/>
              <a:t>Image		 BW 16 bits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ecocq\My Documents\iwaa2010\Pictures\lens_small.jpg"/>
          <p:cNvPicPr>
            <a:picLocks noChangeAspect="1" noChangeArrowheads="1"/>
          </p:cNvPicPr>
          <p:nvPr/>
        </p:nvPicPr>
        <p:blipFill>
          <a:blip r:embed="rId2" cstate="print"/>
          <a:srcRect l="26269" t="8870" r="35532" b="15837"/>
          <a:stretch>
            <a:fillRect/>
          </a:stretch>
        </p:blipFill>
        <p:spPr bwMode="auto">
          <a:xfrm>
            <a:off x="419739" y="1064303"/>
            <a:ext cx="3667586" cy="48193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Catherine LeCocq</a:t>
            </a:r>
            <a:endParaRPr lang="en-US" smtClean="0">
              <a:cs typeface="Arial" charset="0"/>
            </a:endParaRPr>
          </a:p>
          <a:p>
            <a:r>
              <a:rPr lang="en-US" smtClean="0"/>
              <a:t>IWAA2010, Page </a:t>
            </a:r>
            <a:fld id="{0C171E1E-64B3-4937-A2D4-D44BAAE8214F}" type="slidenum">
              <a:rPr lang="en-US" smtClean="0"/>
              <a:pPr/>
              <a:t>14</a:t>
            </a:fld>
            <a:endParaRPr lang="en-US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7187" y="1101778"/>
            <a:ext cx="434714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Digitar</a:t>
            </a:r>
            <a:r>
              <a:rPr lang="en-US" dirty="0" smtClean="0"/>
              <a:t> </a:t>
            </a:r>
            <a:r>
              <a:rPr lang="en-US" dirty="0" smtClean="0"/>
              <a:t>lenses </a:t>
            </a:r>
            <a:r>
              <a:rPr lang="en-US" dirty="0" smtClean="0"/>
              <a:t>are developed by Schneider Optics for digital chips and consequently </a:t>
            </a:r>
            <a:r>
              <a:rPr lang="en-US" dirty="0" smtClean="0"/>
              <a:t>possess:</a:t>
            </a:r>
            <a:endParaRPr lang="en-US" dirty="0" smtClean="0"/>
          </a:p>
          <a:p>
            <a:pPr>
              <a:buFontTx/>
              <a:buChar char="-"/>
            </a:pPr>
            <a:r>
              <a:rPr lang="en-US" sz="1400" dirty="0" smtClean="0"/>
              <a:t> Higher resolving power</a:t>
            </a:r>
          </a:p>
          <a:p>
            <a:pPr>
              <a:buFontTx/>
              <a:buChar char="-"/>
            </a:pPr>
            <a:r>
              <a:rPr lang="en-US" sz="1400" dirty="0" smtClean="0"/>
              <a:t> Better </a:t>
            </a:r>
            <a:r>
              <a:rPr lang="en-US" sz="1400" dirty="0" err="1" smtClean="0"/>
              <a:t>apochromatic</a:t>
            </a:r>
            <a:r>
              <a:rPr lang="en-US" sz="1400" dirty="0" smtClean="0"/>
              <a:t> correction</a:t>
            </a:r>
          </a:p>
          <a:p>
            <a:pPr>
              <a:buFontTx/>
              <a:buChar char="-"/>
            </a:pPr>
            <a:r>
              <a:rPr lang="en-US" sz="1400" dirty="0" smtClean="0"/>
              <a:t> Shorter focal length for wide angle capabilities</a:t>
            </a:r>
          </a:p>
          <a:p>
            <a:pPr>
              <a:buFontTx/>
              <a:buChar char="-"/>
            </a:pPr>
            <a:r>
              <a:rPr lang="en-US" sz="1400" dirty="0" smtClean="0"/>
              <a:t> Use of full perspective control with view cameras and digital backs </a:t>
            </a:r>
          </a:p>
          <a:p>
            <a:r>
              <a:rPr lang="en-US" dirty="0" smtClean="0"/>
              <a:t>They come with two possible shutter systems:</a:t>
            </a:r>
          </a:p>
          <a:p>
            <a:pPr>
              <a:buFontTx/>
              <a:buChar char="-"/>
            </a:pPr>
            <a:r>
              <a:rPr lang="en-US" sz="1400" dirty="0" smtClean="0"/>
              <a:t> Mechanical: Copal 0</a:t>
            </a:r>
          </a:p>
          <a:p>
            <a:pPr>
              <a:buFontTx/>
              <a:buChar char="-"/>
            </a:pPr>
            <a:r>
              <a:rPr lang="en-US" sz="1400" dirty="0" smtClean="0"/>
              <a:t> Electronic: Schneider, </a:t>
            </a:r>
            <a:r>
              <a:rPr lang="en-US" sz="1400" dirty="0" err="1" smtClean="0"/>
              <a:t>Rollei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74697" y="4477028"/>
            <a:ext cx="4347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Schneider Apo-</a:t>
            </a:r>
            <a:r>
              <a:rPr lang="en-US" dirty="0" err="1" smtClean="0"/>
              <a:t>Digitar</a:t>
            </a:r>
            <a:r>
              <a:rPr lang="en-US" dirty="0" smtClean="0"/>
              <a:t> 5.6/35mm XL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Parts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Catherine LeCocq</a:t>
            </a:r>
            <a:endParaRPr lang="en-US" smtClean="0">
              <a:cs typeface="Arial" charset="0"/>
            </a:endParaRPr>
          </a:p>
          <a:p>
            <a:r>
              <a:rPr lang="en-US" smtClean="0"/>
              <a:t>IWAA2010, Page </a:t>
            </a:r>
            <a:fld id="{0C171E1E-64B3-4937-A2D4-D44BAAE8214F}" type="slidenum">
              <a:rPr lang="en-US" smtClean="0"/>
              <a:pPr/>
              <a:t>15</a:t>
            </a:fld>
            <a:endParaRPr lang="en-US" smtClean="0"/>
          </a:p>
          <a:p>
            <a:endParaRPr lang="en-US" dirty="0"/>
          </a:p>
        </p:txBody>
      </p:sp>
      <p:pic>
        <p:nvPicPr>
          <p:cNvPr id="3074" name="Picture 2" descr="C:\Documents and Settings\lecocq\My Documents\iwaa2010\Pictures\body_parts_small.jpg"/>
          <p:cNvPicPr>
            <a:picLocks noChangeAspect="1" noChangeArrowheads="1"/>
          </p:cNvPicPr>
          <p:nvPr/>
        </p:nvPicPr>
        <p:blipFill>
          <a:blip r:embed="rId2" cstate="print"/>
          <a:srcRect l="6811" t="14293" r="4970" b="12695"/>
          <a:stretch>
            <a:fillRect/>
          </a:stretch>
        </p:blipFill>
        <p:spPr bwMode="auto">
          <a:xfrm>
            <a:off x="142407" y="1124263"/>
            <a:ext cx="8724275" cy="4813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Assembly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Catherine LeCocq</a:t>
            </a:r>
            <a:endParaRPr lang="en-US" smtClean="0">
              <a:cs typeface="Arial" charset="0"/>
            </a:endParaRPr>
          </a:p>
          <a:p>
            <a:r>
              <a:rPr lang="en-US" smtClean="0"/>
              <a:t>IWAA2010, Page </a:t>
            </a:r>
            <a:fld id="{0C171E1E-64B3-4937-A2D4-D44BAAE8214F}" type="slidenum">
              <a:rPr lang="en-US" smtClean="0"/>
              <a:pPr/>
              <a:t>16</a:t>
            </a:fld>
            <a:endParaRPr lang="en-US" smtClean="0"/>
          </a:p>
          <a:p>
            <a:endParaRPr lang="en-US" dirty="0"/>
          </a:p>
        </p:txBody>
      </p:sp>
      <p:pic>
        <p:nvPicPr>
          <p:cNvPr id="4098" name="Picture 2" descr="C:\Documents and Settings\lecocq\My Documents\iwaa2010\Pictures\body_small.jpg"/>
          <p:cNvPicPr>
            <a:picLocks noChangeAspect="1" noChangeArrowheads="1"/>
          </p:cNvPicPr>
          <p:nvPr/>
        </p:nvPicPr>
        <p:blipFill>
          <a:blip r:embed="rId2" cstate="print"/>
          <a:srcRect l="21063" r="13258"/>
          <a:stretch>
            <a:fillRect/>
          </a:stretch>
        </p:blipFill>
        <p:spPr bwMode="auto">
          <a:xfrm>
            <a:off x="217357" y="1058680"/>
            <a:ext cx="4729397" cy="4800600"/>
          </a:xfrm>
          <a:prstGeom prst="rect">
            <a:avLst/>
          </a:prstGeom>
          <a:noFill/>
        </p:spPr>
      </p:pic>
      <p:pic>
        <p:nvPicPr>
          <p:cNvPr id="4099" name="Picture 3" descr="C:\Documents and Settings\lecocq\My Documents\iwaa2010\Pictures\Alpa_Camera_small.jpg"/>
          <p:cNvPicPr>
            <a:picLocks noChangeAspect="1" noChangeArrowheads="1"/>
          </p:cNvPicPr>
          <p:nvPr/>
        </p:nvPicPr>
        <p:blipFill>
          <a:blip r:embed="rId3" cstate="print"/>
          <a:srcRect l="22105" r="25332"/>
          <a:stretch>
            <a:fillRect/>
          </a:stretch>
        </p:blipFill>
        <p:spPr bwMode="auto">
          <a:xfrm>
            <a:off x="4946728" y="1051185"/>
            <a:ext cx="3785016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Catherine LeCocq</a:t>
            </a:r>
            <a:endParaRPr lang="en-US" smtClean="0">
              <a:cs typeface="Arial" charset="0"/>
            </a:endParaRPr>
          </a:p>
          <a:p>
            <a:r>
              <a:rPr lang="en-US" smtClean="0"/>
              <a:t>IWAA2010, Page </a:t>
            </a:r>
            <a:fld id="{0C171E1E-64B3-4937-A2D4-D44BAAE8214F}" type="slidenum">
              <a:rPr lang="en-US" smtClean="0"/>
              <a:pPr/>
              <a:t>17</a:t>
            </a:fld>
            <a:endParaRPr lang="en-US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63119" y="1371596"/>
          <a:ext cx="7217763" cy="4553268"/>
        </p:xfrm>
        <a:graphic>
          <a:graphicData uri="http://schemas.openxmlformats.org/drawingml/2006/table">
            <a:tbl>
              <a:tblPr/>
              <a:tblGrid>
                <a:gridCol w="1031109"/>
                <a:gridCol w="1031109"/>
                <a:gridCol w="1031109"/>
                <a:gridCol w="1031109"/>
                <a:gridCol w="1031109"/>
                <a:gridCol w="1031109"/>
                <a:gridCol w="1031109"/>
              </a:tblGrid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Target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DX </a:t>
                      </a:r>
                    </a:p>
                  </a:txBody>
                  <a:tcPr marL="4572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DY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DZ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DX</a:t>
                      </a:r>
                    </a:p>
                  </a:txBody>
                  <a:tcPr marL="4572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DY 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DZ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PT002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0.018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0.011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0.009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-0.016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-0.012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PT003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0.004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0.025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0.001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-0.021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0.014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0.006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PT004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0.030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0.008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0.011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-0.057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-0.015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0.015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PT005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0.023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0.000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0.030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0.014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-0.004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PT006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-0.032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0.003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-0.028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0.016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0.004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-0.012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PT007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-0.011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0.004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0.009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0.035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0.011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-0.009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PT008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0.015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-0.015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-0.016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0.043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-0.008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0.024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PT009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0.043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-0.040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0.057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-0.023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-0.019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-0.007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PT010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0.021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0.003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0.036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0.031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0.005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0.008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PT011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0.030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0.015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0.064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-0.035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-0.027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-0.034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PT012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-0.001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-0.019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-0.031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0.038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0.018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-0.012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M15  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0.016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0.029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0.011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-0.025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0.034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-0.044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Camera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Alpa35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D300 – GSI Modified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RMS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0.024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0.019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0.033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0.033</a:t>
                      </a:r>
                    </a:p>
                  </a:txBody>
                  <a:tcPr marL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0.018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0.025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Tracker Survey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Catherine LeCocq</a:t>
            </a:r>
            <a:endParaRPr lang="en-US" smtClean="0">
              <a:cs typeface="Arial" charset="0"/>
            </a:endParaRPr>
          </a:p>
          <a:p>
            <a:r>
              <a:rPr lang="en-US" smtClean="0"/>
              <a:t>IWAA2010, Page </a:t>
            </a:r>
            <a:fld id="{0C171E1E-64B3-4937-A2D4-D44BAAE8214F}" type="slidenum">
              <a:rPr lang="en-US" smtClean="0"/>
              <a:pPr/>
              <a:t>18</a:t>
            </a:fld>
            <a:endParaRPr lang="en-US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63119" y="1371596"/>
          <a:ext cx="7217763" cy="4553268"/>
        </p:xfrm>
        <a:graphic>
          <a:graphicData uri="http://schemas.openxmlformats.org/drawingml/2006/table">
            <a:tbl>
              <a:tblPr/>
              <a:tblGrid>
                <a:gridCol w="1031109"/>
                <a:gridCol w="1031109"/>
                <a:gridCol w="1031109"/>
                <a:gridCol w="1031109"/>
                <a:gridCol w="1031109"/>
                <a:gridCol w="1031109"/>
                <a:gridCol w="1031109"/>
              </a:tblGrid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Target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DX </a:t>
                      </a:r>
                    </a:p>
                  </a:txBody>
                  <a:tcPr marL="4572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DY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DZ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DX</a:t>
                      </a:r>
                    </a:p>
                  </a:txBody>
                  <a:tcPr marL="4572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DY 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DZ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PT002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0.018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0.011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0.009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0.006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0.006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-0.012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PT003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0.004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0.025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0.001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0.003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0.000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-0.007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PT004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0.030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0.008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0.011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0.007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0.017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0.014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PT005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0.023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0.000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0.030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0.007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-0.004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0.004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PT006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-0.032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0.003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-0.028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0.005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-0.011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0.019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PT007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-0.011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0.004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0.009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0.001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0.009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0.006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PT008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0.015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-0.015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-0.016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0.027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0.006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0.005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PT009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0.043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-0.040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0.057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0.029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0.014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0.064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PT010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0.021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0.003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0.036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-0.004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0.005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0.023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PT011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0.030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0.015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0.064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0.038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0.022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0.032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PT012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-0.001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-0.019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-0.031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0.008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0.014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0.032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M15  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0.016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0.029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0.011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0.020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0.027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0.013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Camera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Alpa35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Laser Tracker Survey Repeatability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RMS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0.024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0.019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0.033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0.018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0.014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0.026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Operations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Catherine LeCocq</a:t>
            </a:r>
            <a:endParaRPr lang="en-US" smtClean="0">
              <a:cs typeface="Arial" charset="0"/>
            </a:endParaRPr>
          </a:p>
          <a:p>
            <a:r>
              <a:rPr lang="en-US" smtClean="0"/>
              <a:t>IWAA2010, Page </a:t>
            </a:r>
            <a:fld id="{0C171E1E-64B3-4937-A2D4-D44BAAE8214F}" type="slidenum">
              <a:rPr lang="en-US" smtClean="0"/>
              <a:pPr/>
              <a:t>19</a:t>
            </a:fld>
            <a:endParaRPr lang="en-US" smtClean="0"/>
          </a:p>
          <a:p>
            <a:endParaRPr lang="en-US" dirty="0"/>
          </a:p>
        </p:txBody>
      </p:sp>
      <p:pic>
        <p:nvPicPr>
          <p:cNvPr id="1026" name="Picture 2" descr="G:\to resize\Set-Up_2_smaller.jpg"/>
          <p:cNvPicPr>
            <a:picLocks noChangeAspect="1" noChangeArrowheads="1"/>
          </p:cNvPicPr>
          <p:nvPr/>
        </p:nvPicPr>
        <p:blipFill>
          <a:blip r:embed="rId2" cstate="print"/>
          <a:srcRect b="4252"/>
          <a:stretch>
            <a:fillRect/>
          </a:stretch>
        </p:blipFill>
        <p:spPr bwMode="auto">
          <a:xfrm>
            <a:off x="1205377" y="1067634"/>
            <a:ext cx="6733246" cy="483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factors that can influence the quality of a photogrammetric survey, this presentation concentrates on the camera aspect.</a:t>
            </a:r>
          </a:p>
          <a:p>
            <a:r>
              <a:rPr lang="en-US" dirty="0" smtClean="0"/>
              <a:t>The steps for the selection of a new camera are described based on the analysis of the results on a test wall surveyed by a standard Nikon D200 and by a modified GSI Nikon D300.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Catherine LeCocq</a:t>
            </a:r>
            <a:endParaRPr lang="en-US" smtClean="0">
              <a:cs typeface="Arial" charset="0"/>
            </a:endParaRPr>
          </a:p>
          <a:p>
            <a:r>
              <a:rPr lang="en-US" smtClean="0"/>
              <a:t>IWAA2010, Page </a:t>
            </a:r>
            <a:fld id="{0C171E1E-64B3-4937-A2D4-D44BAAE8214F}" type="slidenum">
              <a:rPr lang="en-US" smtClean="0"/>
              <a:pPr/>
              <a:t>2</a:t>
            </a:fld>
            <a:endParaRPr lang="en-US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Operations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Catherine LeCocq</a:t>
            </a:r>
            <a:endParaRPr lang="en-US" smtClean="0">
              <a:cs typeface="Arial" charset="0"/>
            </a:endParaRPr>
          </a:p>
          <a:p>
            <a:r>
              <a:rPr lang="en-US" smtClean="0"/>
              <a:t>IWAA2010, Page </a:t>
            </a:r>
            <a:fld id="{0C171E1E-64B3-4937-A2D4-D44BAAE8214F}" type="slidenum">
              <a:rPr lang="en-US" smtClean="0"/>
              <a:pPr/>
              <a:t>20</a:t>
            </a:fld>
            <a:endParaRPr lang="en-US" smtClean="0"/>
          </a:p>
          <a:p>
            <a:endParaRPr lang="en-US" dirty="0"/>
          </a:p>
        </p:txBody>
      </p:sp>
      <p:pic>
        <p:nvPicPr>
          <p:cNvPr id="2051" name="Picture 3" descr="G:\to resize\Set-Up_1_smaller.jpg"/>
          <p:cNvPicPr>
            <a:picLocks noChangeAspect="1" noChangeArrowheads="1"/>
          </p:cNvPicPr>
          <p:nvPr/>
        </p:nvPicPr>
        <p:blipFill>
          <a:blip r:embed="rId2" cstate="print"/>
          <a:srcRect l="12907" r="15508"/>
          <a:stretch>
            <a:fillRect/>
          </a:stretch>
        </p:blipFill>
        <p:spPr bwMode="auto">
          <a:xfrm>
            <a:off x="498756" y="1167332"/>
            <a:ext cx="4451048" cy="4663440"/>
          </a:xfrm>
          <a:prstGeom prst="rect">
            <a:avLst/>
          </a:prstGeom>
          <a:noFill/>
        </p:spPr>
      </p:pic>
      <p:pic>
        <p:nvPicPr>
          <p:cNvPr id="2050" name="Picture 2" descr="G:\to resize\Close-up_1_smal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48650" y="1750262"/>
            <a:ext cx="4663440" cy="3497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Laptop</a:t>
            </a:r>
          </a:p>
          <a:p>
            <a:pPr lvl="1"/>
            <a:r>
              <a:rPr lang="en-US" dirty="0" smtClean="0"/>
              <a:t>PC to Mac to improve FireWire performance</a:t>
            </a:r>
          </a:p>
          <a:p>
            <a:pPr lvl="1"/>
            <a:r>
              <a:rPr lang="en-US" dirty="0" smtClean="0"/>
              <a:t>Looking for Wireless technology with the Mac</a:t>
            </a:r>
            <a:endParaRPr lang="en-US" dirty="0" smtClean="0"/>
          </a:p>
          <a:p>
            <a:r>
              <a:rPr lang="en-US" dirty="0" smtClean="0"/>
              <a:t>Flash</a:t>
            </a:r>
          </a:p>
          <a:p>
            <a:pPr lvl="1"/>
            <a:r>
              <a:rPr lang="en-US" dirty="0" smtClean="0"/>
              <a:t>Mounting of ring flash</a:t>
            </a:r>
          </a:p>
          <a:p>
            <a:pPr lvl="1"/>
            <a:r>
              <a:rPr lang="en-US" dirty="0" smtClean="0"/>
              <a:t>Hot-shoe flash </a:t>
            </a:r>
            <a:endParaRPr lang="en-US" dirty="0" smtClean="0"/>
          </a:p>
          <a:p>
            <a:r>
              <a:rPr lang="en-US" dirty="0" smtClean="0"/>
              <a:t>Body</a:t>
            </a:r>
          </a:p>
          <a:p>
            <a:pPr lvl="1"/>
            <a:r>
              <a:rPr lang="en-US" dirty="0" smtClean="0"/>
              <a:t>Wider version</a:t>
            </a:r>
          </a:p>
          <a:p>
            <a:pPr lvl="1"/>
            <a:r>
              <a:rPr lang="en-US" dirty="0" smtClean="0"/>
              <a:t>Simplified mounting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Catherine LeCocq</a:t>
            </a:r>
            <a:endParaRPr lang="en-US" smtClean="0">
              <a:cs typeface="Arial" charset="0"/>
            </a:endParaRPr>
          </a:p>
          <a:p>
            <a:r>
              <a:rPr lang="en-US" smtClean="0"/>
              <a:t>IWAA2010, Page </a:t>
            </a:r>
            <a:fld id="{0C171E1E-64B3-4937-A2D4-D44BAAE8214F}" type="slidenum">
              <a:rPr lang="en-US" smtClean="0"/>
              <a:pPr/>
              <a:t>21</a:t>
            </a:fld>
            <a:endParaRPr lang="en-US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(for now) cameras to cover all varieties of photogrammetric surveys at SLAC.</a:t>
            </a:r>
          </a:p>
          <a:p>
            <a:r>
              <a:rPr lang="en-US" dirty="0" smtClean="0"/>
              <a:t>Extension of a camera toolbox based around an </a:t>
            </a:r>
            <a:r>
              <a:rPr lang="en-US" dirty="0" err="1" smtClean="0"/>
              <a:t>Alpa</a:t>
            </a:r>
            <a:r>
              <a:rPr lang="en-US" dirty="0" smtClean="0"/>
              <a:t> mount system.</a:t>
            </a:r>
          </a:p>
          <a:p>
            <a:r>
              <a:rPr lang="en-US" dirty="0" smtClean="0"/>
              <a:t>Start of a modular lighting system.</a:t>
            </a:r>
          </a:p>
          <a:p>
            <a:r>
              <a:rPr lang="en-US" dirty="0" smtClean="0"/>
              <a:t>Develop a better testing area.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Catherine LeCocq</a:t>
            </a:r>
            <a:endParaRPr lang="en-US" dirty="0" smtClean="0">
              <a:cs typeface="Arial" charset="0"/>
            </a:endParaRPr>
          </a:p>
          <a:p>
            <a:r>
              <a:rPr lang="en-US" dirty="0" smtClean="0"/>
              <a:t>IWAA2010, Page </a:t>
            </a:r>
            <a:fld id="{0C171E1E-64B3-4937-A2D4-D44BAAE8214F}" type="slidenum">
              <a:rPr lang="en-US" smtClean="0"/>
              <a:pPr/>
              <a:t>22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Clive Fraser from the University of Melbourne, Australia</a:t>
            </a:r>
          </a:p>
          <a:p>
            <a:r>
              <a:rPr lang="en-US" dirty="0" smtClean="0"/>
              <a:t>Jim </a:t>
            </a:r>
            <a:r>
              <a:rPr lang="en-US" dirty="0" err="1" smtClean="0"/>
              <a:t>Taskett</a:t>
            </a:r>
            <a:r>
              <a:rPr lang="en-US" dirty="0" smtClean="0"/>
              <a:t> from Bear Images Photographic INC., Palo Alto, California</a:t>
            </a:r>
          </a:p>
          <a:p>
            <a:r>
              <a:rPr lang="en-US" dirty="0" smtClean="0">
                <a:hlinkClick r:id="rId2"/>
              </a:rPr>
              <a:t>http://kevincollinsphoto.smugmug.com/gallery/7467474_o3wCB/1</a:t>
            </a:r>
            <a:endParaRPr lang="en-US" dirty="0" smtClean="0"/>
          </a:p>
          <a:p>
            <a:r>
              <a:rPr lang="en-US" dirty="0" smtClean="0"/>
              <a:t>SLAC MET Alignment Engineering Team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Catherine LeCocq</a:t>
            </a:r>
            <a:endParaRPr lang="en-US" smtClean="0">
              <a:cs typeface="Arial" charset="0"/>
            </a:endParaRPr>
          </a:p>
          <a:p>
            <a:r>
              <a:rPr lang="en-US" smtClean="0"/>
              <a:t>IWAA2010, Page </a:t>
            </a:r>
            <a:fld id="{0C171E1E-64B3-4937-A2D4-D44BAAE8214F}" type="slidenum">
              <a:rPr lang="en-US" smtClean="0"/>
              <a:pPr/>
              <a:t>23</a:t>
            </a:fld>
            <a:endParaRPr lang="en-US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Wall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Catherine LeCocq</a:t>
            </a:r>
            <a:endParaRPr lang="en-US" smtClean="0">
              <a:cs typeface="Arial" charset="0"/>
            </a:endParaRPr>
          </a:p>
          <a:p>
            <a:r>
              <a:rPr lang="en-US" smtClean="0"/>
              <a:t>IWAA2010, Page </a:t>
            </a:r>
            <a:fld id="{0C171E1E-64B3-4937-A2D4-D44BAAE8214F}" type="slidenum">
              <a:rPr lang="en-US" smtClean="0"/>
              <a:pPr/>
              <a:t>3</a:t>
            </a:fld>
            <a:endParaRPr lang="en-US" smtClean="0"/>
          </a:p>
          <a:p>
            <a:endParaRPr lang="en-US" dirty="0"/>
          </a:p>
        </p:txBody>
      </p:sp>
      <p:pic>
        <p:nvPicPr>
          <p:cNvPr id="1026" name="Picture 2" descr="C:\Documents and Settings\lecocq\Desktop\wall\wall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t="2240" b="397"/>
          <a:stretch>
            <a:fillRect/>
          </a:stretch>
        </p:blipFill>
        <p:spPr bwMode="auto">
          <a:xfrm>
            <a:off x="1219200" y="1104526"/>
            <a:ext cx="6781800" cy="4952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Wall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Catherine LeCocq</a:t>
            </a:r>
            <a:endParaRPr lang="en-US" smtClean="0">
              <a:cs typeface="Arial" charset="0"/>
            </a:endParaRPr>
          </a:p>
          <a:p>
            <a:r>
              <a:rPr lang="en-US" smtClean="0"/>
              <a:t>IWAA2010, Page </a:t>
            </a:r>
            <a:fld id="{0C171E1E-64B3-4937-A2D4-D44BAAE8214F}" type="slidenum">
              <a:rPr lang="en-US" smtClean="0"/>
              <a:pPr/>
              <a:t>4</a:t>
            </a:fld>
            <a:endParaRPr lang="en-US" smtClean="0"/>
          </a:p>
          <a:p>
            <a:endParaRPr lang="en-US" dirty="0"/>
          </a:p>
        </p:txBody>
      </p:sp>
      <p:grpSp>
        <p:nvGrpSpPr>
          <p:cNvPr id="3" name="Group 27"/>
          <p:cNvGrpSpPr/>
          <p:nvPr/>
        </p:nvGrpSpPr>
        <p:grpSpPr>
          <a:xfrm>
            <a:off x="1219200" y="1104526"/>
            <a:ext cx="6781800" cy="4952245"/>
            <a:chOff x="1219200" y="1158844"/>
            <a:chExt cx="6781800" cy="4952245"/>
          </a:xfrm>
        </p:grpSpPr>
        <p:pic>
          <p:nvPicPr>
            <p:cNvPr id="1026" name="Picture 2" descr="C:\Documents and Settings\lecocq\Desktop\wall\wall.jpg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10000"/>
            </a:blip>
            <a:srcRect t="2240" b="397"/>
            <a:stretch>
              <a:fillRect/>
            </a:stretch>
          </p:blipFill>
          <p:spPr bwMode="auto">
            <a:xfrm>
              <a:off x="1219200" y="1158844"/>
              <a:ext cx="6781800" cy="4952245"/>
            </a:xfrm>
            <a:prstGeom prst="rect">
              <a:avLst/>
            </a:prstGeom>
            <a:noFill/>
          </p:spPr>
        </p:pic>
        <p:grpSp>
          <p:nvGrpSpPr>
            <p:cNvPr id="5" name="Group 12"/>
            <p:cNvGrpSpPr/>
            <p:nvPr/>
          </p:nvGrpSpPr>
          <p:grpSpPr>
            <a:xfrm>
              <a:off x="4953000" y="2050508"/>
              <a:ext cx="1338258" cy="1389221"/>
              <a:chOff x="4953000" y="1996190"/>
              <a:chExt cx="1338258" cy="1389221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5059195" y="3276600"/>
                <a:ext cx="1066006" cy="794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5400000" flipH="1" flipV="1">
                <a:off x="4533900" y="2742406"/>
                <a:ext cx="1066800" cy="1588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6062658" y="3139190"/>
                <a:ext cx="2286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C00000"/>
                    </a:solidFill>
                  </a:rPr>
                  <a:t>X</a:t>
                </a:r>
                <a:endParaRPr lang="en-US" sz="1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953000" y="1996190"/>
                <a:ext cx="2286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C00000"/>
                    </a:solidFill>
                  </a:rPr>
                  <a:t>Z</a:t>
                </a:r>
                <a:endParaRPr lang="en-US" sz="10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674276" y="2702271"/>
              <a:ext cx="96279" cy="9627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3667149" y="3152296"/>
              <a:ext cx="96279" cy="9627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3669546" y="3857088"/>
              <a:ext cx="96279" cy="9627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269589" y="2504627"/>
              <a:ext cx="96279" cy="9627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679038" y="2180778"/>
              <a:ext cx="96279" cy="9627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6557970" y="2492721"/>
              <a:ext cx="96279" cy="9627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4788680" y="3373809"/>
              <a:ext cx="96279" cy="9627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562732" y="3935758"/>
              <a:ext cx="96279" cy="9627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3659988" y="4804914"/>
              <a:ext cx="96279" cy="9627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4186244" y="4004816"/>
              <a:ext cx="96279" cy="9627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669513" y="4292945"/>
              <a:ext cx="96279" cy="9627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3645700" y="5309740"/>
              <a:ext cx="96279" cy="9627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Photogrammetric Survey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Catherine LeCocq</a:t>
            </a:r>
            <a:endParaRPr lang="en-US" smtClean="0">
              <a:cs typeface="Arial" charset="0"/>
            </a:endParaRPr>
          </a:p>
          <a:p>
            <a:r>
              <a:rPr lang="en-US" smtClean="0"/>
              <a:t>IWAA2010, Page </a:t>
            </a:r>
            <a:fld id="{0C171E1E-64B3-4937-A2D4-D44BAAE8214F}" type="slidenum">
              <a:rPr lang="en-US" smtClean="0"/>
              <a:pPr/>
              <a:t>5</a:t>
            </a:fld>
            <a:endParaRPr lang="en-US" smtClean="0"/>
          </a:p>
          <a:p>
            <a:endParaRPr lang="en-US" dirty="0"/>
          </a:p>
        </p:txBody>
      </p:sp>
      <p:pic>
        <p:nvPicPr>
          <p:cNvPr id="1026" name="Picture 2" descr="C:\Documents and Settings\lecocq\Desktop\Australis_W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7103" y="1213344"/>
            <a:ext cx="5715476" cy="4646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Nikon Cameras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Catherine LeCocq</a:t>
            </a:r>
            <a:endParaRPr lang="en-US" smtClean="0">
              <a:cs typeface="Arial" charset="0"/>
            </a:endParaRPr>
          </a:p>
          <a:p>
            <a:r>
              <a:rPr lang="en-US" smtClean="0"/>
              <a:t>IWAA2010, Page </a:t>
            </a:r>
            <a:fld id="{0C171E1E-64B3-4937-A2D4-D44BAAE8214F}" type="slidenum">
              <a:rPr lang="en-US" smtClean="0"/>
              <a:pPr/>
              <a:t>6</a:t>
            </a:fld>
            <a:endParaRPr lang="en-US" smtClean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63119" y="1371596"/>
          <a:ext cx="7217763" cy="4553268"/>
        </p:xfrm>
        <a:graphic>
          <a:graphicData uri="http://schemas.openxmlformats.org/drawingml/2006/table">
            <a:tbl>
              <a:tblPr/>
              <a:tblGrid>
                <a:gridCol w="1031109"/>
                <a:gridCol w="1031109"/>
                <a:gridCol w="1031109"/>
                <a:gridCol w="1031109"/>
                <a:gridCol w="1031109"/>
                <a:gridCol w="1031109"/>
                <a:gridCol w="1031109"/>
              </a:tblGrid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Target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DX </a:t>
                      </a:r>
                    </a:p>
                  </a:txBody>
                  <a:tcPr marL="4572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DY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DZ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DX</a:t>
                      </a:r>
                    </a:p>
                  </a:txBody>
                  <a:tcPr marL="4572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DY 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DZ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PT002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-0.172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-0.017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-0.062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-0.016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-0.012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PT003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-0.107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-0.001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-0.094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-0.021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0.014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0.006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PT004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-0.086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-0.035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-0.088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-0.057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-0.015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0.015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PT005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-0.004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0.027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-0.029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0.014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-0.004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PT006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0.041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0.013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0.016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0.016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0.004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-0.012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PT007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0.111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-0.031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0.205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0.035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0.011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-0.009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PT008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0.155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0.019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0.316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0.043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-0.008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0.024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PT009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-0.143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0.005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-0.035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-0.023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-0.019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-0.007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PT010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-0.074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0.016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0.011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0.031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0.005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0.008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PT011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0.050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-0.043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-0.224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-0.035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-0.027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-0.034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PT012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0.353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0.040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0.066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0.038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0.018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-0.012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M15            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-0.122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0.006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-0.082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-0.025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0.034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-0.044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Camera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D200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D300 – GSI Modified</a:t>
                      </a:r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RMS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0.152</a:t>
                      </a:r>
                    </a:p>
                  </a:txBody>
                  <a:tcPr marL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0.026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0.143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0.033</a:t>
                      </a:r>
                    </a:p>
                  </a:txBody>
                  <a:tcPr marL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0.018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0.025</a:t>
                      </a:r>
                    </a:p>
                  </a:txBody>
                  <a:tcPr marL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D200 Repeatability Studies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Catherine LeCocq</a:t>
            </a:r>
            <a:endParaRPr lang="en-US" smtClean="0">
              <a:cs typeface="Arial" charset="0"/>
            </a:endParaRPr>
          </a:p>
          <a:p>
            <a:r>
              <a:rPr lang="en-US" smtClean="0"/>
              <a:t>IWAA2010, Page </a:t>
            </a:r>
            <a:fld id="{0C171E1E-64B3-4937-A2D4-D44BAAE8214F}" type="slidenum">
              <a:rPr lang="en-US" smtClean="0"/>
              <a:pPr/>
              <a:t>7</a:t>
            </a:fld>
            <a:endParaRPr lang="en-US" smtClean="0"/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68917" y="1111413"/>
          <a:ext cx="7398158" cy="4839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03552" y="4669436"/>
            <a:ext cx="5156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Global RMS fit to the 12 Control Points in mm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D200 </a:t>
            </a:r>
            <a:r>
              <a:rPr lang="en-US" dirty="0" err="1" smtClean="0"/>
              <a:t>vs</a:t>
            </a:r>
            <a:r>
              <a:rPr lang="en-US" dirty="0" smtClean="0"/>
              <a:t> GSI Modified D300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Catherine LeCocq</a:t>
            </a:r>
            <a:endParaRPr lang="en-US" smtClean="0">
              <a:cs typeface="Arial" charset="0"/>
            </a:endParaRPr>
          </a:p>
          <a:p>
            <a:r>
              <a:rPr lang="en-US" smtClean="0"/>
              <a:t>IWAA2010, Page </a:t>
            </a:r>
            <a:fld id="{0C171E1E-64B3-4937-A2D4-D44BAAE8214F}" type="slidenum">
              <a:rPr lang="en-US" smtClean="0"/>
              <a:pPr/>
              <a:t>8</a:t>
            </a:fld>
            <a:endParaRPr lang="en-US" smtClean="0"/>
          </a:p>
          <a:p>
            <a:endParaRPr lang="en-US" dirty="0"/>
          </a:p>
        </p:txBody>
      </p:sp>
      <p:pic>
        <p:nvPicPr>
          <p:cNvPr id="5" name="Picture 2" descr="J:\Catherine\IWAA2010\Nikons\P8260260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513" y="1518808"/>
            <a:ext cx="7972975" cy="3820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of D200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Catherine LeCocq</a:t>
            </a:r>
            <a:endParaRPr lang="en-US" smtClean="0">
              <a:cs typeface="Arial" charset="0"/>
            </a:endParaRPr>
          </a:p>
          <a:p>
            <a:r>
              <a:rPr lang="en-US" smtClean="0"/>
              <a:t>IWAA2010, Page </a:t>
            </a:r>
            <a:fld id="{0C171E1E-64B3-4937-A2D4-D44BAAE8214F}" type="slidenum">
              <a:rPr lang="en-US" smtClean="0"/>
              <a:pPr/>
              <a:t>9</a:t>
            </a:fld>
            <a:endParaRPr lang="en-US" smtClean="0"/>
          </a:p>
          <a:p>
            <a:endParaRPr lang="en-US" dirty="0"/>
          </a:p>
        </p:txBody>
      </p:sp>
      <p:pic>
        <p:nvPicPr>
          <p:cNvPr id="1026" name="Picture 2" descr="G:\TO_DO\D20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073304"/>
            <a:ext cx="72009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913</Words>
  <Application>Microsoft Office PowerPoint</Application>
  <PresentationFormat>On-screen Show (4:3)</PresentationFormat>
  <Paragraphs>421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2_Default Design</vt:lpstr>
      <vt:lpstr>Camera Choices for Photogrammetric Surveys</vt:lpstr>
      <vt:lpstr>Introduction</vt:lpstr>
      <vt:lpstr>Testing Wall</vt:lpstr>
      <vt:lpstr>Testing Wall</vt:lpstr>
      <vt:lpstr>Photogrammetric Survey</vt:lpstr>
      <vt:lpstr>Nikon Cameras</vt:lpstr>
      <vt:lpstr>D200 Repeatability Studies</vt:lpstr>
      <vt:lpstr>D200 vs GSI Modified D300</vt:lpstr>
      <vt:lpstr>Inside of D200</vt:lpstr>
      <vt:lpstr>Inside of D200</vt:lpstr>
      <vt:lpstr>Inside of D200</vt:lpstr>
      <vt:lpstr>New Camera</vt:lpstr>
      <vt:lpstr>Sensor</vt:lpstr>
      <vt:lpstr>Lens</vt:lpstr>
      <vt:lpstr>Body Parts</vt:lpstr>
      <vt:lpstr>Camera Assembly</vt:lpstr>
      <vt:lpstr>Wall Results</vt:lpstr>
      <vt:lpstr>Laser Tracker Survey</vt:lpstr>
      <vt:lpstr>Field Operations</vt:lpstr>
      <vt:lpstr>Field Operations</vt:lpstr>
      <vt:lpstr>Modifications</vt:lpstr>
      <vt:lpstr>Outlook</vt:lpstr>
      <vt:lpstr>Acknowledgments</vt:lpstr>
    </vt:vector>
  </TitlesOfParts>
  <Company>Stanford Linear Accelerator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IWAA2010_clc</dc:title>
  <cp:lastModifiedBy>SLAC</cp:lastModifiedBy>
  <cp:revision>129</cp:revision>
  <dcterms:created xsi:type="dcterms:W3CDTF">2008-11-05T19:53:02Z</dcterms:created>
  <dcterms:modified xsi:type="dcterms:W3CDTF">2010-09-10T23:00:56Z</dcterms:modified>
</cp:coreProperties>
</file>