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sldIdLst>
    <p:sldId id="266" r:id="rId2"/>
    <p:sldId id="296" r:id="rId3"/>
    <p:sldId id="259" r:id="rId4"/>
    <p:sldId id="258" r:id="rId5"/>
    <p:sldId id="261" r:id="rId6"/>
    <p:sldId id="262" r:id="rId7"/>
    <p:sldId id="263" r:id="rId8"/>
    <p:sldId id="264" r:id="rId9"/>
    <p:sldId id="267" r:id="rId10"/>
    <p:sldId id="269" r:id="rId11"/>
    <p:sldId id="271" r:id="rId12"/>
    <p:sldId id="270" r:id="rId13"/>
    <p:sldId id="272" r:id="rId14"/>
    <p:sldId id="285" r:id="rId15"/>
    <p:sldId id="286" r:id="rId16"/>
    <p:sldId id="288" r:id="rId17"/>
    <p:sldId id="289" r:id="rId18"/>
    <p:sldId id="281" r:id="rId19"/>
    <p:sldId id="274" r:id="rId20"/>
    <p:sldId id="280" r:id="rId21"/>
    <p:sldId id="290" r:id="rId22"/>
    <p:sldId id="275" r:id="rId23"/>
    <p:sldId id="276" r:id="rId24"/>
    <p:sldId id="279" r:id="rId25"/>
    <p:sldId id="291" r:id="rId26"/>
    <p:sldId id="294" r:id="rId27"/>
    <p:sldId id="292" r:id="rId28"/>
    <p:sldId id="295" r:id="rId29"/>
    <p:sldId id="278" r:id="rId30"/>
    <p:sldId id="297" r:id="rId31"/>
    <p:sldId id="298" r:id="rId32"/>
    <p:sldId id="284" r:id="rId33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2026"/>
    <a:srgbClr val="81BA16"/>
    <a:srgbClr val="F2C522"/>
    <a:srgbClr val="FF9900"/>
    <a:srgbClr val="1166AA"/>
    <a:srgbClr val="7DA9DA"/>
    <a:srgbClr val="8A8B8E"/>
    <a:srgbClr val="1B509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3500" autoAdjust="0"/>
  </p:normalViewPr>
  <p:slideViewPr>
    <p:cSldViewPr snapToGrid="0">
      <p:cViewPr varScale="1">
        <p:scale>
          <a:sx n="97" d="100"/>
          <a:sy n="97" d="100"/>
        </p:scale>
        <p:origin x="-114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39BDF91-22DC-40B9-800E-E1D25769CA1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000" b="1"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209925" y="6624638"/>
            <a:ext cx="950913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235450" y="6624638"/>
            <a:ext cx="4079875" cy="215900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GB"/>
              <a:t>David Martin ESRF Alignment and </a:t>
            </a:r>
            <a:r>
              <a:rPr lang="en-GB" err="1"/>
              <a:t>GEodesy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70888" y="6624638"/>
            <a:ext cx="744537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18F36-7F28-4DCB-A308-FEF0AB4B19F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Author - Title (Footer)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24FB0-D44E-44F1-B0CF-6811A88F22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Author - Title (Footer)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24960-5966-4B9B-AF69-7F12818423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65163"/>
            <a:ext cx="2057400" cy="5461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65163"/>
            <a:ext cx="6019800" cy="5461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Author - Title (Footer)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22D20-F308-4177-A9B7-EF7EE081BD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David Martin ESRF Alignment and </a:t>
            </a:r>
            <a:r>
              <a:rPr lang="en-GB" err="1"/>
              <a:t>GEodesy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F1796-4709-43AE-BE3E-A7A9FFD25F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David Martin ESRF Alignment and </a:t>
            </a:r>
            <a:r>
              <a:rPr lang="en-GB" err="1"/>
              <a:t>GEodesy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F00E0-3904-4526-A5A5-5EA43E4A00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David Martin ESRF Alignment and </a:t>
            </a:r>
            <a:r>
              <a:rPr lang="en-GB" err="1"/>
              <a:t>GEodesy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0F448-B8ED-47C0-BC44-D61157D0DB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David Martin ESRF Alignment and GEodesy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BB284D-34CC-4494-9C83-084BDA13DF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Author - Title (Footer)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3BBB8-28E8-4FF3-848E-08813C76F5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David Martin ESRF Alignment and </a:t>
            </a:r>
            <a:r>
              <a:rPr lang="en-GB" err="1"/>
              <a:t>GEodesy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42FDA-7952-477B-BB83-FFA22E47DB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David Martin ESRF Alignment and </a:t>
            </a:r>
            <a:r>
              <a:rPr lang="en-GB" err="1"/>
              <a:t>GEodesy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B0394-7AED-43E4-8983-299F4CC3E9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Author - Title (Footer)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AF474-BEE0-47CB-9497-C2E6E6D2CF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65163"/>
            <a:ext cx="82296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0" y="6613525"/>
            <a:ext cx="887413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03700" y="6613525"/>
            <a:ext cx="4168775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dirty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David Martin ESRF Alignment and </a:t>
            </a:r>
            <a:r>
              <a:rPr lang="en-GB" err="1"/>
              <a:t>GEodesy</a:t>
            </a: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34388" y="6613525"/>
            <a:ext cx="661987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5408554-2A3F-40FD-B706-7F14DC5C55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6" r:id="rId2"/>
    <p:sldLayoutId id="2147483657" r:id="rId3"/>
    <p:sldLayoutId id="2147483658" r:id="rId4"/>
    <p:sldLayoutId id="2147483662" r:id="rId5"/>
    <p:sldLayoutId id="2147483663" r:id="rId6"/>
    <p:sldLayoutId id="2147483659" r:id="rId7"/>
    <p:sldLayoutId id="2147483660" r:id="rId8"/>
    <p:sldLayoutId id="2147483664" r:id="rId9"/>
    <p:sldLayoutId id="2147483665" r:id="rId10"/>
    <p:sldLayoutId id="2147483666" r:id="rId11"/>
    <p:sldLayoutId id="2147483667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179388" indent="-179388" algn="l" rtl="0" eaLnBrk="0" fontAlgn="base" hangingPunct="0">
        <a:spcBef>
          <a:spcPct val="20000"/>
        </a:spcBef>
        <a:spcAft>
          <a:spcPct val="0"/>
        </a:spcAft>
        <a:buClr>
          <a:srgbClr val="7DA9DA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182563" algn="l" rtl="0" eaLnBrk="0" fontAlgn="base" hangingPunct="0">
        <a:spcBef>
          <a:spcPct val="20000"/>
        </a:spcBef>
        <a:spcAft>
          <a:spcPct val="0"/>
        </a:spcAft>
        <a:buClr>
          <a:srgbClr val="7DA9DA"/>
        </a:buClr>
        <a:buChar char="•"/>
        <a:defRPr sz="2000">
          <a:solidFill>
            <a:schemeClr val="tx1"/>
          </a:solidFill>
          <a:latin typeface="+mn-lt"/>
        </a:defRPr>
      </a:lvl2pPr>
      <a:lvl3pPr marL="1073150" indent="-179388" algn="l" rtl="0" eaLnBrk="0" fontAlgn="base" hangingPunct="0">
        <a:spcBef>
          <a:spcPct val="20000"/>
        </a:spcBef>
        <a:spcAft>
          <a:spcPct val="0"/>
        </a:spcAft>
        <a:buClr>
          <a:srgbClr val="7DA9DA"/>
        </a:buClr>
        <a:buChar char="•"/>
        <a:defRPr>
          <a:solidFill>
            <a:schemeClr val="tx1"/>
          </a:solidFill>
          <a:latin typeface="+mn-lt"/>
        </a:defRPr>
      </a:lvl3pPr>
      <a:lvl4pPr marL="1524000" indent="-182563" algn="l" rtl="0" eaLnBrk="0" fontAlgn="base" hangingPunct="0">
        <a:spcBef>
          <a:spcPct val="20000"/>
        </a:spcBef>
        <a:spcAft>
          <a:spcPct val="0"/>
        </a:spcAft>
        <a:buClr>
          <a:srgbClr val="7DA9DA"/>
        </a:buClr>
        <a:buChar char="•"/>
        <a:defRPr sz="1600">
          <a:solidFill>
            <a:schemeClr val="tx1"/>
          </a:solidFill>
          <a:latin typeface="+mn-lt"/>
        </a:defRPr>
      </a:lvl4pPr>
      <a:lvl5pPr marL="1978025" indent="-188913" algn="l" rtl="0" eaLnBrk="0" fontAlgn="base" hangingPunct="0">
        <a:spcBef>
          <a:spcPct val="20000"/>
        </a:spcBef>
        <a:spcAft>
          <a:spcPct val="0"/>
        </a:spcAft>
        <a:buClr>
          <a:srgbClr val="7DA9DA"/>
        </a:buClr>
        <a:buChar char="•"/>
        <a:defRPr sz="1400">
          <a:solidFill>
            <a:schemeClr val="tx1"/>
          </a:solidFill>
          <a:latin typeface="+mn-lt"/>
        </a:defRPr>
      </a:lvl5pPr>
      <a:lvl6pPr marL="2435225" indent="-188913" algn="l" rtl="0" fontAlgn="base">
        <a:spcBef>
          <a:spcPct val="20000"/>
        </a:spcBef>
        <a:spcAft>
          <a:spcPct val="0"/>
        </a:spcAft>
        <a:buClr>
          <a:srgbClr val="7DA9DA"/>
        </a:buClr>
        <a:buChar char="•"/>
        <a:defRPr sz="1400">
          <a:solidFill>
            <a:schemeClr val="tx1"/>
          </a:solidFill>
          <a:latin typeface="+mn-lt"/>
        </a:defRPr>
      </a:lvl6pPr>
      <a:lvl7pPr marL="2892425" indent="-188913" algn="l" rtl="0" fontAlgn="base">
        <a:spcBef>
          <a:spcPct val="20000"/>
        </a:spcBef>
        <a:spcAft>
          <a:spcPct val="0"/>
        </a:spcAft>
        <a:buClr>
          <a:srgbClr val="7DA9DA"/>
        </a:buClr>
        <a:buChar char="•"/>
        <a:defRPr sz="1400">
          <a:solidFill>
            <a:schemeClr val="tx1"/>
          </a:solidFill>
          <a:latin typeface="+mn-lt"/>
        </a:defRPr>
      </a:lvl7pPr>
      <a:lvl8pPr marL="3349625" indent="-188913" algn="l" rtl="0" fontAlgn="base">
        <a:spcBef>
          <a:spcPct val="20000"/>
        </a:spcBef>
        <a:spcAft>
          <a:spcPct val="0"/>
        </a:spcAft>
        <a:buClr>
          <a:srgbClr val="7DA9DA"/>
        </a:buClr>
        <a:buChar char="•"/>
        <a:defRPr sz="1400">
          <a:solidFill>
            <a:schemeClr val="tx1"/>
          </a:solidFill>
          <a:latin typeface="+mn-lt"/>
        </a:defRPr>
      </a:lvl8pPr>
      <a:lvl9pPr marL="3806825" indent="-188913" algn="l" rtl="0" fontAlgn="base">
        <a:spcBef>
          <a:spcPct val="20000"/>
        </a:spcBef>
        <a:spcAft>
          <a:spcPct val="0"/>
        </a:spcAft>
        <a:buClr>
          <a:srgbClr val="7DA9DA"/>
        </a:buClr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cap="small" dirty="0" smtClean="0"/>
              <a:t>Design Considerations for the ESRF Upgrade Program Experimental Hall EX2 Slab</a:t>
            </a:r>
            <a:endParaRPr lang="en-GB" dirty="0"/>
          </a:p>
        </p:txBody>
      </p:sp>
      <p:sp>
        <p:nvSpPr>
          <p:cNvPr id="15362" name="Subtitle 6"/>
          <p:cNvSpPr>
            <a:spLocks noGrp="1"/>
          </p:cNvSpPr>
          <p:nvPr>
            <p:ph type="subTitle" idx="1"/>
          </p:nvPr>
        </p:nvSpPr>
        <p:spPr>
          <a:xfrm>
            <a:off x="1371600" y="4598988"/>
            <a:ext cx="6400800" cy="1039812"/>
          </a:xfrm>
        </p:spPr>
        <p:txBody>
          <a:bodyPr/>
          <a:lstStyle/>
          <a:p>
            <a:pPr eaLnBrk="1" hangingPunct="1"/>
            <a:r>
              <a:rPr lang="en-US" smtClean="0"/>
              <a:t>David Martin</a:t>
            </a:r>
            <a:endParaRPr lang="en-GB" smtClean="0"/>
          </a:p>
        </p:txBody>
      </p:sp>
      <p:sp>
        <p:nvSpPr>
          <p:cNvPr id="1536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David Martin ESRF Alignment and GEodesy</a:t>
            </a:r>
          </a:p>
        </p:txBody>
      </p:sp>
      <p:sp>
        <p:nvSpPr>
          <p:cNvPr id="1536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02EA1D-B1E3-472A-8265-36F973D2DA8B}" type="slidenum">
              <a:rPr lang="en-GB" smtClean="0"/>
              <a:pPr/>
              <a:t>1</a:t>
            </a:fld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Medium Term Site Movements - Excavation</a:t>
            </a:r>
            <a:endParaRPr lang="en-GB" smtClean="0"/>
          </a:p>
        </p:txBody>
      </p:sp>
      <p:pic>
        <p:nvPicPr>
          <p:cNvPr id="24578" name="Content Placeholder 5" descr="ESRF08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35125" y="1600200"/>
            <a:ext cx="5873750" cy="4525963"/>
          </a:xfrm>
        </p:spPr>
      </p:pic>
      <p:sp>
        <p:nvSpPr>
          <p:cNvPr id="2457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David Martin ESRF Alignment and GEodesy</a:t>
            </a:r>
          </a:p>
        </p:txBody>
      </p:sp>
      <p:sp>
        <p:nvSpPr>
          <p:cNvPr id="2458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DE9C7A3-47A0-4522-943C-FDBA7EAC6A79}" type="slidenum">
              <a:rPr lang="en-GB" smtClean="0"/>
              <a:pPr/>
              <a:t>10</a:t>
            </a:fld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Medium Term Site Movements – Dam Purging</a:t>
            </a:r>
            <a:endParaRPr lang="en-GB" smtClean="0"/>
          </a:p>
        </p:txBody>
      </p:sp>
      <p:pic>
        <p:nvPicPr>
          <p:cNvPr id="25602" name="Content Placeholder 5" descr="Dam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52563" y="1600200"/>
            <a:ext cx="6238875" cy="4525963"/>
          </a:xfrm>
        </p:spPr>
      </p:pic>
      <p:sp>
        <p:nvSpPr>
          <p:cNvPr id="2560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David Martin ESRF Alignment and GEodesy</a:t>
            </a:r>
          </a:p>
        </p:txBody>
      </p:sp>
      <p:sp>
        <p:nvSpPr>
          <p:cNvPr id="2560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C453B02-A0E6-4A59-9E3B-339EC75B72FE}" type="slidenum">
              <a:rPr lang="en-GB" smtClean="0"/>
              <a:pPr/>
              <a:t>11</a:t>
            </a:fld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Medium Term Site Movements – Dam Purging</a:t>
            </a:r>
            <a:endParaRPr lang="en-GB" smtClean="0"/>
          </a:p>
        </p:txBody>
      </p:sp>
      <p:pic>
        <p:nvPicPr>
          <p:cNvPr id="26626" name="Content Placeholder 5" descr="dampurge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60463" y="1600200"/>
            <a:ext cx="6823075" cy="4525963"/>
          </a:xfrm>
        </p:spPr>
      </p:pic>
      <p:sp>
        <p:nvSpPr>
          <p:cNvPr id="2662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David Martin ESRF Alignment and GEodesy</a:t>
            </a:r>
          </a:p>
        </p:txBody>
      </p:sp>
      <p:sp>
        <p:nvSpPr>
          <p:cNvPr id="2662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5BDA0D-FC81-46D9-813D-73282954FA9F}" type="slidenum">
              <a:rPr lang="en-GB" smtClean="0"/>
              <a:pPr/>
              <a:t>12</a:t>
            </a:fld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Medium to Short Term Movements</a:t>
            </a:r>
            <a:endParaRPr lang="en-GB" smtClean="0"/>
          </a:p>
        </p:txBody>
      </p:sp>
      <p:sp>
        <p:nvSpPr>
          <p:cNvPr id="2765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David Martin ESRF Alignment and GEodesy</a:t>
            </a:r>
          </a:p>
        </p:txBody>
      </p:sp>
      <p:sp>
        <p:nvSpPr>
          <p:cNvPr id="2765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0BBDE4-CDE9-4AE5-8EC7-ACF510C87FC3}" type="slidenum">
              <a:rPr lang="en-GB" smtClean="0"/>
              <a:pPr/>
              <a:t>13</a:t>
            </a:fld>
            <a:endParaRPr lang="en-GB" smtClean="0"/>
          </a:p>
        </p:txBody>
      </p:sp>
      <p:sp>
        <p:nvSpPr>
          <p:cNvPr id="27652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" name="Content Placeholder 5" descr="DancingBLs2.jpg"/>
          <p:cNvPicPr>
            <a:picLocks noChangeAspect="1"/>
          </p:cNvPicPr>
          <p:nvPr/>
        </p:nvPicPr>
        <p:blipFill>
          <a:blip r:embed="rId2"/>
          <a:srcRect l="4881" r="38103" b="552"/>
          <a:stretch>
            <a:fillRect/>
          </a:stretch>
        </p:blipFill>
        <p:spPr bwMode="auto">
          <a:xfrm>
            <a:off x="858838" y="1652588"/>
            <a:ext cx="4692650" cy="43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Content Placeholder 5" descr="BLMovements_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8213" y="3440113"/>
            <a:ext cx="6408737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Sampling Explanation –Short Term Movements</a:t>
            </a:r>
            <a:endParaRPr lang="en-GB" smtClean="0"/>
          </a:p>
        </p:txBody>
      </p:sp>
      <p:pic>
        <p:nvPicPr>
          <p:cNvPr id="28674" name="Content Placeholder 5" descr="AllData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608138"/>
            <a:ext cx="8229600" cy="4510087"/>
          </a:xfrm>
        </p:spPr>
      </p:pic>
      <p:sp>
        <p:nvSpPr>
          <p:cNvPr id="2867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David Martin ESRF Alignment and GEodesy</a:t>
            </a:r>
          </a:p>
        </p:txBody>
      </p:sp>
      <p:sp>
        <p:nvSpPr>
          <p:cNvPr id="286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DDA94BC-BDB1-4FDE-9CAC-26017BD3AD3E}" type="slidenum">
              <a:rPr lang="en-GB" smtClean="0"/>
              <a:pPr/>
              <a:t>14</a:t>
            </a:fld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Sampling</a:t>
            </a:r>
            <a:endParaRPr lang="en-GB" smtClean="0"/>
          </a:p>
        </p:txBody>
      </p:sp>
      <p:sp>
        <p:nvSpPr>
          <p:cNvPr id="2969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David Martin ESRF Alignment and GEodesy</a:t>
            </a:r>
          </a:p>
        </p:txBody>
      </p:sp>
      <p:sp>
        <p:nvSpPr>
          <p:cNvPr id="2969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381EC68-B9AE-4E26-9CCA-3794956B1439}" type="slidenum">
              <a:rPr lang="en-GB" smtClean="0"/>
              <a:pPr/>
              <a:t>15</a:t>
            </a:fld>
            <a:endParaRPr lang="en-GB" smtClean="0"/>
          </a:p>
        </p:txBody>
      </p:sp>
      <p:pic>
        <p:nvPicPr>
          <p:cNvPr id="29700" name="Picture 8" descr="S1b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1650" y="3341688"/>
            <a:ext cx="8216900" cy="272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S1a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01650" y="1604963"/>
            <a:ext cx="8229600" cy="2043112"/>
          </a:xfrm>
        </p:spPr>
      </p:pic>
      <p:sp>
        <p:nvSpPr>
          <p:cNvPr id="10" name="Oval 9"/>
          <p:cNvSpPr/>
          <p:nvPr/>
        </p:nvSpPr>
        <p:spPr>
          <a:xfrm>
            <a:off x="7534275" y="4868863"/>
            <a:ext cx="257175" cy="6826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Right Arrow 10"/>
          <p:cNvSpPr/>
          <p:nvPr/>
        </p:nvSpPr>
        <p:spPr>
          <a:xfrm rot="14467085">
            <a:off x="6471444" y="3982244"/>
            <a:ext cx="1524000" cy="398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Sampling</a:t>
            </a:r>
            <a:endParaRPr lang="en-GB" smtClean="0"/>
          </a:p>
        </p:txBody>
      </p:sp>
      <p:sp>
        <p:nvSpPr>
          <p:cNvPr id="3072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David Martin ESRF Alignment and GEodesy</a:t>
            </a:r>
          </a:p>
        </p:txBody>
      </p:sp>
      <p:sp>
        <p:nvSpPr>
          <p:cNvPr id="3072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2E2A014-EF71-4DEA-8046-A29FAD4AFD41}" type="slidenum">
              <a:rPr lang="en-GB" smtClean="0"/>
              <a:pPr/>
              <a:t>16</a:t>
            </a:fld>
            <a:endParaRPr lang="en-GB" smtClean="0"/>
          </a:p>
        </p:txBody>
      </p:sp>
      <p:pic>
        <p:nvPicPr>
          <p:cNvPr id="30724" name="Picture 14" descr="S2b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325" y="3328988"/>
            <a:ext cx="8178800" cy="271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S2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3" y="1446213"/>
            <a:ext cx="8191500" cy="203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>
          <a:xfrm>
            <a:off x="5494338" y="4983163"/>
            <a:ext cx="257175" cy="6826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Right Arrow 13"/>
          <p:cNvSpPr/>
          <p:nvPr/>
        </p:nvSpPr>
        <p:spPr>
          <a:xfrm rot="16404512">
            <a:off x="4909344" y="3869532"/>
            <a:ext cx="1524000" cy="398462"/>
          </a:xfrm>
          <a:prstGeom prst="rightArrow">
            <a:avLst>
              <a:gd name="adj1" fmla="val 50000"/>
              <a:gd name="adj2" fmla="val 537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Sampling</a:t>
            </a:r>
            <a:endParaRPr lang="en-GB" smtClean="0"/>
          </a:p>
        </p:txBody>
      </p:sp>
      <p:sp>
        <p:nvSpPr>
          <p:cNvPr id="3174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David Martin ESRF Alignment and GEodesy</a:t>
            </a:r>
          </a:p>
        </p:txBody>
      </p:sp>
      <p:sp>
        <p:nvSpPr>
          <p:cNvPr id="3174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8A5E339-1AD8-4C2F-AF94-9B6BFCF0F988}" type="slidenum">
              <a:rPr lang="en-GB" smtClean="0"/>
              <a:pPr/>
              <a:t>17</a:t>
            </a:fld>
            <a:endParaRPr lang="en-GB" smtClean="0"/>
          </a:p>
        </p:txBody>
      </p:sp>
      <p:pic>
        <p:nvPicPr>
          <p:cNvPr id="9" name="Picture 8" descr="S1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8" y="2886075"/>
            <a:ext cx="4319587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S2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8" y="5126038"/>
            <a:ext cx="4319587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10" descr="S3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8" y="1706563"/>
            <a:ext cx="4319587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2339975" y="4138613"/>
            <a:ext cx="125413" cy="784225"/>
            <a:chOff x="2339233" y="4139158"/>
            <a:chExt cx="126000" cy="783922"/>
          </a:xfrm>
        </p:grpSpPr>
        <p:sp>
          <p:nvSpPr>
            <p:cNvPr id="16" name="Oval 15"/>
            <p:cNvSpPr/>
            <p:nvPr/>
          </p:nvSpPr>
          <p:spPr>
            <a:xfrm>
              <a:off x="2339233" y="4139158"/>
              <a:ext cx="126000" cy="1253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7" name="Oval 16"/>
            <p:cNvSpPr/>
            <p:nvPr/>
          </p:nvSpPr>
          <p:spPr>
            <a:xfrm>
              <a:off x="2339233" y="4467643"/>
              <a:ext cx="126000" cy="1269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2339233" y="4797715"/>
              <a:ext cx="126000" cy="1253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pic>
        <p:nvPicPr>
          <p:cNvPr id="19" name="Picture 18" descr="Histogram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9538" y="2646363"/>
            <a:ext cx="3709987" cy="262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ight Brace 19"/>
          <p:cNvSpPr/>
          <p:nvPr/>
        </p:nvSpPr>
        <p:spPr>
          <a:xfrm>
            <a:off x="4610100" y="1778000"/>
            <a:ext cx="477838" cy="4352925"/>
          </a:xfrm>
          <a:prstGeom prst="rightBrac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5203825" y="5524500"/>
            <a:ext cx="3592513" cy="646113"/>
            <a:chOff x="5203065" y="5525035"/>
            <a:chExt cx="3593205" cy="646331"/>
          </a:xfrm>
        </p:grpSpPr>
        <p:sp>
          <p:nvSpPr>
            <p:cNvPr id="31756" name="TextBox 20"/>
            <p:cNvSpPr txBox="1">
              <a:spLocks noChangeArrowheads="1"/>
            </p:cNvSpPr>
            <p:nvPr/>
          </p:nvSpPr>
          <p:spPr bwMode="auto">
            <a:xfrm>
              <a:off x="5203065" y="5640946"/>
              <a:ext cx="126212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l-GR"/>
                <a:t>σ</a:t>
              </a:r>
              <a:r>
                <a:rPr lang="en-US"/>
                <a:t>=1.4 um</a:t>
              </a:r>
              <a:endParaRPr lang="en-GB"/>
            </a:p>
          </p:txBody>
        </p:sp>
        <p:sp>
          <p:nvSpPr>
            <p:cNvPr id="22" name="Right Arrow 21"/>
            <p:cNvSpPr/>
            <p:nvPr/>
          </p:nvSpPr>
          <p:spPr>
            <a:xfrm>
              <a:off x="6387568" y="5679075"/>
              <a:ext cx="966974" cy="32237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1758" name="TextBox 22"/>
            <p:cNvSpPr txBox="1">
              <a:spLocks noChangeArrowheads="1"/>
            </p:cNvSpPr>
            <p:nvPr/>
          </p:nvSpPr>
          <p:spPr bwMode="auto">
            <a:xfrm>
              <a:off x="7443988" y="5525035"/>
              <a:ext cx="135228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one point on graph</a:t>
              </a:r>
              <a:endParaRPr lang="en-GB"/>
            </a:p>
          </p:txBody>
        </p:sp>
      </p:grpSp>
      <p:pic>
        <p:nvPicPr>
          <p:cNvPr id="26" name="Picture 25" descr="NormalProbPlot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70488" y="2659063"/>
            <a:ext cx="3709987" cy="262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Long Beamline Translation Movements</a:t>
            </a:r>
            <a:endParaRPr lang="en-GB" smtClean="0"/>
          </a:p>
        </p:txBody>
      </p:sp>
      <p:pic>
        <p:nvPicPr>
          <p:cNvPr id="32770" name="Content Placeholder 5" descr="LongBeamline dZ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7850" y="1600200"/>
            <a:ext cx="7988300" cy="4525963"/>
          </a:xfrm>
        </p:spPr>
      </p:pic>
      <p:sp>
        <p:nvSpPr>
          <p:cNvPr id="3277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David Martin ESRF Alignment and GEodesy</a:t>
            </a:r>
          </a:p>
        </p:txBody>
      </p:sp>
      <p:sp>
        <p:nvSpPr>
          <p:cNvPr id="3277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EFBE91-10BF-411A-AF50-D08859E011D2}" type="slidenum">
              <a:rPr lang="en-GB" smtClean="0"/>
              <a:pPr/>
              <a:t>18</a:t>
            </a:fld>
            <a:endParaRPr lang="en-GB" smtClean="0"/>
          </a:p>
        </p:txBody>
      </p:sp>
      <p:sp>
        <p:nvSpPr>
          <p:cNvPr id="32773" name="TextBox 6"/>
          <p:cNvSpPr txBox="1">
            <a:spLocks noChangeArrowheads="1"/>
          </p:cNvSpPr>
          <p:nvPr/>
        </p:nvSpPr>
        <p:spPr bwMode="auto">
          <a:xfrm>
            <a:off x="747713" y="6130925"/>
            <a:ext cx="76882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Recall  - tolerance 15 um over 30 minutes</a:t>
            </a:r>
            <a:endParaRPr lang="en-GB"/>
          </a:p>
        </p:txBody>
      </p: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1943100" y="3294063"/>
            <a:ext cx="1812925" cy="1689100"/>
            <a:chOff x="1942564" y="3294845"/>
            <a:chExt cx="1813439" cy="1687963"/>
          </a:xfrm>
        </p:grpSpPr>
        <p:sp>
          <p:nvSpPr>
            <p:cNvPr id="32786" name="TextBox 8"/>
            <p:cNvSpPr txBox="1">
              <a:spLocks noChangeArrowheads="1"/>
            </p:cNvSpPr>
            <p:nvPr/>
          </p:nvSpPr>
          <p:spPr bwMode="auto">
            <a:xfrm>
              <a:off x="2975020" y="4675031"/>
              <a:ext cx="78098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270 nm</a:t>
              </a:r>
              <a:endParaRPr lang="en-GB" sz="1400"/>
            </a:p>
          </p:txBody>
        </p:sp>
        <p:sp>
          <p:nvSpPr>
            <p:cNvPr id="32787" name="TextBox 9"/>
            <p:cNvSpPr txBox="1">
              <a:spLocks noChangeArrowheads="1"/>
            </p:cNvSpPr>
            <p:nvPr/>
          </p:nvSpPr>
          <p:spPr bwMode="auto">
            <a:xfrm>
              <a:off x="1942564" y="3294845"/>
              <a:ext cx="88036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2100 nm</a:t>
              </a:r>
              <a:endParaRPr lang="en-GB" sz="1400"/>
            </a:p>
          </p:txBody>
        </p:sp>
      </p:grp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5232400" y="1906588"/>
            <a:ext cx="2476500" cy="2076450"/>
            <a:chOff x="5232428" y="1907015"/>
            <a:chExt cx="2477230" cy="2076416"/>
          </a:xfrm>
        </p:grpSpPr>
        <p:grpSp>
          <p:nvGrpSpPr>
            <p:cNvPr id="32780" name="Group 17"/>
            <p:cNvGrpSpPr>
              <a:grpSpLocks/>
            </p:cNvGrpSpPr>
            <p:nvPr/>
          </p:nvGrpSpPr>
          <p:grpSpPr bwMode="auto">
            <a:xfrm>
              <a:off x="6898217" y="3061763"/>
              <a:ext cx="811441" cy="921668"/>
              <a:chOff x="6898217" y="3061763"/>
              <a:chExt cx="811441" cy="921668"/>
            </a:xfrm>
          </p:grpSpPr>
          <p:sp>
            <p:nvSpPr>
              <p:cNvPr id="32784" name="TextBox 10"/>
              <p:cNvSpPr txBox="1">
                <a:spLocks noChangeArrowheads="1"/>
              </p:cNvSpPr>
              <p:nvPr/>
            </p:nvSpPr>
            <p:spPr bwMode="auto">
              <a:xfrm>
                <a:off x="6898217" y="3675654"/>
                <a:ext cx="811441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/>
                  <a:t>27 days</a:t>
                </a:r>
                <a:endParaRPr lang="en-GB" sz="1400"/>
              </a:p>
            </p:txBody>
          </p:sp>
          <p:sp>
            <p:nvSpPr>
              <p:cNvPr id="12" name="Down Arrow 11"/>
              <p:cNvSpPr/>
              <p:nvPr/>
            </p:nvSpPr>
            <p:spPr>
              <a:xfrm flipH="1" flipV="1">
                <a:off x="7110995" y="3061108"/>
                <a:ext cx="231843" cy="541329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grpSp>
          <p:nvGrpSpPr>
            <p:cNvPr id="32781" name="Group 18"/>
            <p:cNvGrpSpPr>
              <a:grpSpLocks/>
            </p:cNvGrpSpPr>
            <p:nvPr/>
          </p:nvGrpSpPr>
          <p:grpSpPr bwMode="auto">
            <a:xfrm>
              <a:off x="5232428" y="1907015"/>
              <a:ext cx="861133" cy="905817"/>
              <a:chOff x="5232428" y="1907015"/>
              <a:chExt cx="861133" cy="905817"/>
            </a:xfrm>
          </p:grpSpPr>
          <p:sp>
            <p:nvSpPr>
              <p:cNvPr id="32782" name="TextBox 12"/>
              <p:cNvSpPr txBox="1">
                <a:spLocks noChangeArrowheads="1"/>
              </p:cNvSpPr>
              <p:nvPr/>
            </p:nvSpPr>
            <p:spPr bwMode="auto">
              <a:xfrm>
                <a:off x="5232428" y="1907015"/>
                <a:ext cx="861133" cy="30777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/>
                  <a:t>2¼ days</a:t>
                </a:r>
                <a:endParaRPr lang="en-GB" sz="1400"/>
              </a:p>
            </p:txBody>
          </p:sp>
          <p:sp>
            <p:nvSpPr>
              <p:cNvPr id="14" name="Down Arrow 13"/>
              <p:cNvSpPr/>
              <p:nvPr/>
            </p:nvSpPr>
            <p:spPr>
              <a:xfrm flipH="1">
                <a:off x="5548434" y="2272134"/>
                <a:ext cx="231843" cy="541328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4802188" y="4557713"/>
            <a:ext cx="2762250" cy="733425"/>
            <a:chOff x="4801674" y="4556976"/>
            <a:chExt cx="2762295" cy="734926"/>
          </a:xfrm>
        </p:grpSpPr>
        <p:sp>
          <p:nvSpPr>
            <p:cNvPr id="32778" name="TextBox 15"/>
            <p:cNvSpPr txBox="1">
              <a:spLocks noChangeArrowheads="1"/>
            </p:cNvSpPr>
            <p:nvPr/>
          </p:nvSpPr>
          <p:spPr bwMode="auto">
            <a:xfrm>
              <a:off x="4932609" y="4984125"/>
              <a:ext cx="250209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"/>
              <a:r>
                <a:rPr lang="en-US" sz="1400"/>
                <a:t>y  = </a:t>
              </a:r>
              <a:r>
                <a:rPr lang="en-GB" sz="1400"/>
                <a:t>1.00    1.11    1.26    2.67</a:t>
              </a:r>
            </a:p>
          </p:txBody>
        </p:sp>
        <p:sp>
          <p:nvSpPr>
            <p:cNvPr id="32779" name="TextBox 16"/>
            <p:cNvSpPr txBox="1">
              <a:spLocks noChangeArrowheads="1"/>
            </p:cNvSpPr>
            <p:nvPr/>
          </p:nvSpPr>
          <p:spPr bwMode="auto">
            <a:xfrm>
              <a:off x="4801674" y="4556976"/>
              <a:ext cx="276229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x = dH / Distance   y = x / min(x)</a:t>
              </a:r>
              <a:endParaRPr lang="en-GB" sz="1400"/>
            </a:p>
          </p:txBody>
        </p:sp>
      </p:grp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322388" y="1296988"/>
            <a:ext cx="6956425" cy="646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For 250 m long beamline movement after 30 minutes is estimated </a:t>
            </a:r>
            <a:br>
              <a:rPr lang="en-US"/>
            </a:br>
            <a:r>
              <a:rPr lang="en-US"/>
              <a:t>between 1.1 um and 5 um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SR Straight Section Rotation</a:t>
            </a:r>
            <a:endParaRPr lang="en-GB" smtClean="0"/>
          </a:p>
        </p:txBody>
      </p:sp>
      <p:sp>
        <p:nvSpPr>
          <p:cNvPr id="3379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David Martin ESRF Alignment and GEodesy</a:t>
            </a:r>
          </a:p>
        </p:txBody>
      </p:sp>
      <p:sp>
        <p:nvSpPr>
          <p:cNvPr id="3379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55D4DBE-49F4-4F37-BE88-4DDB3013095F}" type="slidenum">
              <a:rPr lang="en-GB" smtClean="0"/>
              <a:pPr/>
              <a:t>19</a:t>
            </a:fld>
            <a:endParaRPr lang="en-GB" smtClean="0"/>
          </a:p>
        </p:txBody>
      </p:sp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1525" y="2070100"/>
            <a:ext cx="5172075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cap="small" dirty="0" smtClean="0"/>
              <a:t>Design Considerations for the ESRF Upgrade Program Experimental Hall EX2 Slab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46338"/>
            <a:ext cx="8229600" cy="2833687"/>
          </a:xfrm>
        </p:spPr>
        <p:txBody>
          <a:bodyPr/>
          <a:lstStyle/>
          <a:p>
            <a:pPr eaLnBrk="1" hangingPunct="1"/>
            <a:r>
              <a:rPr lang="en-US" smtClean="0"/>
              <a:t>The ESRF Upgrade program</a:t>
            </a:r>
          </a:p>
          <a:p>
            <a:pPr eaLnBrk="1" hangingPunct="1"/>
            <a:r>
              <a:rPr lang="en-US" smtClean="0"/>
              <a:t>Tolerances for the experimental hall slab</a:t>
            </a:r>
          </a:p>
          <a:p>
            <a:pPr eaLnBrk="1" hangingPunct="1"/>
            <a:r>
              <a:rPr lang="en-US" smtClean="0"/>
              <a:t>What we can say about these tolerances</a:t>
            </a:r>
          </a:p>
          <a:p>
            <a:pPr eaLnBrk="1" hangingPunct="1"/>
            <a:r>
              <a:rPr lang="en-US" smtClean="0"/>
              <a:t>Summary</a:t>
            </a:r>
          </a:p>
          <a:p>
            <a:pPr eaLnBrk="1" hangingPunct="1"/>
            <a:endParaRPr lang="en-GB" smtClean="0"/>
          </a:p>
        </p:txBody>
      </p:sp>
      <p:sp>
        <p:nvSpPr>
          <p:cNvPr id="1638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David Martin ESRF Alignment and GEodesy</a:t>
            </a:r>
          </a:p>
        </p:txBody>
      </p:sp>
      <p:sp>
        <p:nvSpPr>
          <p:cNvPr id="1638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1EA650-FF4D-4C1D-B425-026BFA63CD46}" type="slidenum">
              <a:rPr lang="en-GB" smtClean="0"/>
              <a:pPr/>
              <a:t>2</a:t>
            </a:fld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SR Straight Section Rotation</a:t>
            </a:r>
            <a:endParaRPr lang="en-GB" smtClean="0"/>
          </a:p>
        </p:txBody>
      </p:sp>
      <p:sp>
        <p:nvSpPr>
          <p:cNvPr id="3481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David Martin ESRF Alignment and GEodesy</a:t>
            </a:r>
          </a:p>
        </p:txBody>
      </p:sp>
      <p:sp>
        <p:nvSpPr>
          <p:cNvPr id="3481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5C5B0C-E2AE-45CF-9EFF-D10E36938B08}" type="slidenum">
              <a:rPr lang="en-GB" smtClean="0"/>
              <a:pPr/>
              <a:t>20</a:t>
            </a:fld>
            <a:endParaRPr lang="en-GB" smtClean="0"/>
          </a:p>
        </p:txBody>
      </p:sp>
      <p:pic>
        <p:nvPicPr>
          <p:cNvPr id="34820" name="Content Placeholder 7" descr="Machine LSS dTheta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7850" y="1600200"/>
            <a:ext cx="7988300" cy="4525963"/>
          </a:xfrm>
        </p:spPr>
      </p:pic>
      <p:sp>
        <p:nvSpPr>
          <p:cNvPr id="34821" name="TextBox 5"/>
          <p:cNvSpPr txBox="1">
            <a:spLocks noChangeArrowheads="1"/>
          </p:cNvSpPr>
          <p:nvPr/>
        </p:nvSpPr>
        <p:spPr bwMode="auto">
          <a:xfrm>
            <a:off x="747713" y="6130925"/>
            <a:ext cx="76882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Recall  - tolerance 100 nrad over 30 minutes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Slab Rocking</a:t>
            </a:r>
            <a:endParaRPr lang="en-GB" smtClean="0"/>
          </a:p>
        </p:txBody>
      </p:sp>
      <p:sp>
        <p:nvSpPr>
          <p:cNvPr id="3584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David Martin ESRF Alignment and GEodesy</a:t>
            </a:r>
          </a:p>
        </p:txBody>
      </p:sp>
      <p:sp>
        <p:nvSpPr>
          <p:cNvPr id="3584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9767221-5456-4179-A4EA-D0065F169154}" type="slidenum">
              <a:rPr lang="en-GB" smtClean="0"/>
              <a:pPr/>
              <a:t>21</a:t>
            </a:fld>
            <a:endParaRPr lang="en-GB" smtClean="0"/>
          </a:p>
        </p:txBody>
      </p:sp>
      <p:pic>
        <p:nvPicPr>
          <p:cNvPr id="35844" name="Picture 11" descr="ID13HL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813" y="4592638"/>
            <a:ext cx="8588375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5845" name="Group 18"/>
          <p:cNvGrpSpPr>
            <a:grpSpLocks/>
          </p:cNvGrpSpPr>
          <p:nvPr/>
        </p:nvGrpSpPr>
        <p:grpSpPr bwMode="auto">
          <a:xfrm>
            <a:off x="771525" y="4595813"/>
            <a:ext cx="1081088" cy="876300"/>
            <a:chOff x="771236" y="4595091"/>
            <a:chExt cx="1080654" cy="877455"/>
          </a:xfrm>
        </p:grpSpPr>
        <p:sp>
          <p:nvSpPr>
            <p:cNvPr id="16" name="Oval 15"/>
            <p:cNvSpPr/>
            <p:nvPr/>
          </p:nvSpPr>
          <p:spPr>
            <a:xfrm>
              <a:off x="771236" y="4595091"/>
              <a:ext cx="415758" cy="26864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7" name="Oval 16"/>
            <p:cNvSpPr/>
            <p:nvPr/>
          </p:nvSpPr>
          <p:spPr>
            <a:xfrm>
              <a:off x="1436132" y="4955928"/>
              <a:ext cx="415758" cy="26705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1233014" y="5203904"/>
              <a:ext cx="415758" cy="26864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pic>
        <p:nvPicPr>
          <p:cNvPr id="20" name="Content Placeholder 19" descr="ID11Slab1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312988" y="1681163"/>
            <a:ext cx="4679950" cy="2608262"/>
          </a:xfrm>
        </p:spPr>
      </p:pic>
      <p:pic>
        <p:nvPicPr>
          <p:cNvPr id="21" name="Picture 20" descr="ID11Slab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82838" y="1660525"/>
            <a:ext cx="4679950" cy="262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Bent Arrow 22"/>
          <p:cNvSpPr/>
          <p:nvPr/>
        </p:nvSpPr>
        <p:spPr>
          <a:xfrm>
            <a:off x="981075" y="2581275"/>
            <a:ext cx="941388" cy="1695450"/>
          </a:xfrm>
          <a:prstGeom prst="bentArrow">
            <a:avLst>
              <a:gd name="adj1" fmla="val 26316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Slab Rocking</a:t>
            </a:r>
            <a:endParaRPr lang="en-GB" smtClean="0"/>
          </a:p>
        </p:txBody>
      </p:sp>
      <p:sp>
        <p:nvSpPr>
          <p:cNvPr id="3686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David Martin ESRF Alignment and GEodesy</a:t>
            </a:r>
          </a:p>
        </p:txBody>
      </p:sp>
      <p:sp>
        <p:nvSpPr>
          <p:cNvPr id="3686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DD42266-E8D3-412A-9928-1E4B1D5D5DFB}" type="slidenum">
              <a:rPr lang="en-GB" smtClean="0"/>
              <a:pPr/>
              <a:t>22</a:t>
            </a:fld>
            <a:endParaRPr lang="en-GB" smtClean="0"/>
          </a:p>
        </p:txBody>
      </p:sp>
      <p:pic>
        <p:nvPicPr>
          <p:cNvPr id="36868" name="Content Placeholder 6" descr="ID11 ID13 Dance dTheta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7850" y="1600200"/>
            <a:ext cx="7988300" cy="4525963"/>
          </a:xfrm>
        </p:spPr>
      </p:pic>
      <p:sp>
        <p:nvSpPr>
          <p:cNvPr id="36869" name="TextBox 5"/>
          <p:cNvSpPr txBox="1">
            <a:spLocks noChangeArrowheads="1"/>
          </p:cNvSpPr>
          <p:nvPr/>
        </p:nvSpPr>
        <p:spPr bwMode="auto">
          <a:xfrm>
            <a:off x="747713" y="6130925"/>
            <a:ext cx="76882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Recall  - tolerance 100 nrad over 30 minutes</a:t>
            </a:r>
            <a:endParaRPr lang="en-GB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3300413" y="4125913"/>
            <a:ext cx="2016125" cy="1344612"/>
            <a:chOff x="4807425" y="2271921"/>
            <a:chExt cx="2016180" cy="1343632"/>
          </a:xfrm>
        </p:grpSpPr>
        <p:grpSp>
          <p:nvGrpSpPr>
            <p:cNvPr id="36871" name="Group 17"/>
            <p:cNvGrpSpPr>
              <a:grpSpLocks/>
            </p:cNvGrpSpPr>
            <p:nvPr/>
          </p:nvGrpSpPr>
          <p:grpSpPr bwMode="auto">
            <a:xfrm>
              <a:off x="6041806" y="3074642"/>
              <a:ext cx="781799" cy="540911"/>
              <a:chOff x="6041806" y="3074642"/>
              <a:chExt cx="781799" cy="540911"/>
            </a:xfrm>
          </p:grpSpPr>
          <p:sp>
            <p:nvSpPr>
              <p:cNvPr id="36875" name="TextBox 12"/>
              <p:cNvSpPr txBox="1">
                <a:spLocks noChangeArrowheads="1"/>
              </p:cNvSpPr>
              <p:nvPr/>
            </p:nvSpPr>
            <p:spPr bwMode="auto">
              <a:xfrm>
                <a:off x="6241394" y="3263530"/>
                <a:ext cx="582211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/>
                  <a:t>8 hrs</a:t>
                </a:r>
                <a:endParaRPr lang="en-GB" sz="1400"/>
              </a:p>
            </p:txBody>
          </p:sp>
          <p:sp>
            <p:nvSpPr>
              <p:cNvPr id="14" name="Down Arrow 13"/>
              <p:cNvSpPr/>
              <p:nvPr/>
            </p:nvSpPr>
            <p:spPr>
              <a:xfrm flipH="1" flipV="1">
                <a:off x="6042534" y="3074611"/>
                <a:ext cx="231781" cy="54094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grpSp>
          <p:nvGrpSpPr>
            <p:cNvPr id="36872" name="Group 18"/>
            <p:cNvGrpSpPr>
              <a:grpSpLocks/>
            </p:cNvGrpSpPr>
            <p:nvPr/>
          </p:nvGrpSpPr>
          <p:grpSpPr bwMode="auto">
            <a:xfrm>
              <a:off x="4807425" y="2271921"/>
              <a:ext cx="972383" cy="540911"/>
              <a:chOff x="4807425" y="2271921"/>
              <a:chExt cx="972383" cy="540911"/>
            </a:xfrm>
          </p:grpSpPr>
          <p:sp>
            <p:nvSpPr>
              <p:cNvPr id="36873" name="TextBox 10"/>
              <p:cNvSpPr txBox="1">
                <a:spLocks noChangeArrowheads="1"/>
              </p:cNvSpPr>
              <p:nvPr/>
            </p:nvSpPr>
            <p:spPr bwMode="auto">
              <a:xfrm>
                <a:off x="4807425" y="2357776"/>
                <a:ext cx="731290" cy="30777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/>
                  <a:t>5½ hrs</a:t>
                </a:r>
                <a:endParaRPr lang="en-GB" sz="1400"/>
              </a:p>
            </p:txBody>
          </p:sp>
          <p:sp>
            <p:nvSpPr>
              <p:cNvPr id="12" name="Down Arrow 11"/>
              <p:cNvSpPr/>
              <p:nvPr/>
            </p:nvSpPr>
            <p:spPr>
              <a:xfrm flipH="1">
                <a:off x="5548808" y="2271921"/>
                <a:ext cx="231781" cy="54094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Slab Curling</a:t>
            </a:r>
            <a:endParaRPr lang="en-GB" smtClean="0"/>
          </a:p>
        </p:txBody>
      </p:sp>
      <p:sp>
        <p:nvSpPr>
          <p:cNvPr id="3789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David Martin ESRF Alignment and GEodesy</a:t>
            </a:r>
          </a:p>
        </p:txBody>
      </p:sp>
      <p:sp>
        <p:nvSpPr>
          <p:cNvPr id="3789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95D7EF9-CDB3-4D3A-AA3C-2FE52F484282}" type="slidenum">
              <a:rPr lang="en-GB" smtClean="0"/>
              <a:pPr/>
              <a:t>23</a:t>
            </a:fld>
            <a:endParaRPr lang="en-GB" smtClean="0"/>
          </a:p>
        </p:txBody>
      </p:sp>
      <p:pic>
        <p:nvPicPr>
          <p:cNvPr id="37892" name="Content Placeholder 11" descr="P100034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Slab Curling</a:t>
            </a:r>
            <a:endParaRPr lang="en-GB" smtClean="0"/>
          </a:p>
        </p:txBody>
      </p:sp>
      <p:sp>
        <p:nvSpPr>
          <p:cNvPr id="3891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David Martin ESRF Alignment and GEodesy</a:t>
            </a:r>
          </a:p>
        </p:txBody>
      </p:sp>
      <p:sp>
        <p:nvSpPr>
          <p:cNvPr id="3891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3B3813B-163D-45C1-A0C3-B92D66581953}" type="slidenum">
              <a:rPr lang="en-GB" smtClean="0"/>
              <a:pPr/>
              <a:t>24</a:t>
            </a:fld>
            <a:endParaRPr lang="en-GB" smtClean="0"/>
          </a:p>
        </p:txBody>
      </p:sp>
      <p:pic>
        <p:nvPicPr>
          <p:cNvPr id="38916" name="Picture 7" descr="Setup"/>
          <p:cNvPicPr>
            <a:picLocks noChangeAspect="1" noChangeArrowheads="1"/>
          </p:cNvPicPr>
          <p:nvPr/>
        </p:nvPicPr>
        <p:blipFill>
          <a:blip r:embed="rId2"/>
          <a:srcRect t="6667" b="13284"/>
          <a:stretch>
            <a:fillRect/>
          </a:stretch>
        </p:blipFill>
        <p:spPr bwMode="auto">
          <a:xfrm>
            <a:off x="322263" y="2632075"/>
            <a:ext cx="8599487" cy="291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8917" name="Group 22"/>
          <p:cNvGrpSpPr>
            <a:grpSpLocks/>
          </p:cNvGrpSpPr>
          <p:nvPr/>
        </p:nvGrpSpPr>
        <p:grpSpPr bwMode="auto">
          <a:xfrm>
            <a:off x="6196013" y="1601788"/>
            <a:ext cx="2736850" cy="2051050"/>
            <a:chOff x="6195868" y="1305502"/>
            <a:chExt cx="2736850" cy="2051050"/>
          </a:xfrm>
        </p:grpSpPr>
        <p:pic>
          <p:nvPicPr>
            <p:cNvPr id="38918" name="Picture 5" descr="IMG_115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195868" y="1305502"/>
              <a:ext cx="2736850" cy="205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919" name="TextBox 8"/>
            <p:cNvSpPr txBox="1">
              <a:spLocks noChangeArrowheads="1"/>
            </p:cNvSpPr>
            <p:nvPr/>
          </p:nvSpPr>
          <p:spPr bwMode="auto">
            <a:xfrm>
              <a:off x="6511637" y="1911927"/>
              <a:ext cx="47105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solidFill>
                    <a:srgbClr val="FFFF00"/>
                  </a:solidFill>
                </a:rPr>
                <a:t>15</a:t>
              </a:r>
              <a:endParaRPr lang="en-GB" sz="1600">
                <a:solidFill>
                  <a:srgbClr val="FFFF00"/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38919" idx="3"/>
            </p:cNvCxnSpPr>
            <p:nvPr/>
          </p:nvCxnSpPr>
          <p:spPr>
            <a:xfrm>
              <a:off x="6983268" y="2081789"/>
              <a:ext cx="581025" cy="79375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921" name="TextBox 14"/>
            <p:cNvSpPr txBox="1">
              <a:spLocks noChangeArrowheads="1"/>
            </p:cNvSpPr>
            <p:nvPr/>
          </p:nvSpPr>
          <p:spPr bwMode="auto">
            <a:xfrm>
              <a:off x="6414655" y="2286000"/>
              <a:ext cx="43872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solidFill>
                    <a:srgbClr val="FFFF00"/>
                  </a:solidFill>
                </a:rPr>
                <a:t>26</a:t>
              </a:r>
              <a:endParaRPr lang="en-GB" sz="1600">
                <a:solidFill>
                  <a:srgbClr val="FFFF00"/>
                </a:solidFill>
              </a:endParaRPr>
            </a:p>
          </p:txBody>
        </p:sp>
        <p:cxnSp>
          <p:nvCxnSpPr>
            <p:cNvPr id="16" name="Straight Arrow Connector 15"/>
            <p:cNvCxnSpPr>
              <a:stCxn id="38921" idx="3"/>
            </p:cNvCxnSpPr>
            <p:nvPr/>
          </p:nvCxnSpPr>
          <p:spPr>
            <a:xfrm>
              <a:off x="6853093" y="2454852"/>
              <a:ext cx="328612" cy="209550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Slab Curling</a:t>
            </a:r>
            <a:endParaRPr lang="en-GB" smtClean="0"/>
          </a:p>
        </p:txBody>
      </p:sp>
      <p:pic>
        <p:nvPicPr>
          <p:cNvPr id="39938" name="Content Placeholder 5" descr="SlabCurling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17525" y="1600200"/>
            <a:ext cx="8108950" cy="4525963"/>
          </a:xfrm>
        </p:spPr>
      </p:pic>
      <p:sp>
        <p:nvSpPr>
          <p:cNvPr id="3993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David Martin ESRF Alignment and GEodesy</a:t>
            </a:r>
          </a:p>
        </p:txBody>
      </p:sp>
      <p:sp>
        <p:nvSpPr>
          <p:cNvPr id="3994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1F4904E-6A1A-4BFF-B815-1E67DFEE35F7}" type="slidenum">
              <a:rPr lang="en-GB" smtClean="0"/>
              <a:pPr/>
              <a:t>25</a:t>
            </a:fld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Slab Curling</a:t>
            </a:r>
            <a:endParaRPr lang="en-GB" smtClean="0"/>
          </a:p>
        </p:txBody>
      </p:sp>
      <p:sp>
        <p:nvSpPr>
          <p:cNvPr id="4096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David Martin ESRF Alignment and GEodesy</a:t>
            </a:r>
          </a:p>
        </p:txBody>
      </p:sp>
      <p:sp>
        <p:nvSpPr>
          <p:cNvPr id="4096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6521FD-0F92-4541-8752-C6D2452D589A}" type="slidenum">
              <a:rPr lang="en-GB" smtClean="0"/>
              <a:pPr/>
              <a:t>26</a:t>
            </a:fld>
            <a:endParaRPr lang="en-GB" smtClean="0"/>
          </a:p>
        </p:txBody>
      </p:sp>
      <p:pic>
        <p:nvPicPr>
          <p:cNvPr id="40964" name="Content Placeholder 7" descr="MoveLong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0850" y="1658938"/>
            <a:ext cx="8280400" cy="2395537"/>
          </a:xfrm>
        </p:spPr>
      </p:pic>
      <p:pic>
        <p:nvPicPr>
          <p:cNvPr id="40965" name="Picture 8" descr="TemperatureLong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850" y="4038600"/>
            <a:ext cx="8280400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Slab Curling</a:t>
            </a:r>
            <a:endParaRPr lang="en-GB" smtClean="0"/>
          </a:p>
        </p:txBody>
      </p:sp>
      <p:pic>
        <p:nvPicPr>
          <p:cNvPr id="41986" name="Content Placeholder 16" descr="MoveShort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34975" y="1677988"/>
            <a:ext cx="8280400" cy="2428875"/>
          </a:xfrm>
        </p:spPr>
      </p:pic>
      <p:sp>
        <p:nvSpPr>
          <p:cNvPr id="4198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David Martin ESRF Alignment and GEodesy</a:t>
            </a:r>
          </a:p>
        </p:txBody>
      </p:sp>
      <p:sp>
        <p:nvSpPr>
          <p:cNvPr id="4198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E502DA-4853-4EB4-A795-061A8EE9B226}" type="slidenum">
              <a:rPr lang="en-GB" smtClean="0"/>
              <a:pPr/>
              <a:t>27</a:t>
            </a:fld>
            <a:endParaRPr lang="en-GB" smtClean="0"/>
          </a:p>
        </p:txBody>
      </p:sp>
      <p:pic>
        <p:nvPicPr>
          <p:cNvPr id="41989" name="Picture 17" descr="TemperatureShort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975" y="4065588"/>
            <a:ext cx="8280400" cy="241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Slab Curling</a:t>
            </a:r>
            <a:endParaRPr lang="en-GB" smtClean="0"/>
          </a:p>
        </p:txBody>
      </p:sp>
      <p:pic>
        <p:nvPicPr>
          <p:cNvPr id="43010" name="Content Placeholder 5" descr="TempandMove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608138"/>
            <a:ext cx="8229600" cy="4510087"/>
          </a:xfrm>
        </p:spPr>
      </p:pic>
      <p:sp>
        <p:nvSpPr>
          <p:cNvPr id="4301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David Martin ESRF Alignment and GEodesy</a:t>
            </a:r>
          </a:p>
        </p:txBody>
      </p:sp>
      <p:sp>
        <p:nvSpPr>
          <p:cNvPr id="4301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F689CFB-C0F7-4472-8A1F-A6D57C94CE7E}" type="slidenum">
              <a:rPr lang="en-GB" smtClean="0"/>
              <a:pPr/>
              <a:t>28</a:t>
            </a:fld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Slab Curling</a:t>
            </a:r>
            <a:endParaRPr lang="en-GB" smtClean="0"/>
          </a:p>
        </p:txBody>
      </p:sp>
      <p:sp>
        <p:nvSpPr>
          <p:cNvPr id="4403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David Martin ESRF Alignment and GEodesy</a:t>
            </a:r>
          </a:p>
        </p:txBody>
      </p:sp>
      <p:sp>
        <p:nvSpPr>
          <p:cNvPr id="4403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46851F-6EC4-4882-A94A-A6FE6CE8614F}" type="slidenum">
              <a:rPr lang="en-GB" smtClean="0"/>
              <a:pPr/>
              <a:t>29</a:t>
            </a:fld>
            <a:endParaRPr lang="en-GB" smtClean="0"/>
          </a:p>
        </p:txBody>
      </p:sp>
      <p:pic>
        <p:nvPicPr>
          <p:cNvPr id="44036" name="Content Placeholder 7" descr="Slab Bending dTheta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7850" y="1600200"/>
            <a:ext cx="7988300" cy="4525963"/>
          </a:xfrm>
        </p:spPr>
      </p:pic>
      <p:sp>
        <p:nvSpPr>
          <p:cNvPr id="44037" name="TextBox 5"/>
          <p:cNvSpPr txBox="1">
            <a:spLocks noChangeArrowheads="1"/>
          </p:cNvSpPr>
          <p:nvPr/>
        </p:nvSpPr>
        <p:spPr bwMode="auto">
          <a:xfrm>
            <a:off x="747713" y="6130925"/>
            <a:ext cx="76882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Recall  - tolerance 100 nrad over 30 minutes</a:t>
            </a:r>
            <a:endParaRPr lang="en-GB"/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2355850" y="2833688"/>
            <a:ext cx="2606675" cy="2514600"/>
            <a:chOff x="2355675" y="2834294"/>
            <a:chExt cx="2606291" cy="2514298"/>
          </a:xfrm>
        </p:grpSpPr>
        <p:grpSp>
          <p:nvGrpSpPr>
            <p:cNvPr id="44039" name="Group 17"/>
            <p:cNvGrpSpPr>
              <a:grpSpLocks/>
            </p:cNvGrpSpPr>
            <p:nvPr/>
          </p:nvGrpSpPr>
          <p:grpSpPr bwMode="auto">
            <a:xfrm>
              <a:off x="2397316" y="4426924"/>
              <a:ext cx="2520242" cy="921668"/>
              <a:chOff x="6776133" y="3061763"/>
              <a:chExt cx="2520242" cy="921668"/>
            </a:xfrm>
          </p:grpSpPr>
          <p:sp>
            <p:nvSpPr>
              <p:cNvPr id="44043" name="TextBox 12"/>
              <p:cNvSpPr txBox="1">
                <a:spLocks noChangeArrowheads="1"/>
              </p:cNvSpPr>
              <p:nvPr/>
            </p:nvSpPr>
            <p:spPr bwMode="auto">
              <a:xfrm>
                <a:off x="6776133" y="3675654"/>
                <a:ext cx="252024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/>
                  <a:t>370 nrad 1m from slab centre</a:t>
                </a:r>
                <a:endParaRPr lang="en-GB" sz="1400"/>
              </a:p>
            </p:txBody>
          </p:sp>
          <p:sp>
            <p:nvSpPr>
              <p:cNvPr id="14" name="Down Arrow 13"/>
              <p:cNvSpPr/>
              <p:nvPr/>
            </p:nvSpPr>
            <p:spPr>
              <a:xfrm flipH="1" flipV="1">
                <a:off x="7104326" y="3061204"/>
                <a:ext cx="231741" cy="541273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grpSp>
          <p:nvGrpSpPr>
            <p:cNvPr id="44040" name="Group 18"/>
            <p:cNvGrpSpPr>
              <a:grpSpLocks/>
            </p:cNvGrpSpPr>
            <p:nvPr/>
          </p:nvGrpSpPr>
          <p:grpSpPr bwMode="auto">
            <a:xfrm>
              <a:off x="2355675" y="2834294"/>
              <a:ext cx="2606291" cy="905817"/>
              <a:chOff x="5189028" y="1907015"/>
              <a:chExt cx="2606291" cy="905817"/>
            </a:xfrm>
          </p:grpSpPr>
          <p:sp>
            <p:nvSpPr>
              <p:cNvPr id="44041" name="TextBox 10"/>
              <p:cNvSpPr txBox="1">
                <a:spLocks noChangeArrowheads="1"/>
              </p:cNvSpPr>
              <p:nvPr/>
            </p:nvSpPr>
            <p:spPr bwMode="auto">
              <a:xfrm>
                <a:off x="5189028" y="1907015"/>
                <a:ext cx="2606291" cy="30777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/>
                  <a:t>1100 nrad 3m from slab centre</a:t>
                </a:r>
                <a:endParaRPr lang="en-GB" sz="1400"/>
              </a:p>
            </p:txBody>
          </p:sp>
          <p:sp>
            <p:nvSpPr>
              <p:cNvPr id="12" name="Down Arrow 11"/>
              <p:cNvSpPr/>
              <p:nvPr/>
            </p:nvSpPr>
            <p:spPr>
              <a:xfrm flipH="1">
                <a:off x="5560448" y="2272096"/>
                <a:ext cx="231741" cy="5412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ESRF Upgrade Program</a:t>
            </a:r>
            <a:endParaRPr lang="en-GB" smtClean="0"/>
          </a:p>
        </p:txBody>
      </p:sp>
      <p:pic>
        <p:nvPicPr>
          <p:cNvPr id="17410" name="Content Placeholder 10" descr="PurpleBook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69950" y="1600200"/>
            <a:ext cx="3213100" cy="4525963"/>
          </a:xfrm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275138" y="1600200"/>
            <a:ext cx="4421187" cy="45259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GB" sz="2400" dirty="0"/>
              <a:t>The </a:t>
            </a:r>
            <a:r>
              <a:rPr lang="en-GB" sz="2400" dirty="0" smtClean="0"/>
              <a:t>286M€ Upgrade </a:t>
            </a:r>
            <a:r>
              <a:rPr lang="en-GB" sz="2400" dirty="0"/>
              <a:t>will focus</a:t>
            </a:r>
          </a:p>
          <a:p>
            <a:pPr eaLnBrk="1" hangingPunct="1">
              <a:buFontTx/>
              <a:buNone/>
              <a:defRPr/>
            </a:pPr>
            <a:r>
              <a:rPr lang="en-GB" sz="2400" dirty="0"/>
              <a:t>on </a:t>
            </a:r>
            <a:r>
              <a:rPr lang="en-GB" sz="2400" dirty="0" smtClean="0"/>
              <a:t>five highlight </a:t>
            </a:r>
            <a:r>
              <a:rPr lang="en-GB" sz="2400" dirty="0"/>
              <a:t>areas:</a:t>
            </a:r>
          </a:p>
          <a:p>
            <a:pPr lvl="1" eaLnBrk="1" hangingPunct="1">
              <a:defRPr/>
            </a:pPr>
            <a:r>
              <a:rPr lang="en-GB" sz="1600" dirty="0" smtClean="0">
                <a:ea typeface="+mn-ea"/>
                <a:cs typeface="+mn-cs"/>
              </a:rPr>
              <a:t>Nano-science </a:t>
            </a:r>
            <a:r>
              <a:rPr lang="en-GB" sz="1600" dirty="0">
                <a:ea typeface="+mn-ea"/>
                <a:cs typeface="+mn-cs"/>
              </a:rPr>
              <a:t>and nanotechnology</a:t>
            </a:r>
          </a:p>
          <a:p>
            <a:pPr lvl="1" eaLnBrk="1" hangingPunct="1">
              <a:defRPr/>
            </a:pPr>
            <a:r>
              <a:rPr lang="en-GB" sz="1600" dirty="0" smtClean="0">
                <a:ea typeface="+mn-ea"/>
                <a:cs typeface="+mn-cs"/>
              </a:rPr>
              <a:t>Pump-and-probe </a:t>
            </a:r>
            <a:r>
              <a:rPr lang="en-GB" sz="1600" dirty="0">
                <a:ea typeface="+mn-ea"/>
                <a:cs typeface="+mn-cs"/>
              </a:rPr>
              <a:t>experiments and </a:t>
            </a:r>
            <a:r>
              <a:rPr lang="en-GB" sz="1600" dirty="0" smtClean="0">
                <a:ea typeface="+mn-ea"/>
                <a:cs typeface="+mn-cs"/>
              </a:rPr>
              <a:t/>
            </a:r>
            <a:br>
              <a:rPr lang="en-GB" sz="1600" dirty="0" smtClean="0">
                <a:ea typeface="+mn-ea"/>
                <a:cs typeface="+mn-cs"/>
              </a:rPr>
            </a:br>
            <a:r>
              <a:rPr lang="en-GB" sz="1600" dirty="0" smtClean="0">
                <a:ea typeface="+mn-ea"/>
                <a:cs typeface="+mn-cs"/>
              </a:rPr>
              <a:t>time-resolved science</a:t>
            </a:r>
            <a:endParaRPr lang="en-GB" sz="1600" dirty="0">
              <a:ea typeface="+mn-ea"/>
              <a:cs typeface="+mn-cs"/>
            </a:endParaRPr>
          </a:p>
          <a:p>
            <a:pPr lvl="1" eaLnBrk="1" hangingPunct="1">
              <a:defRPr/>
            </a:pPr>
            <a:r>
              <a:rPr lang="en-GB" sz="1600" dirty="0" smtClean="0">
                <a:ea typeface="+mn-ea"/>
                <a:cs typeface="+mn-cs"/>
              </a:rPr>
              <a:t>Science </a:t>
            </a:r>
            <a:r>
              <a:rPr lang="en-GB" sz="1600" dirty="0">
                <a:ea typeface="+mn-ea"/>
                <a:cs typeface="+mn-cs"/>
              </a:rPr>
              <a:t>at extreme conditions</a:t>
            </a:r>
          </a:p>
          <a:p>
            <a:pPr lvl="1" eaLnBrk="1" hangingPunct="1">
              <a:defRPr/>
            </a:pPr>
            <a:r>
              <a:rPr lang="en-GB" sz="1600" dirty="0" smtClean="0">
                <a:ea typeface="+mn-ea"/>
                <a:cs typeface="+mn-cs"/>
              </a:rPr>
              <a:t>Structural </a:t>
            </a:r>
            <a:r>
              <a:rPr lang="en-GB" sz="1600" dirty="0">
                <a:ea typeface="+mn-ea"/>
                <a:cs typeface="+mn-cs"/>
              </a:rPr>
              <a:t>and functional biology and soft matter</a:t>
            </a:r>
          </a:p>
          <a:p>
            <a:pPr lvl="1" eaLnBrk="1" hangingPunct="1">
              <a:defRPr/>
            </a:pPr>
            <a:r>
              <a:rPr lang="en-GB" sz="1600" dirty="0" smtClean="0">
                <a:ea typeface="+mn-ea"/>
                <a:cs typeface="+mn-cs"/>
              </a:rPr>
              <a:t>X-ray </a:t>
            </a:r>
            <a:r>
              <a:rPr lang="en-GB" sz="1600" dirty="0">
                <a:ea typeface="+mn-ea"/>
                <a:cs typeface="+mn-cs"/>
              </a:rPr>
              <a:t>imaging</a:t>
            </a:r>
            <a:endParaRPr lang="en-GB" sz="1600" dirty="0"/>
          </a:p>
        </p:txBody>
      </p:sp>
      <p:sp>
        <p:nvSpPr>
          <p:cNvPr id="1741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David Martin ESRF Alignment and GEodesy</a:t>
            </a:r>
          </a:p>
        </p:txBody>
      </p:sp>
      <p:sp>
        <p:nvSpPr>
          <p:cNvPr id="1741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8B19329-E0F2-4011-9AB2-37F5DA1C860C}" type="slidenum">
              <a:rPr lang="en-GB" smtClean="0"/>
              <a:pPr/>
              <a:t>3</a:t>
            </a:fld>
            <a:endParaRPr lang="en-GB" smtClean="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179888" y="4964113"/>
            <a:ext cx="47117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/>
              <a:t>X-rays are an ideal tool to study nano-objects, as X-ray wavelengths are perfectly matched to this length scale.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Beamline Mirror Rotation Movements</a:t>
            </a:r>
            <a:endParaRPr lang="en-GB" smtClean="0"/>
          </a:p>
        </p:txBody>
      </p:sp>
      <p:pic>
        <p:nvPicPr>
          <p:cNvPr id="45058" name="Content Placeholder 5" descr="HLSPositions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57313" y="1600200"/>
            <a:ext cx="6429375" cy="4525963"/>
          </a:xfrm>
        </p:spPr>
      </p:pic>
      <p:sp>
        <p:nvSpPr>
          <p:cNvPr id="4505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David Martin ESRF Alignment and GEodesy</a:t>
            </a:r>
          </a:p>
        </p:txBody>
      </p:sp>
      <p:sp>
        <p:nvSpPr>
          <p:cNvPr id="450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6B73712-4F07-41CB-8ECC-974AA456A344}" type="slidenum">
              <a:rPr lang="en-GB" smtClean="0"/>
              <a:pPr/>
              <a:t>30</a:t>
            </a:fld>
            <a:endParaRPr lang="en-GB" smtClean="0"/>
          </a:p>
        </p:txBody>
      </p:sp>
      <p:pic>
        <p:nvPicPr>
          <p:cNvPr id="45061" name="Picture 6" descr="P100089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9225" y="1654175"/>
            <a:ext cx="3425825" cy="280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own Arrow 7"/>
          <p:cNvSpPr/>
          <p:nvPr/>
        </p:nvSpPr>
        <p:spPr>
          <a:xfrm>
            <a:off x="5808663" y="1790700"/>
            <a:ext cx="385762" cy="72072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Beamline Mirror Rotation Movements</a:t>
            </a:r>
            <a:endParaRPr lang="en-GB" smtClean="0"/>
          </a:p>
        </p:txBody>
      </p:sp>
      <p:sp>
        <p:nvSpPr>
          <p:cNvPr id="4608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David Martin ESRF Alignment and GEodesy</a:t>
            </a:r>
          </a:p>
        </p:txBody>
      </p:sp>
      <p:sp>
        <p:nvSpPr>
          <p:cNvPr id="4608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8B1B89-64EB-4F09-8E57-9201F80DDEBD}" type="slidenum">
              <a:rPr lang="en-GB" smtClean="0"/>
              <a:pPr/>
              <a:t>31</a:t>
            </a:fld>
            <a:endParaRPr lang="en-GB" smtClean="0"/>
          </a:p>
        </p:txBody>
      </p:sp>
      <p:pic>
        <p:nvPicPr>
          <p:cNvPr id="46084" name="Content Placeholder 7" descr="ID26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60525" y="1600200"/>
            <a:ext cx="582295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Summary- What can we say?</a:t>
            </a:r>
            <a:endParaRPr lang="en-GB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Translational stability of 15 µm over 30 minutes appears to be easily achievable,</a:t>
            </a:r>
          </a:p>
          <a:p>
            <a:pPr eaLnBrk="1" hangingPunct="1"/>
            <a:r>
              <a:rPr lang="en-US" smtClean="0"/>
              <a:t>Rotational stability of 100 nrad over 30 minutes is a challenge,</a:t>
            </a:r>
          </a:p>
          <a:p>
            <a:pPr eaLnBrk="1" hangingPunct="1"/>
            <a:r>
              <a:rPr lang="en-US" smtClean="0"/>
              <a:t>Observations and simulations have shown that slab curling due to temperature variations is the limiting design case in the new experimental hall slab for the ESRF Upgrade program.</a:t>
            </a:r>
            <a:endParaRPr lang="en-GB" smtClean="0"/>
          </a:p>
        </p:txBody>
      </p:sp>
      <p:sp>
        <p:nvSpPr>
          <p:cNvPr id="4710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David Martin ESRF Alignment and GEodesy</a:t>
            </a:r>
          </a:p>
        </p:txBody>
      </p:sp>
      <p:sp>
        <p:nvSpPr>
          <p:cNvPr id="4710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60C1ABA-B976-4FE2-B3AC-F3713024E255}" type="slidenum">
              <a:rPr lang="en-GB" smtClean="0"/>
              <a:pPr/>
              <a:t>32</a:t>
            </a:fld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ESRF Upgrade Program</a:t>
            </a:r>
            <a:endParaRPr lang="en-GB" smtClean="0"/>
          </a:p>
        </p:txBody>
      </p:sp>
      <p:sp>
        <p:nvSpPr>
          <p:cNvPr id="1843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David Martin ESRF Alignment and GEodesy</a:t>
            </a:r>
          </a:p>
        </p:txBody>
      </p:sp>
      <p:sp>
        <p:nvSpPr>
          <p:cNvPr id="1843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9B93D4-D9DD-4617-A19C-849DFB5CAB76}" type="slidenum">
              <a:rPr lang="en-GB" smtClean="0"/>
              <a:pPr/>
              <a:t>4</a:t>
            </a:fld>
            <a:endParaRPr lang="en-GB" smtClean="0"/>
          </a:p>
        </p:txBody>
      </p:sp>
      <p:pic>
        <p:nvPicPr>
          <p:cNvPr id="20" name="Content Placeholder 19" descr="P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1250" y="1600200"/>
            <a:ext cx="6921500" cy="4525963"/>
          </a:xfrm>
        </p:spPr>
      </p:pic>
      <p:pic>
        <p:nvPicPr>
          <p:cNvPr id="21" name="Picture 20" descr="P2.jpg"/>
          <p:cNvPicPr>
            <a:picLocks noChangeAspect="1"/>
          </p:cNvPicPr>
          <p:nvPr/>
        </p:nvPicPr>
        <p:blipFill>
          <a:blip r:embed="rId3"/>
          <a:srcRect l="5943" t="18933" r="92" b="13733"/>
          <a:stretch>
            <a:fillRect/>
          </a:stretch>
        </p:blipFill>
        <p:spPr bwMode="auto">
          <a:xfrm>
            <a:off x="712788" y="1554163"/>
            <a:ext cx="7196137" cy="461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P3.jpg"/>
          <p:cNvPicPr>
            <a:picLocks noChangeAspect="1"/>
          </p:cNvPicPr>
          <p:nvPr/>
        </p:nvPicPr>
        <p:blipFill>
          <a:blip r:embed="rId4"/>
          <a:srcRect l="14420" t="25777" r="24797" b="22266"/>
          <a:stretch>
            <a:fillRect/>
          </a:stretch>
        </p:blipFill>
        <p:spPr bwMode="auto">
          <a:xfrm>
            <a:off x="1538288" y="1544638"/>
            <a:ext cx="6067425" cy="464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Content Placeholder 9" descr="vueESRFHighlight.jpg"/>
          <p:cNvPicPr>
            <a:picLocks noChangeAspect="1"/>
          </p:cNvPicPr>
          <p:nvPr/>
        </p:nvPicPr>
        <p:blipFill>
          <a:blip r:embed="rId5"/>
          <a:srcRect l="12521" t="9496" r="17661" b="13126"/>
          <a:stretch>
            <a:fillRect/>
          </a:stretch>
        </p:blipFill>
        <p:spPr bwMode="auto">
          <a:xfrm>
            <a:off x="1770063" y="1544638"/>
            <a:ext cx="5603875" cy="464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EX2-APS-SUDA-ARC-IMA-TZ-TN-001-A_Page_3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95913" y="1774825"/>
            <a:ext cx="3309937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 descr="EX2-APS-SUDA-ARC-IMA-TZ-TN-001-A_Page_4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1613" y="1427163"/>
            <a:ext cx="3309937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Content Placeholder 5" descr="EX2-APS-SUDA-ARC-IMA-TZ-TN-001-A_Page_2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8150" y="3967163"/>
            <a:ext cx="3309938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Long Synchrotron Radiation Beamlines</a:t>
            </a:r>
            <a:endParaRPr lang="en-GB" smtClean="0"/>
          </a:p>
        </p:txBody>
      </p:sp>
      <p:sp>
        <p:nvSpPr>
          <p:cNvPr id="1945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David Martin ESRF Alignment and GEodesy</a:t>
            </a:r>
          </a:p>
        </p:txBody>
      </p:sp>
      <p:sp>
        <p:nvSpPr>
          <p:cNvPr id="1945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8F6B3C0-D7ED-4148-9237-F815C0A63047}" type="slidenum">
              <a:rPr lang="en-GB" smtClean="0"/>
              <a:pPr/>
              <a:t>5</a:t>
            </a:fld>
            <a:endParaRPr lang="en-GB" smtClean="0"/>
          </a:p>
        </p:txBody>
      </p:sp>
      <p:pic>
        <p:nvPicPr>
          <p:cNvPr id="19460" name="Content Placeholder 9" descr="beamline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208213"/>
            <a:ext cx="8229600" cy="3309937"/>
          </a:xfrm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22325" y="5703888"/>
            <a:ext cx="75961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/>
              <a:t>Long beamlines can be compared to a microscope. </a:t>
            </a:r>
            <a:br>
              <a:rPr lang="en-GB" sz="1600"/>
            </a:br>
            <a:r>
              <a:rPr lang="en-GB" sz="1600"/>
              <a:t>The principal measure of merit is spatial resolution.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Long Beamlines</a:t>
            </a:r>
            <a:endParaRPr lang="en-GB" smtClean="0"/>
          </a:p>
        </p:txBody>
      </p:sp>
      <p:pic>
        <p:nvPicPr>
          <p:cNvPr id="20482" name="Content Placeholder 5" descr="Magnification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922463"/>
            <a:ext cx="8229600" cy="3032125"/>
          </a:xfrm>
        </p:spPr>
      </p:pic>
      <p:sp>
        <p:nvSpPr>
          <p:cNvPr id="2048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David Martin ESRF Alignment and GEodesy</a:t>
            </a:r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1C760AF-6C68-463A-8D66-581C6B8D34F7}" type="slidenum">
              <a:rPr lang="en-GB" smtClean="0"/>
              <a:pPr/>
              <a:t>6</a:t>
            </a:fld>
            <a:endParaRPr lang="en-GB" smtClean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255713" y="5126038"/>
            <a:ext cx="6872287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The size of the focused x-ray probe spot size depends on:</a:t>
            </a:r>
          </a:p>
          <a:p>
            <a:pPr marL="263525" lvl="1" indent="-171450">
              <a:buClr>
                <a:schemeClr val="accent1"/>
              </a:buClr>
              <a:buFont typeface="Arial" charset="0"/>
              <a:buChar char="•"/>
            </a:pPr>
            <a:r>
              <a:rPr lang="en-GB" sz="1600"/>
              <a:t>the source size, </a:t>
            </a:r>
          </a:p>
          <a:p>
            <a:pPr marL="263525" lvl="1" indent="-171450">
              <a:buClr>
                <a:schemeClr val="accent1"/>
              </a:buClr>
              <a:buFont typeface="Arial" charset="0"/>
              <a:buChar char="•"/>
            </a:pPr>
            <a:r>
              <a:rPr lang="en-GB" sz="1600"/>
              <a:t>the distance between the source and the focusing optics  </a:t>
            </a:r>
            <a:r>
              <a:rPr lang="en-GB" i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sz="1600"/>
              <a:t>, and </a:t>
            </a:r>
          </a:p>
          <a:p>
            <a:pPr marL="263525" lvl="1" indent="-171450">
              <a:buClr>
                <a:schemeClr val="accent1"/>
              </a:buClr>
              <a:buFont typeface="Arial" charset="0"/>
              <a:buChar char="•"/>
            </a:pPr>
            <a:r>
              <a:rPr lang="en-GB" sz="1600"/>
              <a:t>the working distance  between optics and the experimental sample </a:t>
            </a:r>
            <a:r>
              <a:rPr lang="en-GB" i="1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GB" sz="1600"/>
              <a:t>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06400" y="1468438"/>
            <a:ext cx="8312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ctr"/>
            <a:r>
              <a:rPr lang="en-GB" sz="1600"/>
              <a:t>At the ESRF p=150 m and q=0.05 m so </a:t>
            </a:r>
            <a:r>
              <a:rPr lang="en-GB" i="1">
                <a:latin typeface="Times New Roman" pitchFamily="18" charset="0"/>
                <a:cs typeface="Times New Roman" pitchFamily="18" charset="0"/>
              </a:rPr>
              <a:t>q/p</a:t>
            </a:r>
            <a:r>
              <a:rPr lang="en-GB" sz="1600"/>
              <a:t>=3000</a:t>
            </a:r>
            <a:r>
              <a:rPr lang="en-GB" sz="1600" baseline="30000"/>
              <a:t>-1</a:t>
            </a:r>
            <a:r>
              <a:rPr lang="en-GB" sz="1600"/>
              <a:t> </a:t>
            </a:r>
            <a:r>
              <a:rPr lang="en-GB" sz="2400"/>
              <a:t>→</a:t>
            </a:r>
            <a:r>
              <a:rPr lang="en-GB" sz="1600"/>
              <a:t> theoretical probe size ~10 nm </a:t>
            </a:r>
          </a:p>
        </p:txBody>
      </p:sp>
      <p:sp>
        <p:nvSpPr>
          <p:cNvPr id="9" name="Oval 8"/>
          <p:cNvSpPr/>
          <p:nvPr/>
        </p:nvSpPr>
        <p:spPr>
          <a:xfrm>
            <a:off x="3529013" y="3971925"/>
            <a:ext cx="423862" cy="406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6877050" y="3976688"/>
            <a:ext cx="423863" cy="406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839788" y="3011488"/>
            <a:ext cx="425450" cy="406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7753350" y="3016250"/>
            <a:ext cx="425450" cy="406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Content Placeholder 47" descr="Translation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668588"/>
            <a:ext cx="8229600" cy="2185987"/>
          </a:xfrm>
        </p:spPr>
      </p:pic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Translation Tolerance</a:t>
            </a:r>
            <a:endParaRPr lang="en-GB" smtClean="0"/>
          </a:p>
        </p:txBody>
      </p:sp>
      <p:sp>
        <p:nvSpPr>
          <p:cNvPr id="2150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David Martin ESRF Alignment and GEodesy</a:t>
            </a:r>
          </a:p>
        </p:txBody>
      </p:sp>
      <p:sp>
        <p:nvSpPr>
          <p:cNvPr id="2150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4472FFD-D9F1-4D30-BD1E-45C1A756E630}" type="slidenum">
              <a:rPr lang="en-GB" smtClean="0"/>
              <a:pPr/>
              <a:t>7</a:t>
            </a:fld>
            <a:endParaRPr lang="en-GB" smtClean="0"/>
          </a:p>
        </p:txBody>
      </p:sp>
      <p:sp>
        <p:nvSpPr>
          <p:cNvPr id="15" name="Oval 14"/>
          <p:cNvSpPr/>
          <p:nvPr/>
        </p:nvSpPr>
        <p:spPr>
          <a:xfrm>
            <a:off x="8382000" y="3579813"/>
            <a:ext cx="425450" cy="406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1274763" y="1773238"/>
            <a:ext cx="6594475" cy="892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+mn-lt"/>
                <a:cs typeface="Times New Roman" pitchFamily="18" charset="0"/>
              </a:rPr>
              <a:t>Tolerance is 10% of 50 nm probe size </a:t>
            </a:r>
            <a:r>
              <a:rPr lang="en-US" sz="2800" i="1" dirty="0">
                <a:latin typeface="+mn-lt"/>
                <a:cs typeface="Times New Roman" pitchFamily="18" charset="0"/>
              </a:rPr>
              <a:t>e</a:t>
            </a:r>
            <a:r>
              <a:rPr lang="en-US" sz="2400" dirty="0">
                <a:latin typeface="+mn-lt"/>
                <a:cs typeface="Times New Roman" pitchFamily="18" charset="0"/>
              </a:rPr>
              <a:t> = 5 nm</a:t>
            </a:r>
            <a:br>
              <a:rPr lang="en-US" sz="2400" dirty="0">
                <a:latin typeface="+mn-lt"/>
                <a:cs typeface="Times New Roman" pitchFamily="18" charset="0"/>
              </a:rPr>
            </a:br>
            <a:r>
              <a:rPr lang="en-US" sz="2400" dirty="0">
                <a:latin typeface="+mn-lt"/>
                <a:cs typeface="Times New Roman" pitchFamily="18" charset="0"/>
              </a:rPr>
              <a:t>over a period of 30 minutes</a:t>
            </a:r>
            <a:endParaRPr lang="en-GB" sz="2400" dirty="0">
              <a:latin typeface="+mn-lt"/>
              <a:cs typeface="Times New Roman" pitchFamily="18" charset="0"/>
            </a:endParaRPr>
          </a:p>
        </p:txBody>
      </p:sp>
      <p:grpSp>
        <p:nvGrpSpPr>
          <p:cNvPr id="46" name="Group 45"/>
          <p:cNvGrpSpPr>
            <a:grpSpLocks/>
          </p:cNvGrpSpPr>
          <p:nvPr/>
        </p:nvGrpSpPr>
        <p:grpSpPr bwMode="auto">
          <a:xfrm>
            <a:off x="1590675" y="5053013"/>
            <a:ext cx="5962650" cy="844550"/>
            <a:chOff x="1679733" y="5440225"/>
            <a:chExt cx="5962602" cy="844974"/>
          </a:xfrm>
        </p:grpSpPr>
        <p:grpSp>
          <p:nvGrpSpPr>
            <p:cNvPr id="21512" name="Group 21"/>
            <p:cNvGrpSpPr>
              <a:grpSpLocks/>
            </p:cNvGrpSpPr>
            <p:nvPr/>
          </p:nvGrpSpPr>
          <p:grpSpPr bwMode="auto">
            <a:xfrm>
              <a:off x="3099526" y="5440225"/>
              <a:ext cx="4542809" cy="844974"/>
              <a:chOff x="2336815" y="5153909"/>
              <a:chExt cx="4542809" cy="844974"/>
            </a:xfrm>
          </p:grpSpPr>
          <p:grpSp>
            <p:nvGrpSpPr>
              <p:cNvPr id="21515" name="Group 20"/>
              <p:cNvGrpSpPr>
                <a:grpSpLocks/>
              </p:cNvGrpSpPr>
              <p:nvPr/>
            </p:nvGrpSpPr>
            <p:grpSpPr bwMode="auto">
              <a:xfrm>
                <a:off x="3784074" y="5153909"/>
                <a:ext cx="1039067" cy="844974"/>
                <a:chOff x="3784074" y="5153909"/>
                <a:chExt cx="1039067" cy="844974"/>
              </a:xfrm>
            </p:grpSpPr>
            <p:sp>
              <p:nvSpPr>
                <p:cNvPr id="21518" name="TextBox 41"/>
                <p:cNvSpPr txBox="1">
                  <a:spLocks noChangeArrowheads="1"/>
                </p:cNvSpPr>
                <p:nvPr/>
              </p:nvSpPr>
              <p:spPr bwMode="auto">
                <a:xfrm>
                  <a:off x="3822546" y="5153909"/>
                  <a:ext cx="962123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400">
                      <a:latin typeface="Times New Roman" pitchFamily="18" charset="0"/>
                      <a:cs typeface="Times New Roman" pitchFamily="18" charset="0"/>
                    </a:rPr>
                    <a:t>150 m</a:t>
                  </a:r>
                  <a:endParaRPr lang="en-GB" sz="2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1519" name="TextBox 42"/>
                <p:cNvSpPr txBox="1">
                  <a:spLocks noChangeArrowheads="1"/>
                </p:cNvSpPr>
                <p:nvPr/>
              </p:nvSpPr>
              <p:spPr bwMode="auto">
                <a:xfrm>
                  <a:off x="3784074" y="5537218"/>
                  <a:ext cx="1039067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400">
                      <a:latin typeface="Times New Roman" pitchFamily="18" charset="0"/>
                      <a:cs typeface="Times New Roman" pitchFamily="18" charset="0"/>
                    </a:rPr>
                    <a:t>0.05 m</a:t>
                  </a:r>
                  <a:endParaRPr lang="en-GB" sz="2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44" name="Straight Connector 43"/>
                <p:cNvCxnSpPr/>
                <p:nvPr/>
              </p:nvCxnSpPr>
              <p:spPr>
                <a:xfrm flipV="1">
                  <a:off x="3939598" y="5570043"/>
                  <a:ext cx="727069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516" name="TextBox 39"/>
              <p:cNvSpPr txBox="1">
                <a:spLocks noChangeArrowheads="1"/>
              </p:cNvSpPr>
              <p:nvPr/>
            </p:nvSpPr>
            <p:spPr bwMode="auto">
              <a:xfrm>
                <a:off x="5643388" y="5345564"/>
                <a:ext cx="1236236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>
                    <a:latin typeface="Times New Roman" pitchFamily="18" charset="0"/>
                    <a:cs typeface="Times New Roman" pitchFamily="18" charset="0"/>
                  </a:rPr>
                  <a:t>= 15 µm</a:t>
                </a:r>
                <a:endParaRPr lang="en-GB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517" name="TextBox 40"/>
              <p:cNvSpPr txBox="1">
                <a:spLocks noChangeArrowheads="1"/>
              </p:cNvSpPr>
              <p:nvPr/>
            </p:nvSpPr>
            <p:spPr bwMode="auto">
              <a:xfrm>
                <a:off x="2336815" y="5345564"/>
                <a:ext cx="1495922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i="1">
                    <a:latin typeface="Times New Roman" pitchFamily="18" charset="0"/>
                    <a:cs typeface="Times New Roman" pitchFamily="18" charset="0"/>
                  </a:rPr>
                  <a:t>U(trans) </a:t>
                </a:r>
                <a:r>
                  <a:rPr lang="en-US" sz="2400"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en-GB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8" name="Right Arrow 37"/>
            <p:cNvSpPr/>
            <p:nvPr/>
          </p:nvSpPr>
          <p:spPr>
            <a:xfrm>
              <a:off x="1679733" y="5745178"/>
              <a:ext cx="1219190" cy="3224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1514" name="TextBox 44"/>
            <p:cNvSpPr txBox="1">
              <a:spLocks noChangeArrowheads="1"/>
            </p:cNvSpPr>
            <p:nvPr/>
          </p:nvSpPr>
          <p:spPr bwMode="auto">
            <a:xfrm>
              <a:off x="5467931" y="5615720"/>
              <a:ext cx="98135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400">
                  <a:latin typeface="Times New Roman" pitchFamily="18" charset="0"/>
                  <a:cs typeface="Times New Roman" pitchFamily="18" charset="0"/>
                </a:rPr>
                <a:t>× 5nm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1" animBg="1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Content Placeholder 25" descr="Rotation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460625"/>
            <a:ext cx="8229600" cy="2805113"/>
          </a:xfrm>
        </p:spPr>
      </p:pic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Rotation Tolerance</a:t>
            </a:r>
            <a:endParaRPr lang="en-GB" smtClean="0"/>
          </a:p>
        </p:txBody>
      </p:sp>
      <p:sp>
        <p:nvSpPr>
          <p:cNvPr id="2253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David Martin ESRF Alignment and GEodesy</a:t>
            </a:r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A01506C-BA62-4025-B58E-C78B523C8A7E}" type="slidenum">
              <a:rPr lang="en-GB" smtClean="0"/>
              <a:pPr/>
              <a:t>8</a:t>
            </a:fld>
            <a:endParaRPr lang="en-GB" smtClean="0"/>
          </a:p>
        </p:txBody>
      </p:sp>
      <p:sp>
        <p:nvSpPr>
          <p:cNvPr id="7" name="Oval 6"/>
          <p:cNvSpPr/>
          <p:nvPr/>
        </p:nvSpPr>
        <p:spPr>
          <a:xfrm>
            <a:off x="8307388" y="3633788"/>
            <a:ext cx="425450" cy="406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1376363" y="1616075"/>
            <a:ext cx="670560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+mn-lt"/>
                <a:cs typeface="Times New Roman" pitchFamily="18" charset="0"/>
              </a:rPr>
              <a:t>Tolerance is 10% of 50 nm probe size </a:t>
            </a:r>
            <a:r>
              <a:rPr lang="en-US" sz="2400" i="1" dirty="0">
                <a:latin typeface="+mn-lt"/>
                <a:cs typeface="Times New Roman" pitchFamily="18" charset="0"/>
              </a:rPr>
              <a:t>e</a:t>
            </a:r>
            <a:r>
              <a:rPr lang="en-US" sz="2400" dirty="0">
                <a:latin typeface="+mn-lt"/>
                <a:cs typeface="Times New Roman" pitchFamily="18" charset="0"/>
              </a:rPr>
              <a:t> = 5 nm</a:t>
            </a:r>
          </a:p>
          <a:p>
            <a:pPr algn="ctr">
              <a:defRPr/>
            </a:pPr>
            <a:r>
              <a:rPr lang="en-US" sz="2400" dirty="0">
                <a:cs typeface="Times New Roman" pitchFamily="18" charset="0"/>
              </a:rPr>
              <a:t>over a period of 30 minutes</a:t>
            </a:r>
            <a:endParaRPr lang="en-GB" sz="2400" dirty="0">
              <a:latin typeface="+mn-lt"/>
              <a:cs typeface="Times New Roman" pitchFamily="18" charset="0"/>
            </a:endParaRPr>
          </a:p>
        </p:txBody>
      </p: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2132013" y="5449888"/>
            <a:ext cx="4879975" cy="844550"/>
            <a:chOff x="1450109" y="5449461"/>
            <a:chExt cx="4879406" cy="844974"/>
          </a:xfrm>
        </p:grpSpPr>
        <p:grpSp>
          <p:nvGrpSpPr>
            <p:cNvPr id="22536" name="Group 21"/>
            <p:cNvGrpSpPr>
              <a:grpSpLocks/>
            </p:cNvGrpSpPr>
            <p:nvPr/>
          </p:nvGrpSpPr>
          <p:grpSpPr bwMode="auto">
            <a:xfrm>
              <a:off x="2814486" y="5449461"/>
              <a:ext cx="3515029" cy="844974"/>
              <a:chOff x="2724727" y="5153909"/>
              <a:chExt cx="3515029" cy="844974"/>
            </a:xfrm>
          </p:grpSpPr>
          <p:grpSp>
            <p:nvGrpSpPr>
              <p:cNvPr id="22538" name="Group 20"/>
              <p:cNvGrpSpPr>
                <a:grpSpLocks/>
              </p:cNvGrpSpPr>
              <p:nvPr/>
            </p:nvGrpSpPr>
            <p:grpSpPr bwMode="auto">
              <a:xfrm>
                <a:off x="3764838" y="5153909"/>
                <a:ext cx="1039067" cy="844974"/>
                <a:chOff x="3764838" y="5153909"/>
                <a:chExt cx="1039067" cy="844974"/>
              </a:xfrm>
            </p:grpSpPr>
            <p:sp>
              <p:nvSpPr>
                <p:cNvPr id="22541" name="TextBox 14"/>
                <p:cNvSpPr txBox="1">
                  <a:spLocks noChangeArrowheads="1"/>
                </p:cNvSpPr>
                <p:nvPr/>
              </p:nvSpPr>
              <p:spPr bwMode="auto">
                <a:xfrm>
                  <a:off x="3880254" y="5153909"/>
                  <a:ext cx="808235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400">
                      <a:latin typeface="Times New Roman" pitchFamily="18" charset="0"/>
                      <a:cs typeface="Times New Roman" pitchFamily="18" charset="0"/>
                    </a:rPr>
                    <a:t>5</a:t>
                  </a:r>
                  <a:r>
                    <a:rPr lang="en-US" sz="2400" i="1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>
                      <a:latin typeface="Times New Roman" pitchFamily="18" charset="0"/>
                      <a:cs typeface="Times New Roman" pitchFamily="18" charset="0"/>
                    </a:rPr>
                    <a:t>nm</a:t>
                  </a:r>
                  <a:endParaRPr lang="en-GB" sz="2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2542" name="TextBox 15"/>
                <p:cNvSpPr txBox="1">
                  <a:spLocks noChangeArrowheads="1"/>
                </p:cNvSpPr>
                <p:nvPr/>
              </p:nvSpPr>
              <p:spPr bwMode="auto">
                <a:xfrm>
                  <a:off x="3764838" y="5537218"/>
                  <a:ext cx="1039067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400">
                      <a:latin typeface="Times New Roman" pitchFamily="18" charset="0"/>
                      <a:cs typeface="Times New Roman" pitchFamily="18" charset="0"/>
                    </a:rPr>
                    <a:t>0.05 m</a:t>
                  </a:r>
                  <a:endParaRPr lang="en-GB" sz="2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17" name="Straight Connector 16"/>
                <p:cNvCxnSpPr/>
                <p:nvPr/>
              </p:nvCxnSpPr>
              <p:spPr>
                <a:xfrm flipV="1">
                  <a:off x="3920689" y="5570043"/>
                  <a:ext cx="728578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539" name="TextBox 17"/>
              <p:cNvSpPr txBox="1">
                <a:spLocks noChangeArrowheads="1"/>
              </p:cNvSpPr>
              <p:nvPr/>
            </p:nvSpPr>
            <p:spPr bwMode="auto">
              <a:xfrm>
                <a:off x="4719788" y="5345564"/>
                <a:ext cx="1519968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>
                    <a:latin typeface="Times New Roman" pitchFamily="18" charset="0"/>
                    <a:cs typeface="Times New Roman" pitchFamily="18" charset="0"/>
                  </a:rPr>
                  <a:t>= 100 nrad</a:t>
                </a:r>
                <a:endParaRPr lang="en-GB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540" name="TextBox 19"/>
              <p:cNvSpPr txBox="1">
                <a:spLocks noChangeArrowheads="1"/>
              </p:cNvSpPr>
              <p:nvPr/>
            </p:nvSpPr>
            <p:spPr bwMode="auto">
              <a:xfrm>
                <a:off x="2724727" y="5345564"/>
                <a:ext cx="1245662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i="1">
                    <a:latin typeface="Times New Roman" pitchFamily="18" charset="0"/>
                    <a:cs typeface="Times New Roman" pitchFamily="18" charset="0"/>
                  </a:rPr>
                  <a:t>U(rot) </a:t>
                </a:r>
                <a:r>
                  <a:rPr lang="en-US" sz="2400"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en-GB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3" name="Right Arrow 22"/>
            <p:cNvSpPr/>
            <p:nvPr/>
          </p:nvSpPr>
          <p:spPr>
            <a:xfrm>
              <a:off x="1450109" y="5754414"/>
              <a:ext cx="1219058" cy="3224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Long Term Site Movements</a:t>
            </a:r>
            <a:endParaRPr lang="en-GB" smtClean="0"/>
          </a:p>
        </p:txBody>
      </p:sp>
      <p:pic>
        <p:nvPicPr>
          <p:cNvPr id="23554" name="Content Placeholder 5" descr="SiteEvolution97To08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58900" y="1600200"/>
            <a:ext cx="6426200" cy="4525963"/>
          </a:xfrm>
        </p:spPr>
      </p:pic>
      <p:sp>
        <p:nvSpPr>
          <p:cNvPr id="2355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David Martin ESRF Alignment and GEodesy</a:t>
            </a:r>
          </a:p>
        </p:txBody>
      </p:sp>
      <p:sp>
        <p:nvSpPr>
          <p:cNvPr id="2355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8211AD-BFA9-4D81-B9AC-B5594E3E3C7F}" type="slidenum">
              <a:rPr lang="en-GB" smtClean="0"/>
              <a:pPr/>
              <a:t>9</a:t>
            </a:fld>
            <a:endParaRPr lang="en-GB" smtClean="0"/>
          </a:p>
        </p:txBody>
      </p:sp>
      <p:sp>
        <p:nvSpPr>
          <p:cNvPr id="23557" name="TextBox 6"/>
          <p:cNvSpPr txBox="1">
            <a:spLocks noChangeArrowheads="1"/>
          </p:cNvSpPr>
          <p:nvPr/>
        </p:nvSpPr>
        <p:spPr bwMode="auto">
          <a:xfrm>
            <a:off x="6219825" y="6169025"/>
            <a:ext cx="1531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1997 to 2008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RF_presentation_silver">
  <a:themeElements>
    <a:clrScheme name="ESRF_presentation_silver 13">
      <a:dk1>
        <a:srgbClr val="000000"/>
      </a:dk1>
      <a:lt1>
        <a:srgbClr val="FFFFFF"/>
      </a:lt1>
      <a:dk2>
        <a:srgbClr val="000000"/>
      </a:dk2>
      <a:lt2>
        <a:srgbClr val="8A8B8E"/>
      </a:lt2>
      <a:accent1>
        <a:srgbClr val="7DA9DA"/>
      </a:accent1>
      <a:accent2>
        <a:srgbClr val="1B5092"/>
      </a:accent2>
      <a:accent3>
        <a:srgbClr val="FFFFFF"/>
      </a:accent3>
      <a:accent4>
        <a:srgbClr val="000000"/>
      </a:accent4>
      <a:accent5>
        <a:srgbClr val="BFD1EA"/>
      </a:accent5>
      <a:accent6>
        <a:srgbClr val="174884"/>
      </a:accent6>
      <a:hlink>
        <a:srgbClr val="DD2026"/>
      </a:hlink>
      <a:folHlink>
        <a:srgbClr val="9E1C20"/>
      </a:folHlink>
    </a:clrScheme>
    <a:fontScheme name="ESRF_presentation_silv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RF_presentation_silv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RF_presentation_silv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RF_presentation_silv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RF_presentation_silv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RF_presentation_silv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RF_presentation_silv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RF_presentation_silv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RF_presentation_silv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RF_presentation_silv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RF_presentation_silv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RF_presentation_silv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RF_presentation_silv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RF_presentation_silver 13">
        <a:dk1>
          <a:srgbClr val="000000"/>
        </a:dk1>
        <a:lt1>
          <a:srgbClr val="FFFFFF"/>
        </a:lt1>
        <a:dk2>
          <a:srgbClr val="000000"/>
        </a:dk2>
        <a:lt2>
          <a:srgbClr val="8A8B8E"/>
        </a:lt2>
        <a:accent1>
          <a:srgbClr val="7DA9DA"/>
        </a:accent1>
        <a:accent2>
          <a:srgbClr val="1B5092"/>
        </a:accent2>
        <a:accent3>
          <a:srgbClr val="FFFFFF"/>
        </a:accent3>
        <a:accent4>
          <a:srgbClr val="000000"/>
        </a:accent4>
        <a:accent5>
          <a:srgbClr val="BFD1EA"/>
        </a:accent5>
        <a:accent6>
          <a:srgbClr val="174884"/>
        </a:accent6>
        <a:hlink>
          <a:srgbClr val="DD2026"/>
        </a:hlink>
        <a:folHlink>
          <a:srgbClr val="9E1C2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4562</TotalTime>
  <Words>668</Words>
  <Application>Microsoft Office PowerPoint</Application>
  <PresentationFormat>On-screen Show (4:3)</PresentationFormat>
  <Paragraphs>150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8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Arial</vt:lpstr>
      <vt:lpstr>Times New Roman</vt:lpstr>
      <vt:lpstr>ESRF_presentation_silver</vt:lpstr>
      <vt:lpstr>ESRF_presentation_silver</vt:lpstr>
      <vt:lpstr>ESRF_presentation_silver</vt:lpstr>
      <vt:lpstr>ESRF_presentation_silver</vt:lpstr>
      <vt:lpstr>ESRF_presentation_silver</vt:lpstr>
      <vt:lpstr>ESRF_presentation_silver</vt:lpstr>
      <vt:lpstr>ESRF_presentation_silver</vt:lpstr>
      <vt:lpstr>ESRF_presentation_silver</vt:lpstr>
      <vt:lpstr>DESIGN CONSIDERATIONS FOR THE ESRF UPGRADE PROGRAM EXPERIMENTAL HALL EX2 SLAB</vt:lpstr>
      <vt:lpstr>DESIGN CONSIDERATIONS FOR THE ESRF UPGRADE PROGRAM EXPERIMENTAL HALL EX2 SLAB</vt:lpstr>
      <vt:lpstr>The ESRF Upgrade Program</vt:lpstr>
      <vt:lpstr>The ESRF Upgrade Program</vt:lpstr>
      <vt:lpstr>Long Synchrotron Radiation Beamlines</vt:lpstr>
      <vt:lpstr>Long Beamlines</vt:lpstr>
      <vt:lpstr>Translation Tolerance</vt:lpstr>
      <vt:lpstr>Rotation Tolerance</vt:lpstr>
      <vt:lpstr>Long Term Site Movements</vt:lpstr>
      <vt:lpstr>Medium Term Site Movements - Excavation</vt:lpstr>
      <vt:lpstr>Medium Term Site Movements – Dam Purging</vt:lpstr>
      <vt:lpstr>Medium Term Site Movements – Dam Purging</vt:lpstr>
      <vt:lpstr>Medium to Short Term Movements</vt:lpstr>
      <vt:lpstr>Sampling Explanation –Short Term Movements</vt:lpstr>
      <vt:lpstr>Sampling</vt:lpstr>
      <vt:lpstr>Sampling</vt:lpstr>
      <vt:lpstr>Sampling</vt:lpstr>
      <vt:lpstr>Long Beamline Translation Movements</vt:lpstr>
      <vt:lpstr>SR Straight Section Rotation</vt:lpstr>
      <vt:lpstr>SR Straight Section Rotation</vt:lpstr>
      <vt:lpstr>Slab Rocking</vt:lpstr>
      <vt:lpstr>Slab Rocking</vt:lpstr>
      <vt:lpstr>Slab Curling</vt:lpstr>
      <vt:lpstr>Slab Curling</vt:lpstr>
      <vt:lpstr>Slab Curling</vt:lpstr>
      <vt:lpstr>Slab Curling</vt:lpstr>
      <vt:lpstr>Slab Curling</vt:lpstr>
      <vt:lpstr>Slab Curling</vt:lpstr>
      <vt:lpstr>Slab Curling</vt:lpstr>
      <vt:lpstr>Beamline Mirror Rotation Movements</vt:lpstr>
      <vt:lpstr>Beamline Mirror Rotation Movements</vt:lpstr>
      <vt:lpstr>Summary- What can we say?</vt:lpstr>
    </vt:vector>
  </TitlesOfParts>
  <Company>ESRF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Admans</dc:creator>
  <cp:lastModifiedBy>desyuser</cp:lastModifiedBy>
  <cp:revision>122</cp:revision>
  <dcterms:created xsi:type="dcterms:W3CDTF">2008-06-13T09:21:03Z</dcterms:created>
  <dcterms:modified xsi:type="dcterms:W3CDTF">2010-09-16T08:39:18Z</dcterms:modified>
</cp:coreProperties>
</file>