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2"/>
  </p:notesMasterIdLst>
  <p:sldIdLst>
    <p:sldId id="256" r:id="rId2"/>
    <p:sldId id="334" r:id="rId3"/>
    <p:sldId id="288" r:id="rId4"/>
    <p:sldId id="299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298" r:id="rId15"/>
    <p:sldId id="320" r:id="rId16"/>
    <p:sldId id="321" r:id="rId17"/>
    <p:sldId id="336" r:id="rId18"/>
    <p:sldId id="301" r:id="rId19"/>
    <p:sldId id="322" r:id="rId20"/>
    <p:sldId id="324" r:id="rId21"/>
    <p:sldId id="330" r:id="rId22"/>
    <p:sldId id="323" r:id="rId23"/>
    <p:sldId id="325" r:id="rId24"/>
    <p:sldId id="326" r:id="rId25"/>
    <p:sldId id="331" r:id="rId26"/>
    <p:sldId id="328" r:id="rId27"/>
    <p:sldId id="329" r:id="rId28"/>
    <p:sldId id="332" r:id="rId29"/>
    <p:sldId id="333" r:id="rId30"/>
    <p:sldId id="337" r:id="rId31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B7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 autoAdjust="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AF11F2B-D392-458F-9C2F-CF75283ECA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576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47900"/>
            <a:ext cx="9144000" cy="4610100"/>
            <a:chOff x="0" y="1416"/>
            <a:chExt cx="5760" cy="2904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3182"/>
              <a:ext cx="5760" cy="1134"/>
            </a:xfrm>
            <a:custGeom>
              <a:avLst/>
              <a:gdLst>
                <a:gd name="T0" fmla="*/ 32723 w 4312"/>
                <a:gd name="T1" fmla="*/ 345 h 1232"/>
                <a:gd name="T2" fmla="*/ 32723 w 4312"/>
                <a:gd name="T3" fmla="*/ 690 h 1232"/>
                <a:gd name="T4" fmla="*/ 0 w 4312"/>
                <a:gd name="T5" fmla="*/ 690 h 1232"/>
                <a:gd name="T6" fmla="*/ 0 w 4312"/>
                <a:gd name="T7" fmla="*/ 0 h 1232"/>
                <a:gd name="T8" fmla="*/ 1115 w 4312"/>
                <a:gd name="T9" fmla="*/ 27 h 1232"/>
                <a:gd name="T10" fmla="*/ 1519 w 4312"/>
                <a:gd name="T11" fmla="*/ 63 h 1232"/>
                <a:gd name="T12" fmla="*/ 1973 w 4312"/>
                <a:gd name="T13" fmla="*/ 89 h 1232"/>
                <a:gd name="T14" fmla="*/ 3230 w 4312"/>
                <a:gd name="T15" fmla="*/ 67 h 1232"/>
                <a:gd name="T16" fmla="*/ 3820 w 4312"/>
                <a:gd name="T17" fmla="*/ 50 h 1232"/>
                <a:gd name="T18" fmla="*/ 4675 w 4312"/>
                <a:gd name="T19" fmla="*/ 63 h 1232"/>
                <a:gd name="T20" fmla="*/ 5139 w 4312"/>
                <a:gd name="T21" fmla="*/ 112 h 1232"/>
                <a:gd name="T22" fmla="*/ 5331 w 4312"/>
                <a:gd name="T23" fmla="*/ 122 h 1232"/>
                <a:gd name="T24" fmla="*/ 5735 w 4312"/>
                <a:gd name="T25" fmla="*/ 148 h 1232"/>
                <a:gd name="T26" fmla="*/ 6583 w 4312"/>
                <a:gd name="T27" fmla="*/ 162 h 1232"/>
                <a:gd name="T28" fmla="*/ 6393 w 4312"/>
                <a:gd name="T29" fmla="*/ 170 h 1232"/>
                <a:gd name="T30" fmla="*/ 6447 w 4312"/>
                <a:gd name="T31" fmla="*/ 184 h 1232"/>
                <a:gd name="T32" fmla="*/ 6256 w 4312"/>
                <a:gd name="T33" fmla="*/ 193 h 1232"/>
                <a:gd name="T34" fmla="*/ 7042 w 4312"/>
                <a:gd name="T35" fmla="*/ 237 h 1232"/>
                <a:gd name="T36" fmla="*/ 7701 w 4312"/>
                <a:gd name="T37" fmla="*/ 220 h 1232"/>
                <a:gd name="T38" fmla="*/ 8830 w 4312"/>
                <a:gd name="T39" fmla="*/ 241 h 1232"/>
                <a:gd name="T40" fmla="*/ 9612 w 4312"/>
                <a:gd name="T41" fmla="*/ 279 h 1232"/>
                <a:gd name="T42" fmla="*/ 10401 w 4312"/>
                <a:gd name="T43" fmla="*/ 313 h 1232"/>
                <a:gd name="T44" fmla="*/ 10998 w 4312"/>
                <a:gd name="T45" fmla="*/ 318 h 1232"/>
                <a:gd name="T46" fmla="*/ 12573 w 4312"/>
                <a:gd name="T47" fmla="*/ 309 h 1232"/>
                <a:gd name="T48" fmla="*/ 12971 w 4312"/>
                <a:gd name="T49" fmla="*/ 313 h 1232"/>
                <a:gd name="T50" fmla="*/ 13040 w 4312"/>
                <a:gd name="T51" fmla="*/ 328 h 1232"/>
                <a:gd name="T52" fmla="*/ 13501 w 4312"/>
                <a:gd name="T53" fmla="*/ 340 h 1232"/>
                <a:gd name="T54" fmla="*/ 13894 w 4312"/>
                <a:gd name="T55" fmla="*/ 363 h 1232"/>
                <a:gd name="T56" fmla="*/ 14025 w 4312"/>
                <a:gd name="T57" fmla="*/ 402 h 1232"/>
                <a:gd name="T58" fmla="*/ 14417 w 4312"/>
                <a:gd name="T59" fmla="*/ 417 h 1232"/>
                <a:gd name="T60" fmla="*/ 15475 w 4312"/>
                <a:gd name="T61" fmla="*/ 444 h 1232"/>
                <a:gd name="T62" fmla="*/ 16392 w 4312"/>
                <a:gd name="T63" fmla="*/ 421 h 1232"/>
                <a:gd name="T64" fmla="*/ 18240 w 4312"/>
                <a:gd name="T65" fmla="*/ 470 h 1232"/>
                <a:gd name="T66" fmla="*/ 19883 w 4312"/>
                <a:gd name="T67" fmla="*/ 439 h 1232"/>
                <a:gd name="T68" fmla="*/ 20478 w 4312"/>
                <a:gd name="T69" fmla="*/ 408 h 1232"/>
                <a:gd name="T70" fmla="*/ 21657 w 4312"/>
                <a:gd name="T71" fmla="*/ 389 h 1232"/>
                <a:gd name="T72" fmla="*/ 23248 w 4312"/>
                <a:gd name="T73" fmla="*/ 357 h 1232"/>
                <a:gd name="T74" fmla="*/ 23703 w 4312"/>
                <a:gd name="T75" fmla="*/ 363 h 1232"/>
                <a:gd name="T76" fmla="*/ 23895 w 4312"/>
                <a:gd name="T77" fmla="*/ 377 h 1232"/>
                <a:gd name="T78" fmla="*/ 24093 w 4312"/>
                <a:gd name="T79" fmla="*/ 380 h 1232"/>
                <a:gd name="T80" fmla="*/ 25090 w 4312"/>
                <a:gd name="T81" fmla="*/ 363 h 1232"/>
                <a:gd name="T82" fmla="*/ 27659 w 4312"/>
                <a:gd name="T83" fmla="*/ 399 h 1232"/>
                <a:gd name="T84" fmla="*/ 27981 w 4312"/>
                <a:gd name="T85" fmla="*/ 453 h 1232"/>
                <a:gd name="T86" fmla="*/ 28051 w 4312"/>
                <a:gd name="T87" fmla="*/ 466 h 1232"/>
                <a:gd name="T88" fmla="*/ 28446 w 4312"/>
                <a:gd name="T89" fmla="*/ 475 h 1232"/>
                <a:gd name="T90" fmla="*/ 28967 w 4312"/>
                <a:gd name="T91" fmla="*/ 461 h 1232"/>
                <a:gd name="T92" fmla="*/ 29167 w 4312"/>
                <a:gd name="T93" fmla="*/ 408 h 1232"/>
                <a:gd name="T94" fmla="*/ 29235 w 4312"/>
                <a:gd name="T95" fmla="*/ 386 h 1232"/>
                <a:gd name="T96" fmla="*/ 29628 w 4312"/>
                <a:gd name="T97" fmla="*/ 377 h 1232"/>
                <a:gd name="T98" fmla="*/ 30219 w 4312"/>
                <a:gd name="T99" fmla="*/ 399 h 1232"/>
                <a:gd name="T100" fmla="*/ 30358 w 4312"/>
                <a:gd name="T101" fmla="*/ 426 h 1232"/>
                <a:gd name="T102" fmla="*/ 30420 w 4312"/>
                <a:gd name="T103" fmla="*/ 446 h 1232"/>
                <a:gd name="T104" fmla="*/ 30617 w 4312"/>
                <a:gd name="T105" fmla="*/ 456 h 1232"/>
                <a:gd name="T106" fmla="*/ 31407 w 4312"/>
                <a:gd name="T107" fmla="*/ 434 h 1232"/>
                <a:gd name="T108" fmla="*/ 32067 w 4312"/>
                <a:gd name="T109" fmla="*/ 394 h 1232"/>
                <a:gd name="T110" fmla="*/ 32524 w 4312"/>
                <a:gd name="T111" fmla="*/ 363 h 1232"/>
                <a:gd name="T112" fmla="*/ 32723 w 4312"/>
                <a:gd name="T113" fmla="*/ 345 h 12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12" h="1232">
                  <a:moveTo>
                    <a:pt x="4312" y="616"/>
                  </a:moveTo>
                  <a:lnTo>
                    <a:pt x="4312" y="1232"/>
                  </a:lnTo>
                  <a:lnTo>
                    <a:pt x="0" y="1232"/>
                  </a:lnTo>
                  <a:lnTo>
                    <a:pt x="0" y="0"/>
                  </a:lnTo>
                  <a:cubicBezTo>
                    <a:pt x="50" y="15"/>
                    <a:pt x="103" y="21"/>
                    <a:pt x="147" y="48"/>
                  </a:cubicBezTo>
                  <a:cubicBezTo>
                    <a:pt x="168" y="76"/>
                    <a:pt x="168" y="93"/>
                    <a:pt x="200" y="112"/>
                  </a:cubicBezTo>
                  <a:cubicBezTo>
                    <a:pt x="213" y="149"/>
                    <a:pt x="226" y="139"/>
                    <a:pt x="260" y="160"/>
                  </a:cubicBezTo>
                  <a:cubicBezTo>
                    <a:pt x="317" y="143"/>
                    <a:pt x="367" y="132"/>
                    <a:pt x="425" y="120"/>
                  </a:cubicBezTo>
                  <a:cubicBezTo>
                    <a:pt x="454" y="114"/>
                    <a:pt x="475" y="97"/>
                    <a:pt x="503" y="88"/>
                  </a:cubicBezTo>
                  <a:cubicBezTo>
                    <a:pt x="540" y="99"/>
                    <a:pt x="616" y="112"/>
                    <a:pt x="616" y="112"/>
                  </a:cubicBezTo>
                  <a:cubicBezTo>
                    <a:pt x="665" y="142"/>
                    <a:pt x="643" y="169"/>
                    <a:pt x="677" y="200"/>
                  </a:cubicBezTo>
                  <a:cubicBezTo>
                    <a:pt x="684" y="207"/>
                    <a:pt x="695" y="210"/>
                    <a:pt x="703" y="216"/>
                  </a:cubicBezTo>
                  <a:cubicBezTo>
                    <a:pt x="721" y="231"/>
                    <a:pt x="755" y="264"/>
                    <a:pt x="755" y="264"/>
                  </a:cubicBezTo>
                  <a:cubicBezTo>
                    <a:pt x="801" y="253"/>
                    <a:pt x="838" y="248"/>
                    <a:pt x="868" y="288"/>
                  </a:cubicBezTo>
                  <a:cubicBezTo>
                    <a:pt x="859" y="293"/>
                    <a:pt x="846" y="295"/>
                    <a:pt x="842" y="304"/>
                  </a:cubicBezTo>
                  <a:cubicBezTo>
                    <a:pt x="838" y="312"/>
                    <a:pt x="854" y="320"/>
                    <a:pt x="850" y="328"/>
                  </a:cubicBezTo>
                  <a:cubicBezTo>
                    <a:pt x="846" y="337"/>
                    <a:pt x="833" y="339"/>
                    <a:pt x="824" y="344"/>
                  </a:cubicBezTo>
                  <a:cubicBezTo>
                    <a:pt x="843" y="394"/>
                    <a:pt x="875" y="408"/>
                    <a:pt x="928" y="424"/>
                  </a:cubicBezTo>
                  <a:cubicBezTo>
                    <a:pt x="960" y="414"/>
                    <a:pt x="983" y="400"/>
                    <a:pt x="1015" y="392"/>
                  </a:cubicBezTo>
                  <a:cubicBezTo>
                    <a:pt x="1068" y="402"/>
                    <a:pt x="1107" y="423"/>
                    <a:pt x="1163" y="432"/>
                  </a:cubicBezTo>
                  <a:cubicBezTo>
                    <a:pt x="1197" y="453"/>
                    <a:pt x="1232" y="475"/>
                    <a:pt x="1267" y="496"/>
                  </a:cubicBezTo>
                  <a:cubicBezTo>
                    <a:pt x="1297" y="515"/>
                    <a:pt x="1332" y="551"/>
                    <a:pt x="1371" y="560"/>
                  </a:cubicBezTo>
                  <a:cubicBezTo>
                    <a:pt x="1396" y="566"/>
                    <a:pt x="1423" y="565"/>
                    <a:pt x="1449" y="568"/>
                  </a:cubicBezTo>
                  <a:cubicBezTo>
                    <a:pt x="1516" y="583"/>
                    <a:pt x="1592" y="572"/>
                    <a:pt x="1657" y="552"/>
                  </a:cubicBezTo>
                  <a:cubicBezTo>
                    <a:pt x="1674" y="555"/>
                    <a:pt x="1694" y="552"/>
                    <a:pt x="1709" y="560"/>
                  </a:cubicBezTo>
                  <a:cubicBezTo>
                    <a:pt x="1717" y="564"/>
                    <a:pt x="1712" y="577"/>
                    <a:pt x="1718" y="584"/>
                  </a:cubicBezTo>
                  <a:cubicBezTo>
                    <a:pt x="1733" y="601"/>
                    <a:pt x="1758" y="603"/>
                    <a:pt x="1779" y="608"/>
                  </a:cubicBezTo>
                  <a:cubicBezTo>
                    <a:pt x="1795" y="623"/>
                    <a:pt x="1817" y="632"/>
                    <a:pt x="1831" y="648"/>
                  </a:cubicBezTo>
                  <a:cubicBezTo>
                    <a:pt x="1840" y="659"/>
                    <a:pt x="1847" y="719"/>
                    <a:pt x="1848" y="720"/>
                  </a:cubicBezTo>
                  <a:cubicBezTo>
                    <a:pt x="1855" y="732"/>
                    <a:pt x="1888" y="741"/>
                    <a:pt x="1900" y="744"/>
                  </a:cubicBezTo>
                  <a:cubicBezTo>
                    <a:pt x="1953" y="758"/>
                    <a:pt x="1991" y="777"/>
                    <a:pt x="2039" y="792"/>
                  </a:cubicBezTo>
                  <a:cubicBezTo>
                    <a:pt x="2109" y="776"/>
                    <a:pt x="2103" y="770"/>
                    <a:pt x="2160" y="752"/>
                  </a:cubicBezTo>
                  <a:cubicBezTo>
                    <a:pt x="2245" y="763"/>
                    <a:pt x="2332" y="796"/>
                    <a:pt x="2403" y="840"/>
                  </a:cubicBezTo>
                  <a:cubicBezTo>
                    <a:pt x="2476" y="823"/>
                    <a:pt x="2549" y="806"/>
                    <a:pt x="2620" y="784"/>
                  </a:cubicBezTo>
                  <a:cubicBezTo>
                    <a:pt x="2653" y="774"/>
                    <a:pt x="2667" y="741"/>
                    <a:pt x="2698" y="728"/>
                  </a:cubicBezTo>
                  <a:cubicBezTo>
                    <a:pt x="2754" y="705"/>
                    <a:pt x="2795" y="702"/>
                    <a:pt x="2854" y="696"/>
                  </a:cubicBezTo>
                  <a:cubicBezTo>
                    <a:pt x="2925" y="680"/>
                    <a:pt x="2991" y="653"/>
                    <a:pt x="3063" y="640"/>
                  </a:cubicBezTo>
                  <a:cubicBezTo>
                    <a:pt x="3083" y="643"/>
                    <a:pt x="3104" y="641"/>
                    <a:pt x="3123" y="648"/>
                  </a:cubicBezTo>
                  <a:cubicBezTo>
                    <a:pt x="3135" y="652"/>
                    <a:pt x="3140" y="666"/>
                    <a:pt x="3149" y="672"/>
                  </a:cubicBezTo>
                  <a:cubicBezTo>
                    <a:pt x="3157" y="677"/>
                    <a:pt x="3167" y="677"/>
                    <a:pt x="3175" y="680"/>
                  </a:cubicBezTo>
                  <a:cubicBezTo>
                    <a:pt x="3221" y="666"/>
                    <a:pt x="3265" y="673"/>
                    <a:pt x="3306" y="648"/>
                  </a:cubicBezTo>
                  <a:cubicBezTo>
                    <a:pt x="3415" y="682"/>
                    <a:pt x="3532" y="686"/>
                    <a:pt x="3644" y="712"/>
                  </a:cubicBezTo>
                  <a:cubicBezTo>
                    <a:pt x="3666" y="742"/>
                    <a:pt x="3675" y="774"/>
                    <a:pt x="3687" y="808"/>
                  </a:cubicBezTo>
                  <a:cubicBezTo>
                    <a:pt x="3691" y="816"/>
                    <a:pt x="3687" y="829"/>
                    <a:pt x="3696" y="832"/>
                  </a:cubicBezTo>
                  <a:cubicBezTo>
                    <a:pt x="3713" y="837"/>
                    <a:pt x="3748" y="848"/>
                    <a:pt x="3748" y="848"/>
                  </a:cubicBezTo>
                  <a:cubicBezTo>
                    <a:pt x="3798" y="833"/>
                    <a:pt x="3786" y="867"/>
                    <a:pt x="3817" y="824"/>
                  </a:cubicBezTo>
                  <a:cubicBezTo>
                    <a:pt x="3806" y="780"/>
                    <a:pt x="3809" y="760"/>
                    <a:pt x="3843" y="728"/>
                  </a:cubicBezTo>
                  <a:cubicBezTo>
                    <a:pt x="3847" y="715"/>
                    <a:pt x="3841" y="698"/>
                    <a:pt x="3852" y="688"/>
                  </a:cubicBezTo>
                  <a:cubicBezTo>
                    <a:pt x="3865" y="676"/>
                    <a:pt x="3904" y="672"/>
                    <a:pt x="3904" y="672"/>
                  </a:cubicBezTo>
                  <a:cubicBezTo>
                    <a:pt x="3932" y="681"/>
                    <a:pt x="3982" y="712"/>
                    <a:pt x="3982" y="712"/>
                  </a:cubicBezTo>
                  <a:cubicBezTo>
                    <a:pt x="3988" y="728"/>
                    <a:pt x="3996" y="743"/>
                    <a:pt x="4000" y="760"/>
                  </a:cubicBezTo>
                  <a:cubicBezTo>
                    <a:pt x="4003" y="773"/>
                    <a:pt x="4001" y="788"/>
                    <a:pt x="4008" y="800"/>
                  </a:cubicBezTo>
                  <a:cubicBezTo>
                    <a:pt x="4014" y="808"/>
                    <a:pt x="4026" y="811"/>
                    <a:pt x="4034" y="816"/>
                  </a:cubicBezTo>
                  <a:cubicBezTo>
                    <a:pt x="4072" y="804"/>
                    <a:pt x="4102" y="787"/>
                    <a:pt x="4138" y="776"/>
                  </a:cubicBezTo>
                  <a:cubicBezTo>
                    <a:pt x="4172" y="730"/>
                    <a:pt x="4159" y="719"/>
                    <a:pt x="4225" y="704"/>
                  </a:cubicBezTo>
                  <a:cubicBezTo>
                    <a:pt x="4246" y="675"/>
                    <a:pt x="4265" y="677"/>
                    <a:pt x="4286" y="648"/>
                  </a:cubicBezTo>
                  <a:cubicBezTo>
                    <a:pt x="4277" y="625"/>
                    <a:pt x="4312" y="616"/>
                    <a:pt x="4312" y="6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098" y="1416"/>
              <a:ext cx="1594" cy="2904"/>
              <a:chOff x="1754" y="405"/>
              <a:chExt cx="2124" cy="3627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929" y="405"/>
                <a:ext cx="1740" cy="1929"/>
                <a:chOff x="1929" y="405"/>
                <a:chExt cx="1740" cy="1929"/>
              </a:xfrm>
            </p:grpSpPr>
            <p:sp>
              <p:nvSpPr>
                <p:cNvPr id="23" name="Oval 6"/>
                <p:cNvSpPr>
                  <a:spLocks noChangeArrowheads="1"/>
                </p:cNvSpPr>
                <p:nvPr/>
              </p:nvSpPr>
              <p:spPr bwMode="ltGray">
                <a:xfrm>
                  <a:off x="2741" y="464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" name="Freeform 7"/>
                <p:cNvSpPr>
                  <a:spLocks/>
                </p:cNvSpPr>
                <p:nvPr/>
              </p:nvSpPr>
              <p:spPr bwMode="ltGray">
                <a:xfrm>
                  <a:off x="2661" y="405"/>
                  <a:ext cx="225" cy="1215"/>
                </a:xfrm>
                <a:custGeom>
                  <a:avLst/>
                  <a:gdLst>
                    <a:gd name="T0" fmla="*/ 39 w 225"/>
                    <a:gd name="T1" fmla="*/ 1146 h 1215"/>
                    <a:gd name="T2" fmla="*/ 87 w 225"/>
                    <a:gd name="T3" fmla="*/ 1092 h 1215"/>
                    <a:gd name="T4" fmla="*/ 99 w 225"/>
                    <a:gd name="T5" fmla="*/ 0 h 1215"/>
                    <a:gd name="T6" fmla="*/ 108 w 225"/>
                    <a:gd name="T7" fmla="*/ 0 h 1215"/>
                    <a:gd name="T8" fmla="*/ 138 w 225"/>
                    <a:gd name="T9" fmla="*/ 1095 h 1215"/>
                    <a:gd name="T10" fmla="*/ 183 w 225"/>
                    <a:gd name="T11" fmla="*/ 1146 h 1215"/>
                    <a:gd name="T12" fmla="*/ 225 w 225"/>
                    <a:gd name="T13" fmla="*/ 1146 h 1215"/>
                    <a:gd name="T14" fmla="*/ 222 w 225"/>
                    <a:gd name="T15" fmla="*/ 1212 h 1215"/>
                    <a:gd name="T16" fmla="*/ 0 w 225"/>
                    <a:gd name="T17" fmla="*/ 1215 h 1215"/>
                    <a:gd name="T18" fmla="*/ 0 w 225"/>
                    <a:gd name="T19" fmla="*/ 1149 h 1215"/>
                    <a:gd name="T20" fmla="*/ 39 w 225"/>
                    <a:gd name="T21" fmla="*/ 1146 h 1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5" h="1215">
                      <a:moveTo>
                        <a:pt x="39" y="1146"/>
                      </a:moveTo>
                      <a:lnTo>
                        <a:pt x="87" y="1092"/>
                      </a:lnTo>
                      <a:lnTo>
                        <a:pt x="99" y="0"/>
                      </a:lnTo>
                      <a:lnTo>
                        <a:pt x="108" y="0"/>
                      </a:lnTo>
                      <a:lnTo>
                        <a:pt x="138" y="1095"/>
                      </a:lnTo>
                      <a:lnTo>
                        <a:pt x="183" y="1146"/>
                      </a:lnTo>
                      <a:lnTo>
                        <a:pt x="225" y="1146"/>
                      </a:lnTo>
                      <a:lnTo>
                        <a:pt x="222" y="1212"/>
                      </a:lnTo>
                      <a:lnTo>
                        <a:pt x="0" y="1215"/>
                      </a:lnTo>
                      <a:lnTo>
                        <a:pt x="0" y="1149"/>
                      </a:lnTo>
                      <a:lnTo>
                        <a:pt x="39" y="11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ltGray">
                <a:xfrm>
                  <a:off x="2741" y="539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ltGray">
                <a:xfrm>
                  <a:off x="2728" y="804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" name="Oval 10"/>
                <p:cNvSpPr>
                  <a:spLocks noChangeArrowheads="1"/>
                </p:cNvSpPr>
                <p:nvPr/>
              </p:nvSpPr>
              <p:spPr bwMode="ltGray">
                <a:xfrm>
                  <a:off x="2728" y="870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ltGray">
                <a:xfrm>
                  <a:off x="2728" y="936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ltGray">
                <a:xfrm>
                  <a:off x="2728" y="1002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0" name="Oval 13"/>
                <p:cNvSpPr>
                  <a:spLocks noChangeArrowheads="1"/>
                </p:cNvSpPr>
                <p:nvPr/>
              </p:nvSpPr>
              <p:spPr bwMode="ltGray">
                <a:xfrm>
                  <a:off x="2718" y="1206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1" name="Oval 14"/>
                <p:cNvSpPr>
                  <a:spLocks noChangeArrowheads="1"/>
                </p:cNvSpPr>
                <p:nvPr/>
              </p:nvSpPr>
              <p:spPr bwMode="ltGray">
                <a:xfrm>
                  <a:off x="2723" y="1140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2" name="Oval 15"/>
                <p:cNvSpPr>
                  <a:spLocks noChangeArrowheads="1"/>
                </p:cNvSpPr>
                <p:nvPr/>
              </p:nvSpPr>
              <p:spPr bwMode="ltGray">
                <a:xfrm>
                  <a:off x="2722" y="1068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3" name="Oval 16"/>
                <p:cNvSpPr>
                  <a:spLocks noChangeArrowheads="1"/>
                </p:cNvSpPr>
                <p:nvPr/>
              </p:nvSpPr>
              <p:spPr bwMode="ltGray">
                <a:xfrm>
                  <a:off x="2718" y="1272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" name="Oval 17"/>
                <p:cNvSpPr>
                  <a:spLocks noChangeArrowheads="1"/>
                </p:cNvSpPr>
                <p:nvPr/>
              </p:nvSpPr>
              <p:spPr bwMode="ltGray">
                <a:xfrm>
                  <a:off x="2715" y="1341"/>
                  <a:ext cx="114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ltGray">
                <a:xfrm>
                  <a:off x="2697" y="1407"/>
                  <a:ext cx="153" cy="93"/>
                </a:xfrm>
                <a:custGeom>
                  <a:avLst/>
                  <a:gdLst>
                    <a:gd name="T0" fmla="*/ 69 w 153"/>
                    <a:gd name="T1" fmla="*/ 93 h 93"/>
                    <a:gd name="T2" fmla="*/ 30 w 153"/>
                    <a:gd name="T3" fmla="*/ 75 h 93"/>
                    <a:gd name="T4" fmla="*/ 12 w 153"/>
                    <a:gd name="T5" fmla="*/ 48 h 93"/>
                    <a:gd name="T6" fmla="*/ 0 w 153"/>
                    <a:gd name="T7" fmla="*/ 9 h 93"/>
                    <a:gd name="T8" fmla="*/ 24 w 153"/>
                    <a:gd name="T9" fmla="*/ 30 h 93"/>
                    <a:gd name="T10" fmla="*/ 39 w 153"/>
                    <a:gd name="T11" fmla="*/ 3 h 93"/>
                    <a:gd name="T12" fmla="*/ 60 w 153"/>
                    <a:gd name="T13" fmla="*/ 27 h 93"/>
                    <a:gd name="T14" fmla="*/ 93 w 153"/>
                    <a:gd name="T15" fmla="*/ 27 h 93"/>
                    <a:gd name="T16" fmla="*/ 114 w 153"/>
                    <a:gd name="T17" fmla="*/ 0 h 93"/>
                    <a:gd name="T18" fmla="*/ 120 w 153"/>
                    <a:gd name="T19" fmla="*/ 27 h 93"/>
                    <a:gd name="T20" fmla="*/ 153 w 153"/>
                    <a:gd name="T21" fmla="*/ 9 h 93"/>
                    <a:gd name="T22" fmla="*/ 123 w 153"/>
                    <a:gd name="T23" fmla="*/ 81 h 93"/>
                    <a:gd name="T24" fmla="*/ 69 w 153"/>
                    <a:gd name="T25" fmla="*/ 93 h 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3" h="93">
                      <a:moveTo>
                        <a:pt x="69" y="93"/>
                      </a:moveTo>
                      <a:lnTo>
                        <a:pt x="30" y="75"/>
                      </a:lnTo>
                      <a:lnTo>
                        <a:pt x="12" y="48"/>
                      </a:lnTo>
                      <a:lnTo>
                        <a:pt x="0" y="9"/>
                      </a:lnTo>
                      <a:lnTo>
                        <a:pt x="24" y="30"/>
                      </a:lnTo>
                      <a:lnTo>
                        <a:pt x="39" y="3"/>
                      </a:lnTo>
                      <a:lnTo>
                        <a:pt x="60" y="27"/>
                      </a:lnTo>
                      <a:lnTo>
                        <a:pt x="93" y="27"/>
                      </a:lnTo>
                      <a:lnTo>
                        <a:pt x="114" y="0"/>
                      </a:lnTo>
                      <a:lnTo>
                        <a:pt x="120" y="27"/>
                      </a:lnTo>
                      <a:lnTo>
                        <a:pt x="153" y="9"/>
                      </a:lnTo>
                      <a:lnTo>
                        <a:pt x="123" y="81"/>
                      </a:lnTo>
                      <a:lnTo>
                        <a:pt x="69" y="9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ltGray">
                <a:xfrm>
                  <a:off x="1929" y="1614"/>
                  <a:ext cx="1740" cy="720"/>
                </a:xfrm>
                <a:custGeom>
                  <a:avLst/>
                  <a:gdLst>
                    <a:gd name="T0" fmla="*/ 1086 w 1740"/>
                    <a:gd name="T1" fmla="*/ 105 h 720"/>
                    <a:gd name="T2" fmla="*/ 1353 w 1740"/>
                    <a:gd name="T3" fmla="*/ 252 h 720"/>
                    <a:gd name="T4" fmla="*/ 1521 w 1740"/>
                    <a:gd name="T5" fmla="*/ 303 h 720"/>
                    <a:gd name="T6" fmla="*/ 1563 w 1740"/>
                    <a:gd name="T7" fmla="*/ 318 h 720"/>
                    <a:gd name="T8" fmla="*/ 1620 w 1740"/>
                    <a:gd name="T9" fmla="*/ 357 h 720"/>
                    <a:gd name="T10" fmla="*/ 1728 w 1740"/>
                    <a:gd name="T11" fmla="*/ 324 h 720"/>
                    <a:gd name="T12" fmla="*/ 1719 w 1740"/>
                    <a:gd name="T13" fmla="*/ 351 h 720"/>
                    <a:gd name="T14" fmla="*/ 1734 w 1740"/>
                    <a:gd name="T15" fmla="*/ 378 h 720"/>
                    <a:gd name="T16" fmla="*/ 1686 w 1740"/>
                    <a:gd name="T17" fmla="*/ 441 h 720"/>
                    <a:gd name="T18" fmla="*/ 1680 w 1740"/>
                    <a:gd name="T19" fmla="*/ 468 h 720"/>
                    <a:gd name="T20" fmla="*/ 1650 w 1740"/>
                    <a:gd name="T21" fmla="*/ 480 h 720"/>
                    <a:gd name="T22" fmla="*/ 1632 w 1740"/>
                    <a:gd name="T23" fmla="*/ 546 h 720"/>
                    <a:gd name="T24" fmla="*/ 1617 w 1740"/>
                    <a:gd name="T25" fmla="*/ 561 h 720"/>
                    <a:gd name="T26" fmla="*/ 1632 w 1740"/>
                    <a:gd name="T27" fmla="*/ 609 h 720"/>
                    <a:gd name="T28" fmla="*/ 1614 w 1740"/>
                    <a:gd name="T29" fmla="*/ 585 h 720"/>
                    <a:gd name="T30" fmla="*/ 1602 w 1740"/>
                    <a:gd name="T31" fmla="*/ 576 h 720"/>
                    <a:gd name="T32" fmla="*/ 1569 w 1740"/>
                    <a:gd name="T33" fmla="*/ 540 h 720"/>
                    <a:gd name="T34" fmla="*/ 1458 w 1740"/>
                    <a:gd name="T35" fmla="*/ 582 h 720"/>
                    <a:gd name="T36" fmla="*/ 1416 w 1740"/>
                    <a:gd name="T37" fmla="*/ 618 h 720"/>
                    <a:gd name="T38" fmla="*/ 1377 w 1740"/>
                    <a:gd name="T39" fmla="*/ 603 h 720"/>
                    <a:gd name="T40" fmla="*/ 1353 w 1740"/>
                    <a:gd name="T41" fmla="*/ 624 h 720"/>
                    <a:gd name="T42" fmla="*/ 1317 w 1740"/>
                    <a:gd name="T43" fmla="*/ 615 h 720"/>
                    <a:gd name="T44" fmla="*/ 1263 w 1740"/>
                    <a:gd name="T45" fmla="*/ 615 h 720"/>
                    <a:gd name="T46" fmla="*/ 1245 w 1740"/>
                    <a:gd name="T47" fmla="*/ 651 h 720"/>
                    <a:gd name="T48" fmla="*/ 1188 w 1740"/>
                    <a:gd name="T49" fmla="*/ 693 h 720"/>
                    <a:gd name="T50" fmla="*/ 504 w 1740"/>
                    <a:gd name="T51" fmla="*/ 717 h 720"/>
                    <a:gd name="T52" fmla="*/ 471 w 1740"/>
                    <a:gd name="T53" fmla="*/ 690 h 720"/>
                    <a:gd name="T54" fmla="*/ 417 w 1740"/>
                    <a:gd name="T55" fmla="*/ 660 h 720"/>
                    <a:gd name="T56" fmla="*/ 333 w 1740"/>
                    <a:gd name="T57" fmla="*/ 681 h 720"/>
                    <a:gd name="T58" fmla="*/ 366 w 1740"/>
                    <a:gd name="T59" fmla="*/ 621 h 720"/>
                    <a:gd name="T60" fmla="*/ 258 w 1740"/>
                    <a:gd name="T61" fmla="*/ 657 h 720"/>
                    <a:gd name="T62" fmla="*/ 279 w 1740"/>
                    <a:gd name="T63" fmla="*/ 603 h 720"/>
                    <a:gd name="T64" fmla="*/ 123 w 1740"/>
                    <a:gd name="T65" fmla="*/ 660 h 720"/>
                    <a:gd name="T66" fmla="*/ 81 w 1740"/>
                    <a:gd name="T67" fmla="*/ 699 h 720"/>
                    <a:gd name="T68" fmla="*/ 87 w 1740"/>
                    <a:gd name="T69" fmla="*/ 651 h 720"/>
                    <a:gd name="T70" fmla="*/ 81 w 1740"/>
                    <a:gd name="T71" fmla="*/ 603 h 720"/>
                    <a:gd name="T72" fmla="*/ 12 w 1740"/>
                    <a:gd name="T73" fmla="*/ 513 h 720"/>
                    <a:gd name="T74" fmla="*/ 87 w 1740"/>
                    <a:gd name="T75" fmla="*/ 474 h 720"/>
                    <a:gd name="T76" fmla="*/ 144 w 1740"/>
                    <a:gd name="T77" fmla="*/ 414 h 720"/>
                    <a:gd name="T78" fmla="*/ 252 w 1740"/>
                    <a:gd name="T79" fmla="*/ 378 h 720"/>
                    <a:gd name="T80" fmla="*/ 258 w 1740"/>
                    <a:gd name="T81" fmla="*/ 318 h 720"/>
                    <a:gd name="T82" fmla="*/ 306 w 1740"/>
                    <a:gd name="T83" fmla="*/ 348 h 720"/>
                    <a:gd name="T84" fmla="*/ 360 w 1740"/>
                    <a:gd name="T85" fmla="*/ 300 h 720"/>
                    <a:gd name="T86" fmla="*/ 393 w 1740"/>
                    <a:gd name="T87" fmla="*/ 297 h 720"/>
                    <a:gd name="T88" fmla="*/ 723 w 1740"/>
                    <a:gd name="T89" fmla="*/ 3 h 7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740" h="720">
                      <a:moveTo>
                        <a:pt x="954" y="0"/>
                      </a:moveTo>
                      <a:lnTo>
                        <a:pt x="1086" y="105"/>
                      </a:lnTo>
                      <a:lnTo>
                        <a:pt x="1206" y="180"/>
                      </a:lnTo>
                      <a:lnTo>
                        <a:pt x="1353" y="252"/>
                      </a:lnTo>
                      <a:lnTo>
                        <a:pt x="1467" y="291"/>
                      </a:lnTo>
                      <a:lnTo>
                        <a:pt x="1521" y="303"/>
                      </a:lnTo>
                      <a:lnTo>
                        <a:pt x="1581" y="294"/>
                      </a:lnTo>
                      <a:lnTo>
                        <a:pt x="1563" y="318"/>
                      </a:lnTo>
                      <a:lnTo>
                        <a:pt x="1572" y="342"/>
                      </a:lnTo>
                      <a:lnTo>
                        <a:pt x="1620" y="357"/>
                      </a:lnTo>
                      <a:lnTo>
                        <a:pt x="1680" y="354"/>
                      </a:lnTo>
                      <a:lnTo>
                        <a:pt x="1728" y="324"/>
                      </a:lnTo>
                      <a:lnTo>
                        <a:pt x="1740" y="339"/>
                      </a:lnTo>
                      <a:lnTo>
                        <a:pt x="1719" y="351"/>
                      </a:lnTo>
                      <a:lnTo>
                        <a:pt x="1710" y="393"/>
                      </a:lnTo>
                      <a:lnTo>
                        <a:pt x="1734" y="378"/>
                      </a:lnTo>
                      <a:lnTo>
                        <a:pt x="1707" y="414"/>
                      </a:lnTo>
                      <a:lnTo>
                        <a:pt x="1686" y="441"/>
                      </a:lnTo>
                      <a:lnTo>
                        <a:pt x="1698" y="456"/>
                      </a:lnTo>
                      <a:lnTo>
                        <a:pt x="1680" y="468"/>
                      </a:lnTo>
                      <a:lnTo>
                        <a:pt x="1668" y="486"/>
                      </a:lnTo>
                      <a:lnTo>
                        <a:pt x="1650" y="480"/>
                      </a:lnTo>
                      <a:lnTo>
                        <a:pt x="1614" y="510"/>
                      </a:lnTo>
                      <a:lnTo>
                        <a:pt x="1632" y="546"/>
                      </a:lnTo>
                      <a:lnTo>
                        <a:pt x="1632" y="579"/>
                      </a:lnTo>
                      <a:lnTo>
                        <a:pt x="1617" y="561"/>
                      </a:lnTo>
                      <a:lnTo>
                        <a:pt x="1617" y="585"/>
                      </a:lnTo>
                      <a:lnTo>
                        <a:pt x="1632" y="609"/>
                      </a:lnTo>
                      <a:lnTo>
                        <a:pt x="1605" y="609"/>
                      </a:lnTo>
                      <a:lnTo>
                        <a:pt x="1614" y="585"/>
                      </a:lnTo>
                      <a:lnTo>
                        <a:pt x="1614" y="561"/>
                      </a:lnTo>
                      <a:lnTo>
                        <a:pt x="1602" y="576"/>
                      </a:lnTo>
                      <a:lnTo>
                        <a:pt x="1608" y="516"/>
                      </a:lnTo>
                      <a:lnTo>
                        <a:pt x="1569" y="540"/>
                      </a:lnTo>
                      <a:lnTo>
                        <a:pt x="1518" y="558"/>
                      </a:lnTo>
                      <a:lnTo>
                        <a:pt x="1458" y="582"/>
                      </a:lnTo>
                      <a:lnTo>
                        <a:pt x="1407" y="597"/>
                      </a:lnTo>
                      <a:lnTo>
                        <a:pt x="1416" y="618"/>
                      </a:lnTo>
                      <a:lnTo>
                        <a:pt x="1395" y="627"/>
                      </a:lnTo>
                      <a:lnTo>
                        <a:pt x="1377" y="603"/>
                      </a:lnTo>
                      <a:lnTo>
                        <a:pt x="1347" y="606"/>
                      </a:lnTo>
                      <a:lnTo>
                        <a:pt x="1353" y="624"/>
                      </a:lnTo>
                      <a:lnTo>
                        <a:pt x="1335" y="630"/>
                      </a:lnTo>
                      <a:lnTo>
                        <a:pt x="1317" y="615"/>
                      </a:lnTo>
                      <a:lnTo>
                        <a:pt x="1311" y="639"/>
                      </a:lnTo>
                      <a:lnTo>
                        <a:pt x="1263" y="615"/>
                      </a:lnTo>
                      <a:lnTo>
                        <a:pt x="1263" y="642"/>
                      </a:lnTo>
                      <a:lnTo>
                        <a:pt x="1245" y="651"/>
                      </a:lnTo>
                      <a:lnTo>
                        <a:pt x="1218" y="633"/>
                      </a:lnTo>
                      <a:lnTo>
                        <a:pt x="1188" y="693"/>
                      </a:lnTo>
                      <a:lnTo>
                        <a:pt x="1191" y="720"/>
                      </a:lnTo>
                      <a:lnTo>
                        <a:pt x="504" y="717"/>
                      </a:lnTo>
                      <a:lnTo>
                        <a:pt x="498" y="687"/>
                      </a:lnTo>
                      <a:lnTo>
                        <a:pt x="471" y="690"/>
                      </a:lnTo>
                      <a:lnTo>
                        <a:pt x="462" y="663"/>
                      </a:lnTo>
                      <a:lnTo>
                        <a:pt x="417" y="660"/>
                      </a:lnTo>
                      <a:lnTo>
                        <a:pt x="411" y="642"/>
                      </a:lnTo>
                      <a:lnTo>
                        <a:pt x="333" y="681"/>
                      </a:lnTo>
                      <a:lnTo>
                        <a:pt x="306" y="663"/>
                      </a:lnTo>
                      <a:lnTo>
                        <a:pt x="366" y="621"/>
                      </a:lnTo>
                      <a:lnTo>
                        <a:pt x="345" y="615"/>
                      </a:lnTo>
                      <a:lnTo>
                        <a:pt x="258" y="657"/>
                      </a:lnTo>
                      <a:lnTo>
                        <a:pt x="237" y="642"/>
                      </a:lnTo>
                      <a:lnTo>
                        <a:pt x="279" y="603"/>
                      </a:lnTo>
                      <a:lnTo>
                        <a:pt x="120" y="606"/>
                      </a:lnTo>
                      <a:lnTo>
                        <a:pt x="123" y="660"/>
                      </a:lnTo>
                      <a:lnTo>
                        <a:pt x="102" y="657"/>
                      </a:lnTo>
                      <a:lnTo>
                        <a:pt x="81" y="699"/>
                      </a:lnTo>
                      <a:lnTo>
                        <a:pt x="117" y="702"/>
                      </a:lnTo>
                      <a:lnTo>
                        <a:pt x="87" y="651"/>
                      </a:lnTo>
                      <a:lnTo>
                        <a:pt x="105" y="603"/>
                      </a:lnTo>
                      <a:lnTo>
                        <a:pt x="81" y="603"/>
                      </a:lnTo>
                      <a:lnTo>
                        <a:pt x="36" y="579"/>
                      </a:lnTo>
                      <a:lnTo>
                        <a:pt x="12" y="513"/>
                      </a:lnTo>
                      <a:lnTo>
                        <a:pt x="0" y="480"/>
                      </a:lnTo>
                      <a:lnTo>
                        <a:pt x="87" y="474"/>
                      </a:lnTo>
                      <a:lnTo>
                        <a:pt x="162" y="444"/>
                      </a:lnTo>
                      <a:lnTo>
                        <a:pt x="144" y="414"/>
                      </a:lnTo>
                      <a:lnTo>
                        <a:pt x="192" y="417"/>
                      </a:lnTo>
                      <a:lnTo>
                        <a:pt x="252" y="378"/>
                      </a:lnTo>
                      <a:lnTo>
                        <a:pt x="246" y="330"/>
                      </a:lnTo>
                      <a:lnTo>
                        <a:pt x="258" y="318"/>
                      </a:lnTo>
                      <a:lnTo>
                        <a:pt x="270" y="342"/>
                      </a:lnTo>
                      <a:lnTo>
                        <a:pt x="306" y="348"/>
                      </a:lnTo>
                      <a:lnTo>
                        <a:pt x="372" y="312"/>
                      </a:lnTo>
                      <a:lnTo>
                        <a:pt x="360" y="300"/>
                      </a:lnTo>
                      <a:lnTo>
                        <a:pt x="363" y="285"/>
                      </a:lnTo>
                      <a:lnTo>
                        <a:pt x="393" y="297"/>
                      </a:lnTo>
                      <a:lnTo>
                        <a:pt x="597" y="135"/>
                      </a:lnTo>
                      <a:lnTo>
                        <a:pt x="723" y="3"/>
                      </a:lnTo>
                      <a:lnTo>
                        <a:pt x="95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8" name="Freeform 20"/>
              <p:cNvSpPr>
                <a:spLocks/>
              </p:cNvSpPr>
              <p:nvPr/>
            </p:nvSpPr>
            <p:spPr bwMode="ltGray">
              <a:xfrm flipH="1">
                <a:off x="271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ltGray">
              <a:xfrm>
                <a:off x="276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ltGray">
              <a:xfrm>
                <a:off x="2698" y="2324"/>
                <a:ext cx="1028" cy="570"/>
              </a:xfrm>
              <a:custGeom>
                <a:avLst/>
                <a:gdLst>
                  <a:gd name="T0" fmla="*/ 574 w 1028"/>
                  <a:gd name="T1" fmla="*/ 12 h 570"/>
                  <a:gd name="T2" fmla="*/ 602 w 1028"/>
                  <a:gd name="T3" fmla="*/ 6 h 570"/>
                  <a:gd name="T4" fmla="*/ 426 w 1028"/>
                  <a:gd name="T5" fmla="*/ 20 h 570"/>
                  <a:gd name="T6" fmla="*/ 570 w 1028"/>
                  <a:gd name="T7" fmla="*/ 36 h 570"/>
                  <a:gd name="T8" fmla="*/ 596 w 1028"/>
                  <a:gd name="T9" fmla="*/ 36 h 570"/>
                  <a:gd name="T10" fmla="*/ 434 w 1028"/>
                  <a:gd name="T11" fmla="*/ 48 h 570"/>
                  <a:gd name="T12" fmla="*/ 584 w 1028"/>
                  <a:gd name="T13" fmla="*/ 64 h 570"/>
                  <a:gd name="T14" fmla="*/ 602 w 1028"/>
                  <a:gd name="T15" fmla="*/ 80 h 570"/>
                  <a:gd name="T16" fmla="*/ 584 w 1028"/>
                  <a:gd name="T17" fmla="*/ 96 h 570"/>
                  <a:gd name="T18" fmla="*/ 594 w 1028"/>
                  <a:gd name="T19" fmla="*/ 110 h 570"/>
                  <a:gd name="T20" fmla="*/ 742 w 1028"/>
                  <a:gd name="T21" fmla="*/ 178 h 570"/>
                  <a:gd name="T22" fmla="*/ 834 w 1028"/>
                  <a:gd name="T23" fmla="*/ 174 h 570"/>
                  <a:gd name="T24" fmla="*/ 888 w 1028"/>
                  <a:gd name="T25" fmla="*/ 168 h 570"/>
                  <a:gd name="T26" fmla="*/ 882 w 1028"/>
                  <a:gd name="T27" fmla="*/ 192 h 570"/>
                  <a:gd name="T28" fmla="*/ 932 w 1028"/>
                  <a:gd name="T29" fmla="*/ 204 h 570"/>
                  <a:gd name="T30" fmla="*/ 1018 w 1028"/>
                  <a:gd name="T31" fmla="*/ 172 h 570"/>
                  <a:gd name="T32" fmla="*/ 1006 w 1028"/>
                  <a:gd name="T33" fmla="*/ 196 h 570"/>
                  <a:gd name="T34" fmla="*/ 996 w 1028"/>
                  <a:gd name="T35" fmla="*/ 228 h 570"/>
                  <a:gd name="T36" fmla="*/ 1010 w 1028"/>
                  <a:gd name="T37" fmla="*/ 242 h 570"/>
                  <a:gd name="T38" fmla="*/ 1004 w 1028"/>
                  <a:gd name="T39" fmla="*/ 264 h 570"/>
                  <a:gd name="T40" fmla="*/ 976 w 1028"/>
                  <a:gd name="T41" fmla="*/ 298 h 570"/>
                  <a:gd name="T42" fmla="*/ 968 w 1028"/>
                  <a:gd name="T43" fmla="*/ 316 h 570"/>
                  <a:gd name="T44" fmla="*/ 948 w 1028"/>
                  <a:gd name="T45" fmla="*/ 334 h 570"/>
                  <a:gd name="T46" fmla="*/ 908 w 1028"/>
                  <a:gd name="T47" fmla="*/ 348 h 570"/>
                  <a:gd name="T48" fmla="*/ 924 w 1028"/>
                  <a:gd name="T49" fmla="*/ 410 h 570"/>
                  <a:gd name="T50" fmla="*/ 906 w 1028"/>
                  <a:gd name="T51" fmla="*/ 412 h 570"/>
                  <a:gd name="T52" fmla="*/ 916 w 1028"/>
                  <a:gd name="T53" fmla="*/ 434 h 570"/>
                  <a:gd name="T54" fmla="*/ 890 w 1028"/>
                  <a:gd name="T55" fmla="*/ 420 h 570"/>
                  <a:gd name="T56" fmla="*/ 886 w 1028"/>
                  <a:gd name="T57" fmla="*/ 406 h 570"/>
                  <a:gd name="T58" fmla="*/ 850 w 1028"/>
                  <a:gd name="T59" fmla="*/ 372 h 570"/>
                  <a:gd name="T60" fmla="*/ 756 w 1028"/>
                  <a:gd name="T61" fmla="*/ 388 h 570"/>
                  <a:gd name="T62" fmla="*/ 734 w 1028"/>
                  <a:gd name="T63" fmla="*/ 408 h 570"/>
                  <a:gd name="T64" fmla="*/ 654 w 1028"/>
                  <a:gd name="T65" fmla="*/ 414 h 570"/>
                  <a:gd name="T66" fmla="*/ 694 w 1028"/>
                  <a:gd name="T67" fmla="*/ 456 h 570"/>
                  <a:gd name="T68" fmla="*/ 640 w 1028"/>
                  <a:gd name="T69" fmla="*/ 438 h 570"/>
                  <a:gd name="T70" fmla="*/ 592 w 1028"/>
                  <a:gd name="T71" fmla="*/ 442 h 570"/>
                  <a:gd name="T72" fmla="*/ 540 w 1028"/>
                  <a:gd name="T73" fmla="*/ 444 h 570"/>
                  <a:gd name="T74" fmla="*/ 498 w 1028"/>
                  <a:gd name="T75" fmla="*/ 486 h 570"/>
                  <a:gd name="T76" fmla="*/ 462 w 1028"/>
                  <a:gd name="T77" fmla="*/ 502 h 570"/>
                  <a:gd name="T78" fmla="*/ 480 w 1028"/>
                  <a:gd name="T79" fmla="*/ 532 h 570"/>
                  <a:gd name="T80" fmla="*/ 464 w 1028"/>
                  <a:gd name="T81" fmla="*/ 570 h 570"/>
                  <a:gd name="T82" fmla="*/ 138 w 1028"/>
                  <a:gd name="T83" fmla="*/ 0 h 5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8" h="570">
                    <a:moveTo>
                      <a:pt x="408" y="8"/>
                    </a:moveTo>
                    <a:lnTo>
                      <a:pt x="574" y="12"/>
                    </a:lnTo>
                    <a:lnTo>
                      <a:pt x="592" y="0"/>
                    </a:lnTo>
                    <a:lnTo>
                      <a:pt x="602" y="6"/>
                    </a:lnTo>
                    <a:lnTo>
                      <a:pt x="576" y="20"/>
                    </a:lnTo>
                    <a:lnTo>
                      <a:pt x="426" y="20"/>
                    </a:lnTo>
                    <a:lnTo>
                      <a:pt x="430" y="38"/>
                    </a:lnTo>
                    <a:lnTo>
                      <a:pt x="570" y="36"/>
                    </a:lnTo>
                    <a:lnTo>
                      <a:pt x="596" y="24"/>
                    </a:lnTo>
                    <a:lnTo>
                      <a:pt x="596" y="36"/>
                    </a:lnTo>
                    <a:lnTo>
                      <a:pt x="570" y="48"/>
                    </a:lnTo>
                    <a:lnTo>
                      <a:pt x="434" y="48"/>
                    </a:lnTo>
                    <a:lnTo>
                      <a:pt x="452" y="64"/>
                    </a:lnTo>
                    <a:lnTo>
                      <a:pt x="584" y="64"/>
                    </a:lnTo>
                    <a:lnTo>
                      <a:pt x="592" y="74"/>
                    </a:lnTo>
                    <a:lnTo>
                      <a:pt x="602" y="80"/>
                    </a:lnTo>
                    <a:lnTo>
                      <a:pt x="610" y="96"/>
                    </a:lnTo>
                    <a:lnTo>
                      <a:pt x="584" y="96"/>
                    </a:lnTo>
                    <a:lnTo>
                      <a:pt x="580" y="108"/>
                    </a:lnTo>
                    <a:lnTo>
                      <a:pt x="594" y="110"/>
                    </a:lnTo>
                    <a:lnTo>
                      <a:pt x="594" y="130"/>
                    </a:lnTo>
                    <a:lnTo>
                      <a:pt x="742" y="178"/>
                    </a:lnTo>
                    <a:lnTo>
                      <a:pt x="792" y="182"/>
                    </a:lnTo>
                    <a:lnTo>
                      <a:pt x="834" y="174"/>
                    </a:lnTo>
                    <a:lnTo>
                      <a:pt x="882" y="158"/>
                    </a:lnTo>
                    <a:lnTo>
                      <a:pt x="888" y="168"/>
                    </a:lnTo>
                    <a:lnTo>
                      <a:pt x="874" y="176"/>
                    </a:lnTo>
                    <a:lnTo>
                      <a:pt x="882" y="192"/>
                    </a:lnTo>
                    <a:lnTo>
                      <a:pt x="878" y="206"/>
                    </a:lnTo>
                    <a:lnTo>
                      <a:pt x="932" y="204"/>
                    </a:lnTo>
                    <a:lnTo>
                      <a:pt x="982" y="190"/>
                    </a:lnTo>
                    <a:lnTo>
                      <a:pt x="1018" y="172"/>
                    </a:lnTo>
                    <a:lnTo>
                      <a:pt x="1028" y="182"/>
                    </a:lnTo>
                    <a:lnTo>
                      <a:pt x="1006" y="196"/>
                    </a:lnTo>
                    <a:lnTo>
                      <a:pt x="1012" y="206"/>
                    </a:lnTo>
                    <a:lnTo>
                      <a:pt x="996" y="228"/>
                    </a:lnTo>
                    <a:lnTo>
                      <a:pt x="1020" y="220"/>
                    </a:lnTo>
                    <a:lnTo>
                      <a:pt x="1010" y="242"/>
                    </a:lnTo>
                    <a:lnTo>
                      <a:pt x="1016" y="252"/>
                    </a:lnTo>
                    <a:lnTo>
                      <a:pt x="1004" y="264"/>
                    </a:lnTo>
                    <a:lnTo>
                      <a:pt x="966" y="282"/>
                    </a:lnTo>
                    <a:lnTo>
                      <a:pt x="976" y="298"/>
                    </a:lnTo>
                    <a:lnTo>
                      <a:pt x="994" y="298"/>
                    </a:lnTo>
                    <a:lnTo>
                      <a:pt x="968" y="316"/>
                    </a:lnTo>
                    <a:lnTo>
                      <a:pt x="962" y="332"/>
                    </a:lnTo>
                    <a:lnTo>
                      <a:pt x="948" y="334"/>
                    </a:lnTo>
                    <a:lnTo>
                      <a:pt x="934" y="326"/>
                    </a:lnTo>
                    <a:lnTo>
                      <a:pt x="908" y="348"/>
                    </a:lnTo>
                    <a:lnTo>
                      <a:pt x="920" y="372"/>
                    </a:lnTo>
                    <a:lnTo>
                      <a:pt x="924" y="410"/>
                    </a:lnTo>
                    <a:lnTo>
                      <a:pt x="906" y="398"/>
                    </a:lnTo>
                    <a:lnTo>
                      <a:pt x="906" y="412"/>
                    </a:lnTo>
                    <a:lnTo>
                      <a:pt x="918" y="422"/>
                    </a:lnTo>
                    <a:lnTo>
                      <a:pt x="916" y="434"/>
                    </a:lnTo>
                    <a:lnTo>
                      <a:pt x="892" y="434"/>
                    </a:lnTo>
                    <a:lnTo>
                      <a:pt x="890" y="420"/>
                    </a:lnTo>
                    <a:lnTo>
                      <a:pt x="900" y="400"/>
                    </a:lnTo>
                    <a:lnTo>
                      <a:pt x="886" y="406"/>
                    </a:lnTo>
                    <a:lnTo>
                      <a:pt x="892" y="358"/>
                    </a:lnTo>
                    <a:lnTo>
                      <a:pt x="850" y="372"/>
                    </a:lnTo>
                    <a:lnTo>
                      <a:pt x="804" y="384"/>
                    </a:lnTo>
                    <a:lnTo>
                      <a:pt x="756" y="388"/>
                    </a:lnTo>
                    <a:lnTo>
                      <a:pt x="754" y="412"/>
                    </a:lnTo>
                    <a:lnTo>
                      <a:pt x="734" y="408"/>
                    </a:lnTo>
                    <a:lnTo>
                      <a:pt x="696" y="390"/>
                    </a:lnTo>
                    <a:lnTo>
                      <a:pt x="654" y="414"/>
                    </a:lnTo>
                    <a:lnTo>
                      <a:pt x="698" y="438"/>
                    </a:lnTo>
                    <a:lnTo>
                      <a:pt x="694" y="456"/>
                    </a:lnTo>
                    <a:lnTo>
                      <a:pt x="684" y="462"/>
                    </a:lnTo>
                    <a:lnTo>
                      <a:pt x="640" y="438"/>
                    </a:lnTo>
                    <a:lnTo>
                      <a:pt x="620" y="468"/>
                    </a:lnTo>
                    <a:lnTo>
                      <a:pt x="592" y="442"/>
                    </a:lnTo>
                    <a:lnTo>
                      <a:pt x="574" y="468"/>
                    </a:lnTo>
                    <a:lnTo>
                      <a:pt x="540" y="444"/>
                    </a:lnTo>
                    <a:lnTo>
                      <a:pt x="520" y="476"/>
                    </a:lnTo>
                    <a:lnTo>
                      <a:pt x="498" y="486"/>
                    </a:lnTo>
                    <a:lnTo>
                      <a:pt x="466" y="482"/>
                    </a:lnTo>
                    <a:lnTo>
                      <a:pt x="462" y="502"/>
                    </a:lnTo>
                    <a:lnTo>
                      <a:pt x="486" y="514"/>
                    </a:lnTo>
                    <a:lnTo>
                      <a:pt x="480" y="532"/>
                    </a:lnTo>
                    <a:lnTo>
                      <a:pt x="460" y="540"/>
                    </a:lnTo>
                    <a:lnTo>
                      <a:pt x="464" y="570"/>
                    </a:lnTo>
                    <a:lnTo>
                      <a:pt x="0" y="562"/>
                    </a:lnTo>
                    <a:lnTo>
                      <a:pt x="138" y="0"/>
                    </a:lnTo>
                    <a:lnTo>
                      <a:pt x="408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ltGray">
              <a:xfrm>
                <a:off x="3136" y="2336"/>
                <a:ext cx="142" cy="90"/>
              </a:xfrm>
              <a:custGeom>
                <a:avLst/>
                <a:gdLst>
                  <a:gd name="T0" fmla="*/ 0 w 142"/>
                  <a:gd name="T1" fmla="*/ 90 h 90"/>
                  <a:gd name="T2" fmla="*/ 2 w 142"/>
                  <a:gd name="T3" fmla="*/ 4 h 90"/>
                  <a:gd name="T4" fmla="*/ 14 w 142"/>
                  <a:gd name="T5" fmla="*/ 2 h 90"/>
                  <a:gd name="T6" fmla="*/ 12 w 142"/>
                  <a:gd name="T7" fmla="*/ 74 h 90"/>
                  <a:gd name="T8" fmla="*/ 40 w 142"/>
                  <a:gd name="T9" fmla="*/ 68 h 90"/>
                  <a:gd name="T10" fmla="*/ 34 w 142"/>
                  <a:gd name="T11" fmla="*/ 2 h 90"/>
                  <a:gd name="T12" fmla="*/ 50 w 142"/>
                  <a:gd name="T13" fmla="*/ 4 h 90"/>
                  <a:gd name="T14" fmla="*/ 52 w 142"/>
                  <a:gd name="T15" fmla="*/ 70 h 90"/>
                  <a:gd name="T16" fmla="*/ 90 w 142"/>
                  <a:gd name="T17" fmla="*/ 28 h 90"/>
                  <a:gd name="T18" fmla="*/ 104 w 142"/>
                  <a:gd name="T19" fmla="*/ 28 h 90"/>
                  <a:gd name="T20" fmla="*/ 72 w 142"/>
                  <a:gd name="T21" fmla="*/ 64 h 90"/>
                  <a:gd name="T22" fmla="*/ 102 w 142"/>
                  <a:gd name="T23" fmla="*/ 62 h 90"/>
                  <a:gd name="T24" fmla="*/ 92 w 142"/>
                  <a:gd name="T25" fmla="*/ 0 h 90"/>
                  <a:gd name="T26" fmla="*/ 106 w 142"/>
                  <a:gd name="T27" fmla="*/ 2 h 90"/>
                  <a:gd name="T28" fmla="*/ 112 w 142"/>
                  <a:gd name="T29" fmla="*/ 60 h 90"/>
                  <a:gd name="T30" fmla="*/ 128 w 142"/>
                  <a:gd name="T31" fmla="*/ 62 h 90"/>
                  <a:gd name="T32" fmla="*/ 124 w 142"/>
                  <a:gd name="T33" fmla="*/ 16 h 90"/>
                  <a:gd name="T34" fmla="*/ 114 w 142"/>
                  <a:gd name="T35" fmla="*/ 28 h 90"/>
                  <a:gd name="T36" fmla="*/ 120 w 142"/>
                  <a:gd name="T37" fmla="*/ 4 h 90"/>
                  <a:gd name="T38" fmla="*/ 136 w 142"/>
                  <a:gd name="T39" fmla="*/ 0 h 90"/>
                  <a:gd name="T40" fmla="*/ 142 w 142"/>
                  <a:gd name="T41" fmla="*/ 60 h 90"/>
                  <a:gd name="T42" fmla="*/ 116 w 142"/>
                  <a:gd name="T43" fmla="*/ 78 h 90"/>
                  <a:gd name="T44" fmla="*/ 0 w 142"/>
                  <a:gd name="T45" fmla="*/ 90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2" h="90">
                    <a:moveTo>
                      <a:pt x="0" y="90"/>
                    </a:moveTo>
                    <a:lnTo>
                      <a:pt x="2" y="4"/>
                    </a:lnTo>
                    <a:lnTo>
                      <a:pt x="14" y="2"/>
                    </a:lnTo>
                    <a:lnTo>
                      <a:pt x="12" y="74"/>
                    </a:lnTo>
                    <a:lnTo>
                      <a:pt x="40" y="68"/>
                    </a:lnTo>
                    <a:lnTo>
                      <a:pt x="34" y="2"/>
                    </a:lnTo>
                    <a:lnTo>
                      <a:pt x="50" y="4"/>
                    </a:lnTo>
                    <a:lnTo>
                      <a:pt x="52" y="70"/>
                    </a:lnTo>
                    <a:lnTo>
                      <a:pt x="90" y="28"/>
                    </a:lnTo>
                    <a:lnTo>
                      <a:pt x="104" y="28"/>
                    </a:lnTo>
                    <a:lnTo>
                      <a:pt x="72" y="64"/>
                    </a:lnTo>
                    <a:lnTo>
                      <a:pt x="102" y="62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12" y="60"/>
                    </a:lnTo>
                    <a:lnTo>
                      <a:pt x="128" y="62"/>
                    </a:lnTo>
                    <a:lnTo>
                      <a:pt x="124" y="16"/>
                    </a:lnTo>
                    <a:lnTo>
                      <a:pt x="114" y="28"/>
                    </a:lnTo>
                    <a:lnTo>
                      <a:pt x="120" y="4"/>
                    </a:lnTo>
                    <a:lnTo>
                      <a:pt x="136" y="0"/>
                    </a:lnTo>
                    <a:lnTo>
                      <a:pt x="142" y="60"/>
                    </a:lnTo>
                    <a:lnTo>
                      <a:pt x="116" y="7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ltGray">
              <a:xfrm>
                <a:off x="1878" y="2312"/>
                <a:ext cx="990" cy="588"/>
              </a:xfrm>
              <a:custGeom>
                <a:avLst/>
                <a:gdLst>
                  <a:gd name="T0" fmla="*/ 990 w 990"/>
                  <a:gd name="T1" fmla="*/ 0 h 588"/>
                  <a:gd name="T2" fmla="*/ 534 w 990"/>
                  <a:gd name="T3" fmla="*/ 38 h 588"/>
                  <a:gd name="T4" fmla="*/ 506 w 990"/>
                  <a:gd name="T5" fmla="*/ 62 h 588"/>
                  <a:gd name="T6" fmla="*/ 548 w 990"/>
                  <a:gd name="T7" fmla="*/ 58 h 588"/>
                  <a:gd name="T8" fmla="*/ 508 w 990"/>
                  <a:gd name="T9" fmla="*/ 86 h 588"/>
                  <a:gd name="T10" fmla="*/ 552 w 990"/>
                  <a:gd name="T11" fmla="*/ 86 h 588"/>
                  <a:gd name="T12" fmla="*/ 482 w 990"/>
                  <a:gd name="T13" fmla="*/ 112 h 588"/>
                  <a:gd name="T14" fmla="*/ 414 w 990"/>
                  <a:gd name="T15" fmla="*/ 90 h 588"/>
                  <a:gd name="T16" fmla="*/ 410 w 990"/>
                  <a:gd name="T17" fmla="*/ 102 h 588"/>
                  <a:gd name="T18" fmla="*/ 410 w 990"/>
                  <a:gd name="T19" fmla="*/ 116 h 588"/>
                  <a:gd name="T20" fmla="*/ 384 w 990"/>
                  <a:gd name="T21" fmla="*/ 122 h 588"/>
                  <a:gd name="T22" fmla="*/ 472 w 990"/>
                  <a:gd name="T23" fmla="*/ 98 h 588"/>
                  <a:gd name="T24" fmla="*/ 406 w 990"/>
                  <a:gd name="T25" fmla="*/ 144 h 588"/>
                  <a:gd name="T26" fmla="*/ 390 w 990"/>
                  <a:gd name="T27" fmla="*/ 160 h 588"/>
                  <a:gd name="T28" fmla="*/ 396 w 990"/>
                  <a:gd name="T29" fmla="*/ 200 h 588"/>
                  <a:gd name="T30" fmla="*/ 374 w 990"/>
                  <a:gd name="T31" fmla="*/ 182 h 588"/>
                  <a:gd name="T32" fmla="*/ 364 w 990"/>
                  <a:gd name="T33" fmla="*/ 216 h 588"/>
                  <a:gd name="T34" fmla="*/ 322 w 990"/>
                  <a:gd name="T35" fmla="*/ 234 h 588"/>
                  <a:gd name="T36" fmla="*/ 290 w 990"/>
                  <a:gd name="T37" fmla="*/ 196 h 588"/>
                  <a:gd name="T38" fmla="*/ 280 w 990"/>
                  <a:gd name="T39" fmla="*/ 216 h 588"/>
                  <a:gd name="T40" fmla="*/ 270 w 990"/>
                  <a:gd name="T41" fmla="*/ 252 h 588"/>
                  <a:gd name="T42" fmla="*/ 184 w 990"/>
                  <a:gd name="T43" fmla="*/ 280 h 588"/>
                  <a:gd name="T44" fmla="*/ 130 w 990"/>
                  <a:gd name="T45" fmla="*/ 258 h 588"/>
                  <a:gd name="T46" fmla="*/ 144 w 990"/>
                  <a:gd name="T47" fmla="*/ 288 h 588"/>
                  <a:gd name="T48" fmla="*/ 66 w 990"/>
                  <a:gd name="T49" fmla="*/ 308 h 588"/>
                  <a:gd name="T50" fmla="*/ 18 w 990"/>
                  <a:gd name="T51" fmla="*/ 286 h 588"/>
                  <a:gd name="T52" fmla="*/ 24 w 990"/>
                  <a:gd name="T53" fmla="*/ 310 h 588"/>
                  <a:gd name="T54" fmla="*/ 18 w 990"/>
                  <a:gd name="T55" fmla="*/ 342 h 588"/>
                  <a:gd name="T56" fmla="*/ 0 w 990"/>
                  <a:gd name="T57" fmla="*/ 348 h 588"/>
                  <a:gd name="T58" fmla="*/ 52 w 990"/>
                  <a:gd name="T59" fmla="*/ 374 h 588"/>
                  <a:gd name="T60" fmla="*/ 60 w 990"/>
                  <a:gd name="T61" fmla="*/ 394 h 588"/>
                  <a:gd name="T62" fmla="*/ 36 w 990"/>
                  <a:gd name="T63" fmla="*/ 406 h 588"/>
                  <a:gd name="T64" fmla="*/ 76 w 990"/>
                  <a:gd name="T65" fmla="*/ 426 h 588"/>
                  <a:gd name="T66" fmla="*/ 104 w 990"/>
                  <a:gd name="T67" fmla="*/ 440 h 588"/>
                  <a:gd name="T68" fmla="*/ 94 w 990"/>
                  <a:gd name="T69" fmla="*/ 488 h 588"/>
                  <a:gd name="T70" fmla="*/ 110 w 990"/>
                  <a:gd name="T71" fmla="*/ 498 h 588"/>
                  <a:gd name="T72" fmla="*/ 118 w 990"/>
                  <a:gd name="T73" fmla="*/ 518 h 588"/>
                  <a:gd name="T74" fmla="*/ 116 w 990"/>
                  <a:gd name="T75" fmla="*/ 476 h 588"/>
                  <a:gd name="T76" fmla="*/ 130 w 990"/>
                  <a:gd name="T77" fmla="*/ 448 h 588"/>
                  <a:gd name="T78" fmla="*/ 180 w 990"/>
                  <a:gd name="T79" fmla="*/ 426 h 588"/>
                  <a:gd name="T80" fmla="*/ 212 w 990"/>
                  <a:gd name="T81" fmla="*/ 440 h 588"/>
                  <a:gd name="T82" fmla="*/ 222 w 990"/>
                  <a:gd name="T83" fmla="*/ 424 h 588"/>
                  <a:gd name="T84" fmla="*/ 246 w 990"/>
                  <a:gd name="T85" fmla="*/ 442 h 588"/>
                  <a:gd name="T86" fmla="*/ 260 w 990"/>
                  <a:gd name="T87" fmla="*/ 434 h 588"/>
                  <a:gd name="T88" fmla="*/ 244 w 990"/>
                  <a:gd name="T89" fmla="*/ 462 h 588"/>
                  <a:gd name="T90" fmla="*/ 350 w 990"/>
                  <a:gd name="T91" fmla="*/ 444 h 588"/>
                  <a:gd name="T92" fmla="*/ 344 w 990"/>
                  <a:gd name="T93" fmla="*/ 472 h 588"/>
                  <a:gd name="T94" fmla="*/ 330 w 990"/>
                  <a:gd name="T95" fmla="*/ 528 h 588"/>
                  <a:gd name="T96" fmla="*/ 414 w 990"/>
                  <a:gd name="T97" fmla="*/ 474 h 588"/>
                  <a:gd name="T98" fmla="*/ 480 w 990"/>
                  <a:gd name="T99" fmla="*/ 502 h 588"/>
                  <a:gd name="T100" fmla="*/ 526 w 990"/>
                  <a:gd name="T101" fmla="*/ 528 h 588"/>
                  <a:gd name="T102" fmla="*/ 494 w 990"/>
                  <a:gd name="T103" fmla="*/ 556 h 588"/>
                  <a:gd name="T104" fmla="*/ 528 w 990"/>
                  <a:gd name="T105" fmla="*/ 588 h 588"/>
                  <a:gd name="T106" fmla="*/ 844 w 990"/>
                  <a:gd name="T107" fmla="*/ 532 h 5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90" h="588">
                    <a:moveTo>
                      <a:pt x="844" y="532"/>
                    </a:moveTo>
                    <a:lnTo>
                      <a:pt x="990" y="0"/>
                    </a:lnTo>
                    <a:lnTo>
                      <a:pt x="554" y="10"/>
                    </a:lnTo>
                    <a:lnTo>
                      <a:pt x="534" y="38"/>
                    </a:lnTo>
                    <a:lnTo>
                      <a:pt x="506" y="50"/>
                    </a:lnTo>
                    <a:lnTo>
                      <a:pt x="506" y="62"/>
                    </a:lnTo>
                    <a:lnTo>
                      <a:pt x="550" y="38"/>
                    </a:lnTo>
                    <a:lnTo>
                      <a:pt x="548" y="58"/>
                    </a:lnTo>
                    <a:lnTo>
                      <a:pt x="506" y="74"/>
                    </a:lnTo>
                    <a:lnTo>
                      <a:pt x="508" y="86"/>
                    </a:lnTo>
                    <a:lnTo>
                      <a:pt x="550" y="64"/>
                    </a:lnTo>
                    <a:lnTo>
                      <a:pt x="552" y="86"/>
                    </a:lnTo>
                    <a:lnTo>
                      <a:pt x="506" y="104"/>
                    </a:lnTo>
                    <a:lnTo>
                      <a:pt x="482" y="112"/>
                    </a:lnTo>
                    <a:lnTo>
                      <a:pt x="480" y="72"/>
                    </a:lnTo>
                    <a:lnTo>
                      <a:pt x="414" y="90"/>
                    </a:lnTo>
                    <a:lnTo>
                      <a:pt x="394" y="84"/>
                    </a:lnTo>
                    <a:lnTo>
                      <a:pt x="410" y="102"/>
                    </a:lnTo>
                    <a:lnTo>
                      <a:pt x="472" y="84"/>
                    </a:lnTo>
                    <a:lnTo>
                      <a:pt x="410" y="116"/>
                    </a:lnTo>
                    <a:lnTo>
                      <a:pt x="390" y="110"/>
                    </a:lnTo>
                    <a:lnTo>
                      <a:pt x="384" y="122"/>
                    </a:lnTo>
                    <a:lnTo>
                      <a:pt x="404" y="128"/>
                    </a:lnTo>
                    <a:lnTo>
                      <a:pt x="472" y="98"/>
                    </a:lnTo>
                    <a:lnTo>
                      <a:pt x="472" y="122"/>
                    </a:lnTo>
                    <a:lnTo>
                      <a:pt x="406" y="144"/>
                    </a:lnTo>
                    <a:lnTo>
                      <a:pt x="402" y="160"/>
                    </a:lnTo>
                    <a:lnTo>
                      <a:pt x="390" y="160"/>
                    </a:lnTo>
                    <a:lnTo>
                      <a:pt x="402" y="172"/>
                    </a:lnTo>
                    <a:lnTo>
                      <a:pt x="396" y="200"/>
                    </a:lnTo>
                    <a:lnTo>
                      <a:pt x="382" y="202"/>
                    </a:lnTo>
                    <a:lnTo>
                      <a:pt x="374" y="182"/>
                    </a:lnTo>
                    <a:lnTo>
                      <a:pt x="364" y="190"/>
                    </a:lnTo>
                    <a:lnTo>
                      <a:pt x="364" y="216"/>
                    </a:lnTo>
                    <a:lnTo>
                      <a:pt x="352" y="226"/>
                    </a:lnTo>
                    <a:lnTo>
                      <a:pt x="322" y="234"/>
                    </a:lnTo>
                    <a:lnTo>
                      <a:pt x="300" y="218"/>
                    </a:lnTo>
                    <a:lnTo>
                      <a:pt x="290" y="196"/>
                    </a:lnTo>
                    <a:lnTo>
                      <a:pt x="276" y="198"/>
                    </a:lnTo>
                    <a:lnTo>
                      <a:pt x="280" y="216"/>
                    </a:lnTo>
                    <a:lnTo>
                      <a:pt x="268" y="238"/>
                    </a:lnTo>
                    <a:lnTo>
                      <a:pt x="270" y="252"/>
                    </a:lnTo>
                    <a:lnTo>
                      <a:pt x="222" y="278"/>
                    </a:lnTo>
                    <a:lnTo>
                      <a:pt x="184" y="280"/>
                    </a:lnTo>
                    <a:lnTo>
                      <a:pt x="156" y="274"/>
                    </a:lnTo>
                    <a:lnTo>
                      <a:pt x="130" y="258"/>
                    </a:lnTo>
                    <a:lnTo>
                      <a:pt x="120" y="268"/>
                    </a:lnTo>
                    <a:lnTo>
                      <a:pt x="144" y="288"/>
                    </a:lnTo>
                    <a:lnTo>
                      <a:pt x="112" y="304"/>
                    </a:lnTo>
                    <a:lnTo>
                      <a:pt x="66" y="308"/>
                    </a:lnTo>
                    <a:lnTo>
                      <a:pt x="34" y="298"/>
                    </a:lnTo>
                    <a:lnTo>
                      <a:pt x="18" y="286"/>
                    </a:lnTo>
                    <a:lnTo>
                      <a:pt x="8" y="296"/>
                    </a:lnTo>
                    <a:lnTo>
                      <a:pt x="24" y="310"/>
                    </a:lnTo>
                    <a:lnTo>
                      <a:pt x="26" y="332"/>
                    </a:lnTo>
                    <a:lnTo>
                      <a:pt x="18" y="342"/>
                    </a:lnTo>
                    <a:lnTo>
                      <a:pt x="6" y="334"/>
                    </a:lnTo>
                    <a:lnTo>
                      <a:pt x="0" y="348"/>
                    </a:lnTo>
                    <a:lnTo>
                      <a:pt x="20" y="364"/>
                    </a:lnTo>
                    <a:lnTo>
                      <a:pt x="52" y="374"/>
                    </a:lnTo>
                    <a:lnTo>
                      <a:pt x="66" y="382"/>
                    </a:lnTo>
                    <a:lnTo>
                      <a:pt x="60" y="394"/>
                    </a:lnTo>
                    <a:lnTo>
                      <a:pt x="38" y="392"/>
                    </a:lnTo>
                    <a:lnTo>
                      <a:pt x="36" y="406"/>
                    </a:lnTo>
                    <a:lnTo>
                      <a:pt x="62" y="410"/>
                    </a:lnTo>
                    <a:lnTo>
                      <a:pt x="76" y="426"/>
                    </a:lnTo>
                    <a:lnTo>
                      <a:pt x="104" y="422"/>
                    </a:lnTo>
                    <a:lnTo>
                      <a:pt x="104" y="440"/>
                    </a:lnTo>
                    <a:lnTo>
                      <a:pt x="94" y="460"/>
                    </a:lnTo>
                    <a:lnTo>
                      <a:pt x="94" y="488"/>
                    </a:lnTo>
                    <a:lnTo>
                      <a:pt x="110" y="482"/>
                    </a:lnTo>
                    <a:lnTo>
                      <a:pt x="110" y="498"/>
                    </a:lnTo>
                    <a:lnTo>
                      <a:pt x="96" y="514"/>
                    </a:lnTo>
                    <a:lnTo>
                      <a:pt x="118" y="518"/>
                    </a:lnTo>
                    <a:lnTo>
                      <a:pt x="124" y="506"/>
                    </a:lnTo>
                    <a:lnTo>
                      <a:pt x="116" y="476"/>
                    </a:lnTo>
                    <a:lnTo>
                      <a:pt x="134" y="486"/>
                    </a:lnTo>
                    <a:lnTo>
                      <a:pt x="130" y="448"/>
                    </a:lnTo>
                    <a:lnTo>
                      <a:pt x="118" y="432"/>
                    </a:lnTo>
                    <a:lnTo>
                      <a:pt x="180" y="426"/>
                    </a:lnTo>
                    <a:lnTo>
                      <a:pt x="188" y="442"/>
                    </a:lnTo>
                    <a:lnTo>
                      <a:pt x="212" y="440"/>
                    </a:lnTo>
                    <a:lnTo>
                      <a:pt x="208" y="422"/>
                    </a:lnTo>
                    <a:lnTo>
                      <a:pt x="222" y="424"/>
                    </a:lnTo>
                    <a:lnTo>
                      <a:pt x="228" y="442"/>
                    </a:lnTo>
                    <a:lnTo>
                      <a:pt x="246" y="442"/>
                    </a:lnTo>
                    <a:lnTo>
                      <a:pt x="244" y="426"/>
                    </a:lnTo>
                    <a:lnTo>
                      <a:pt x="260" y="434"/>
                    </a:lnTo>
                    <a:lnTo>
                      <a:pt x="288" y="428"/>
                    </a:lnTo>
                    <a:lnTo>
                      <a:pt x="244" y="462"/>
                    </a:lnTo>
                    <a:lnTo>
                      <a:pt x="266" y="492"/>
                    </a:lnTo>
                    <a:lnTo>
                      <a:pt x="350" y="444"/>
                    </a:lnTo>
                    <a:lnTo>
                      <a:pt x="368" y="452"/>
                    </a:lnTo>
                    <a:lnTo>
                      <a:pt x="344" y="472"/>
                    </a:lnTo>
                    <a:lnTo>
                      <a:pt x="300" y="502"/>
                    </a:lnTo>
                    <a:lnTo>
                      <a:pt x="330" y="528"/>
                    </a:lnTo>
                    <a:lnTo>
                      <a:pt x="370" y="502"/>
                    </a:lnTo>
                    <a:lnTo>
                      <a:pt x="414" y="474"/>
                    </a:lnTo>
                    <a:lnTo>
                      <a:pt x="426" y="508"/>
                    </a:lnTo>
                    <a:lnTo>
                      <a:pt x="480" y="502"/>
                    </a:lnTo>
                    <a:lnTo>
                      <a:pt x="476" y="524"/>
                    </a:lnTo>
                    <a:lnTo>
                      <a:pt x="526" y="528"/>
                    </a:lnTo>
                    <a:lnTo>
                      <a:pt x="516" y="542"/>
                    </a:lnTo>
                    <a:lnTo>
                      <a:pt x="494" y="556"/>
                    </a:lnTo>
                    <a:lnTo>
                      <a:pt x="512" y="582"/>
                    </a:lnTo>
                    <a:lnTo>
                      <a:pt x="528" y="588"/>
                    </a:lnTo>
                    <a:lnTo>
                      <a:pt x="836" y="568"/>
                    </a:lnTo>
                    <a:lnTo>
                      <a:pt x="844" y="5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25"/>
              <p:cNvSpPr>
                <a:spLocks/>
              </p:cNvSpPr>
              <p:nvPr/>
            </p:nvSpPr>
            <p:spPr bwMode="ltGray">
              <a:xfrm>
                <a:off x="2287" y="2350"/>
                <a:ext cx="129" cy="132"/>
              </a:xfrm>
              <a:custGeom>
                <a:avLst/>
                <a:gdLst>
                  <a:gd name="T0" fmla="*/ 129 w 129"/>
                  <a:gd name="T1" fmla="*/ 78 h 132"/>
                  <a:gd name="T2" fmla="*/ 127 w 129"/>
                  <a:gd name="T3" fmla="*/ 0 h 132"/>
                  <a:gd name="T4" fmla="*/ 119 w 129"/>
                  <a:gd name="T5" fmla="*/ 4 h 132"/>
                  <a:gd name="T6" fmla="*/ 119 w 129"/>
                  <a:gd name="T7" fmla="*/ 66 h 132"/>
                  <a:gd name="T8" fmla="*/ 107 w 129"/>
                  <a:gd name="T9" fmla="*/ 72 h 132"/>
                  <a:gd name="T10" fmla="*/ 109 w 129"/>
                  <a:gd name="T11" fmla="*/ 10 h 132"/>
                  <a:gd name="T12" fmla="*/ 97 w 129"/>
                  <a:gd name="T13" fmla="*/ 14 h 132"/>
                  <a:gd name="T14" fmla="*/ 99 w 129"/>
                  <a:gd name="T15" fmla="*/ 88 h 132"/>
                  <a:gd name="T16" fmla="*/ 47 w 129"/>
                  <a:gd name="T17" fmla="*/ 108 h 132"/>
                  <a:gd name="T18" fmla="*/ 41 w 129"/>
                  <a:gd name="T19" fmla="*/ 46 h 132"/>
                  <a:gd name="T20" fmla="*/ 33 w 129"/>
                  <a:gd name="T21" fmla="*/ 48 h 132"/>
                  <a:gd name="T22" fmla="*/ 33 w 129"/>
                  <a:gd name="T23" fmla="*/ 104 h 132"/>
                  <a:gd name="T24" fmla="*/ 15 w 129"/>
                  <a:gd name="T25" fmla="*/ 110 h 132"/>
                  <a:gd name="T26" fmla="*/ 15 w 129"/>
                  <a:gd name="T27" fmla="*/ 52 h 132"/>
                  <a:gd name="T28" fmla="*/ 1 w 129"/>
                  <a:gd name="T29" fmla="*/ 58 h 132"/>
                  <a:gd name="T30" fmla="*/ 7 w 129"/>
                  <a:gd name="T31" fmla="*/ 132 h 132"/>
                  <a:gd name="T32" fmla="*/ 129 w 129"/>
                  <a:gd name="T33" fmla="*/ 78 h 1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9" h="132">
                    <a:moveTo>
                      <a:pt x="129" y="78"/>
                    </a:moveTo>
                    <a:lnTo>
                      <a:pt x="127" y="0"/>
                    </a:lnTo>
                    <a:lnTo>
                      <a:pt x="119" y="4"/>
                    </a:lnTo>
                    <a:lnTo>
                      <a:pt x="119" y="66"/>
                    </a:lnTo>
                    <a:lnTo>
                      <a:pt x="107" y="72"/>
                    </a:lnTo>
                    <a:lnTo>
                      <a:pt x="109" y="10"/>
                    </a:lnTo>
                    <a:lnTo>
                      <a:pt x="97" y="14"/>
                    </a:lnTo>
                    <a:lnTo>
                      <a:pt x="99" y="88"/>
                    </a:lnTo>
                    <a:lnTo>
                      <a:pt x="47" y="108"/>
                    </a:lnTo>
                    <a:lnTo>
                      <a:pt x="41" y="46"/>
                    </a:lnTo>
                    <a:lnTo>
                      <a:pt x="33" y="48"/>
                    </a:lnTo>
                    <a:lnTo>
                      <a:pt x="33" y="104"/>
                    </a:lnTo>
                    <a:lnTo>
                      <a:pt x="15" y="110"/>
                    </a:lnTo>
                    <a:lnTo>
                      <a:pt x="15" y="52"/>
                    </a:lnTo>
                    <a:cubicBezTo>
                      <a:pt x="0" y="56"/>
                      <a:pt x="1" y="51"/>
                      <a:pt x="1" y="58"/>
                    </a:cubicBezTo>
                    <a:lnTo>
                      <a:pt x="7" y="132"/>
                    </a:lnTo>
                    <a:lnTo>
                      <a:pt x="129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4" name="Group 26"/>
              <p:cNvGrpSpPr>
                <a:grpSpLocks/>
              </p:cNvGrpSpPr>
              <p:nvPr/>
            </p:nvGrpSpPr>
            <p:grpSpPr bwMode="auto">
              <a:xfrm>
                <a:off x="1838" y="2868"/>
                <a:ext cx="1950" cy="604"/>
                <a:chOff x="1838" y="2868"/>
                <a:chExt cx="1950" cy="604"/>
              </a:xfrm>
            </p:grpSpPr>
            <p:sp>
              <p:nvSpPr>
                <p:cNvPr id="19" name="Freeform 27"/>
                <p:cNvSpPr>
                  <a:spLocks/>
                </p:cNvSpPr>
                <p:nvPr/>
              </p:nvSpPr>
              <p:spPr bwMode="ltGray">
                <a:xfrm>
                  <a:off x="1838" y="2868"/>
                  <a:ext cx="1056" cy="604"/>
                </a:xfrm>
                <a:custGeom>
                  <a:avLst/>
                  <a:gdLst>
                    <a:gd name="T0" fmla="*/ 1056 w 1056"/>
                    <a:gd name="T1" fmla="*/ 590 h 604"/>
                    <a:gd name="T2" fmla="*/ 512 w 1056"/>
                    <a:gd name="T3" fmla="*/ 584 h 604"/>
                    <a:gd name="T4" fmla="*/ 510 w 1056"/>
                    <a:gd name="T5" fmla="*/ 566 h 604"/>
                    <a:gd name="T6" fmla="*/ 532 w 1056"/>
                    <a:gd name="T7" fmla="*/ 532 h 604"/>
                    <a:gd name="T8" fmla="*/ 490 w 1056"/>
                    <a:gd name="T9" fmla="*/ 528 h 604"/>
                    <a:gd name="T10" fmla="*/ 470 w 1056"/>
                    <a:gd name="T11" fmla="*/ 514 h 604"/>
                    <a:gd name="T12" fmla="*/ 462 w 1056"/>
                    <a:gd name="T13" fmla="*/ 492 h 604"/>
                    <a:gd name="T14" fmla="*/ 430 w 1056"/>
                    <a:gd name="T15" fmla="*/ 496 h 604"/>
                    <a:gd name="T16" fmla="*/ 400 w 1056"/>
                    <a:gd name="T17" fmla="*/ 516 h 604"/>
                    <a:gd name="T18" fmla="*/ 382 w 1056"/>
                    <a:gd name="T19" fmla="*/ 504 h 604"/>
                    <a:gd name="T20" fmla="*/ 312 w 1056"/>
                    <a:gd name="T21" fmla="*/ 520 h 604"/>
                    <a:gd name="T22" fmla="*/ 348 w 1056"/>
                    <a:gd name="T23" fmla="*/ 462 h 604"/>
                    <a:gd name="T24" fmla="*/ 322 w 1056"/>
                    <a:gd name="T25" fmla="*/ 448 h 604"/>
                    <a:gd name="T26" fmla="*/ 250 w 1056"/>
                    <a:gd name="T27" fmla="*/ 468 h 604"/>
                    <a:gd name="T28" fmla="*/ 242 w 1056"/>
                    <a:gd name="T29" fmla="*/ 438 h 604"/>
                    <a:gd name="T30" fmla="*/ 282 w 1056"/>
                    <a:gd name="T31" fmla="*/ 422 h 604"/>
                    <a:gd name="T32" fmla="*/ 220 w 1056"/>
                    <a:gd name="T33" fmla="*/ 428 h 604"/>
                    <a:gd name="T34" fmla="*/ 162 w 1056"/>
                    <a:gd name="T35" fmla="*/ 422 h 604"/>
                    <a:gd name="T36" fmla="*/ 114 w 1056"/>
                    <a:gd name="T37" fmla="*/ 444 h 604"/>
                    <a:gd name="T38" fmla="*/ 126 w 1056"/>
                    <a:gd name="T39" fmla="*/ 484 h 604"/>
                    <a:gd name="T40" fmla="*/ 112 w 1056"/>
                    <a:gd name="T41" fmla="*/ 490 h 604"/>
                    <a:gd name="T42" fmla="*/ 106 w 1056"/>
                    <a:gd name="T43" fmla="*/ 512 h 604"/>
                    <a:gd name="T44" fmla="*/ 104 w 1056"/>
                    <a:gd name="T45" fmla="*/ 480 h 604"/>
                    <a:gd name="T46" fmla="*/ 96 w 1056"/>
                    <a:gd name="T47" fmla="*/ 440 h 604"/>
                    <a:gd name="T48" fmla="*/ 76 w 1056"/>
                    <a:gd name="T49" fmla="*/ 418 h 604"/>
                    <a:gd name="T50" fmla="*/ 38 w 1056"/>
                    <a:gd name="T51" fmla="*/ 390 h 604"/>
                    <a:gd name="T52" fmla="*/ 50 w 1056"/>
                    <a:gd name="T53" fmla="*/ 374 h 604"/>
                    <a:gd name="T54" fmla="*/ 20 w 1056"/>
                    <a:gd name="T55" fmla="*/ 324 h 604"/>
                    <a:gd name="T56" fmla="*/ 8 w 1056"/>
                    <a:gd name="T57" fmla="*/ 308 h 604"/>
                    <a:gd name="T58" fmla="*/ 2 w 1056"/>
                    <a:gd name="T59" fmla="*/ 270 h 604"/>
                    <a:gd name="T60" fmla="*/ 50 w 1056"/>
                    <a:gd name="T61" fmla="*/ 286 h 604"/>
                    <a:gd name="T62" fmla="*/ 136 w 1056"/>
                    <a:gd name="T63" fmla="*/ 276 h 604"/>
                    <a:gd name="T64" fmla="*/ 126 w 1056"/>
                    <a:gd name="T65" fmla="*/ 252 h 604"/>
                    <a:gd name="T66" fmla="*/ 156 w 1056"/>
                    <a:gd name="T67" fmla="*/ 250 h 604"/>
                    <a:gd name="T68" fmla="*/ 200 w 1056"/>
                    <a:gd name="T69" fmla="*/ 256 h 604"/>
                    <a:gd name="T70" fmla="*/ 254 w 1056"/>
                    <a:gd name="T71" fmla="*/ 240 h 604"/>
                    <a:gd name="T72" fmla="*/ 398 w 1056"/>
                    <a:gd name="T73" fmla="*/ 180 h 604"/>
                    <a:gd name="T74" fmla="*/ 366 w 1056"/>
                    <a:gd name="T75" fmla="*/ 158 h 604"/>
                    <a:gd name="T76" fmla="*/ 436 w 1056"/>
                    <a:gd name="T77" fmla="*/ 126 h 604"/>
                    <a:gd name="T78" fmla="*/ 472 w 1056"/>
                    <a:gd name="T79" fmla="*/ 100 h 604"/>
                    <a:gd name="T80" fmla="*/ 398 w 1056"/>
                    <a:gd name="T81" fmla="*/ 102 h 604"/>
                    <a:gd name="T82" fmla="*/ 386 w 1056"/>
                    <a:gd name="T83" fmla="*/ 84 h 604"/>
                    <a:gd name="T84" fmla="*/ 470 w 1056"/>
                    <a:gd name="T85" fmla="*/ 90 h 604"/>
                    <a:gd name="T86" fmla="*/ 426 w 1056"/>
                    <a:gd name="T87" fmla="*/ 82 h 604"/>
                    <a:gd name="T88" fmla="*/ 384 w 1056"/>
                    <a:gd name="T89" fmla="*/ 70 h 604"/>
                    <a:gd name="T90" fmla="*/ 424 w 1056"/>
                    <a:gd name="T91" fmla="*/ 72 h 604"/>
                    <a:gd name="T92" fmla="*/ 482 w 1056"/>
                    <a:gd name="T93" fmla="*/ 66 h 604"/>
                    <a:gd name="T94" fmla="*/ 512 w 1056"/>
                    <a:gd name="T95" fmla="*/ 118 h 604"/>
                    <a:gd name="T96" fmla="*/ 522 w 1056"/>
                    <a:gd name="T97" fmla="*/ 58 h 604"/>
                    <a:gd name="T98" fmla="*/ 536 w 1056"/>
                    <a:gd name="T99" fmla="*/ 110 h 604"/>
                    <a:gd name="T100" fmla="*/ 548 w 1056"/>
                    <a:gd name="T101" fmla="*/ 52 h 604"/>
                    <a:gd name="T102" fmla="*/ 566 w 1056"/>
                    <a:gd name="T103" fmla="*/ 102 h 604"/>
                    <a:gd name="T104" fmla="*/ 908 w 1056"/>
                    <a:gd name="T105" fmla="*/ 0 h 60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56" h="604">
                      <a:moveTo>
                        <a:pt x="1050" y="8"/>
                      </a:moveTo>
                      <a:lnTo>
                        <a:pt x="1056" y="590"/>
                      </a:lnTo>
                      <a:lnTo>
                        <a:pt x="526" y="604"/>
                      </a:lnTo>
                      <a:lnTo>
                        <a:pt x="512" y="584"/>
                      </a:lnTo>
                      <a:lnTo>
                        <a:pt x="526" y="574"/>
                      </a:lnTo>
                      <a:lnTo>
                        <a:pt x="510" y="566"/>
                      </a:lnTo>
                      <a:lnTo>
                        <a:pt x="510" y="548"/>
                      </a:lnTo>
                      <a:lnTo>
                        <a:pt x="532" y="532"/>
                      </a:lnTo>
                      <a:lnTo>
                        <a:pt x="530" y="520"/>
                      </a:lnTo>
                      <a:lnTo>
                        <a:pt x="490" y="528"/>
                      </a:lnTo>
                      <a:lnTo>
                        <a:pt x="486" y="514"/>
                      </a:lnTo>
                      <a:lnTo>
                        <a:pt x="470" y="514"/>
                      </a:lnTo>
                      <a:lnTo>
                        <a:pt x="474" y="496"/>
                      </a:lnTo>
                      <a:lnTo>
                        <a:pt x="462" y="492"/>
                      </a:lnTo>
                      <a:lnTo>
                        <a:pt x="436" y="508"/>
                      </a:lnTo>
                      <a:lnTo>
                        <a:pt x="430" y="496"/>
                      </a:lnTo>
                      <a:lnTo>
                        <a:pt x="408" y="504"/>
                      </a:lnTo>
                      <a:lnTo>
                        <a:pt x="400" y="516"/>
                      </a:lnTo>
                      <a:lnTo>
                        <a:pt x="388" y="514"/>
                      </a:lnTo>
                      <a:lnTo>
                        <a:pt x="382" y="504"/>
                      </a:lnTo>
                      <a:lnTo>
                        <a:pt x="370" y="506"/>
                      </a:lnTo>
                      <a:lnTo>
                        <a:pt x="312" y="520"/>
                      </a:lnTo>
                      <a:lnTo>
                        <a:pt x="296" y="494"/>
                      </a:lnTo>
                      <a:lnTo>
                        <a:pt x="348" y="462"/>
                      </a:lnTo>
                      <a:lnTo>
                        <a:pt x="340" y="444"/>
                      </a:lnTo>
                      <a:lnTo>
                        <a:pt x="322" y="448"/>
                      </a:lnTo>
                      <a:lnTo>
                        <a:pt x="264" y="470"/>
                      </a:lnTo>
                      <a:lnTo>
                        <a:pt x="250" y="468"/>
                      </a:lnTo>
                      <a:lnTo>
                        <a:pt x="236" y="448"/>
                      </a:lnTo>
                      <a:lnTo>
                        <a:pt x="242" y="438"/>
                      </a:lnTo>
                      <a:lnTo>
                        <a:pt x="260" y="430"/>
                      </a:lnTo>
                      <a:lnTo>
                        <a:pt x="282" y="422"/>
                      </a:lnTo>
                      <a:lnTo>
                        <a:pt x="246" y="428"/>
                      </a:lnTo>
                      <a:lnTo>
                        <a:pt x="220" y="428"/>
                      </a:lnTo>
                      <a:lnTo>
                        <a:pt x="180" y="432"/>
                      </a:lnTo>
                      <a:lnTo>
                        <a:pt x="162" y="422"/>
                      </a:lnTo>
                      <a:lnTo>
                        <a:pt x="120" y="422"/>
                      </a:lnTo>
                      <a:lnTo>
                        <a:pt x="114" y="444"/>
                      </a:lnTo>
                      <a:lnTo>
                        <a:pt x="122" y="458"/>
                      </a:lnTo>
                      <a:lnTo>
                        <a:pt x="126" y="484"/>
                      </a:lnTo>
                      <a:lnTo>
                        <a:pt x="110" y="478"/>
                      </a:lnTo>
                      <a:lnTo>
                        <a:pt x="112" y="490"/>
                      </a:lnTo>
                      <a:lnTo>
                        <a:pt x="124" y="508"/>
                      </a:lnTo>
                      <a:lnTo>
                        <a:pt x="106" y="512"/>
                      </a:lnTo>
                      <a:lnTo>
                        <a:pt x="94" y="502"/>
                      </a:lnTo>
                      <a:lnTo>
                        <a:pt x="104" y="480"/>
                      </a:lnTo>
                      <a:lnTo>
                        <a:pt x="92" y="482"/>
                      </a:lnTo>
                      <a:lnTo>
                        <a:pt x="96" y="440"/>
                      </a:lnTo>
                      <a:lnTo>
                        <a:pt x="106" y="420"/>
                      </a:lnTo>
                      <a:lnTo>
                        <a:pt x="76" y="418"/>
                      </a:lnTo>
                      <a:lnTo>
                        <a:pt x="58" y="404"/>
                      </a:lnTo>
                      <a:lnTo>
                        <a:pt x="38" y="390"/>
                      </a:lnTo>
                      <a:lnTo>
                        <a:pt x="34" y="378"/>
                      </a:lnTo>
                      <a:lnTo>
                        <a:pt x="50" y="374"/>
                      </a:lnTo>
                      <a:lnTo>
                        <a:pt x="32" y="334"/>
                      </a:lnTo>
                      <a:lnTo>
                        <a:pt x="20" y="324"/>
                      </a:lnTo>
                      <a:lnTo>
                        <a:pt x="0" y="318"/>
                      </a:lnTo>
                      <a:lnTo>
                        <a:pt x="8" y="308"/>
                      </a:lnTo>
                      <a:lnTo>
                        <a:pt x="22" y="292"/>
                      </a:lnTo>
                      <a:lnTo>
                        <a:pt x="2" y="270"/>
                      </a:lnTo>
                      <a:lnTo>
                        <a:pt x="20" y="264"/>
                      </a:lnTo>
                      <a:lnTo>
                        <a:pt x="50" y="286"/>
                      </a:lnTo>
                      <a:lnTo>
                        <a:pt x="116" y="286"/>
                      </a:lnTo>
                      <a:lnTo>
                        <a:pt x="136" y="276"/>
                      </a:lnTo>
                      <a:lnTo>
                        <a:pt x="138" y="260"/>
                      </a:lnTo>
                      <a:lnTo>
                        <a:pt x="126" y="252"/>
                      </a:lnTo>
                      <a:lnTo>
                        <a:pt x="140" y="242"/>
                      </a:lnTo>
                      <a:lnTo>
                        <a:pt x="156" y="250"/>
                      </a:lnTo>
                      <a:lnTo>
                        <a:pt x="176" y="260"/>
                      </a:lnTo>
                      <a:lnTo>
                        <a:pt x="200" y="256"/>
                      </a:lnTo>
                      <a:lnTo>
                        <a:pt x="222" y="246"/>
                      </a:lnTo>
                      <a:lnTo>
                        <a:pt x="254" y="240"/>
                      </a:lnTo>
                      <a:lnTo>
                        <a:pt x="346" y="206"/>
                      </a:lnTo>
                      <a:lnTo>
                        <a:pt x="398" y="180"/>
                      </a:lnTo>
                      <a:lnTo>
                        <a:pt x="408" y="172"/>
                      </a:lnTo>
                      <a:lnTo>
                        <a:pt x="366" y="158"/>
                      </a:lnTo>
                      <a:lnTo>
                        <a:pt x="394" y="120"/>
                      </a:lnTo>
                      <a:lnTo>
                        <a:pt x="436" y="126"/>
                      </a:lnTo>
                      <a:lnTo>
                        <a:pt x="474" y="122"/>
                      </a:lnTo>
                      <a:lnTo>
                        <a:pt x="472" y="100"/>
                      </a:lnTo>
                      <a:lnTo>
                        <a:pt x="414" y="106"/>
                      </a:lnTo>
                      <a:lnTo>
                        <a:pt x="398" y="102"/>
                      </a:lnTo>
                      <a:lnTo>
                        <a:pt x="378" y="94"/>
                      </a:lnTo>
                      <a:cubicBezTo>
                        <a:pt x="384" y="83"/>
                        <a:pt x="380" y="84"/>
                        <a:pt x="386" y="84"/>
                      </a:cubicBezTo>
                      <a:lnTo>
                        <a:pt x="420" y="98"/>
                      </a:lnTo>
                      <a:lnTo>
                        <a:pt x="470" y="90"/>
                      </a:lnTo>
                      <a:lnTo>
                        <a:pt x="470" y="74"/>
                      </a:lnTo>
                      <a:lnTo>
                        <a:pt x="426" y="82"/>
                      </a:lnTo>
                      <a:lnTo>
                        <a:pt x="402" y="78"/>
                      </a:lnTo>
                      <a:cubicBezTo>
                        <a:pt x="396" y="75"/>
                        <a:pt x="384" y="70"/>
                        <a:pt x="384" y="70"/>
                      </a:cubicBezTo>
                      <a:lnTo>
                        <a:pt x="392" y="60"/>
                      </a:lnTo>
                      <a:lnTo>
                        <a:pt x="424" y="72"/>
                      </a:lnTo>
                      <a:lnTo>
                        <a:pt x="454" y="68"/>
                      </a:lnTo>
                      <a:lnTo>
                        <a:pt x="482" y="66"/>
                      </a:lnTo>
                      <a:lnTo>
                        <a:pt x="484" y="122"/>
                      </a:lnTo>
                      <a:lnTo>
                        <a:pt x="512" y="118"/>
                      </a:lnTo>
                      <a:lnTo>
                        <a:pt x="510" y="62"/>
                      </a:lnTo>
                      <a:lnTo>
                        <a:pt x="522" y="58"/>
                      </a:lnTo>
                      <a:lnTo>
                        <a:pt x="524" y="114"/>
                      </a:lnTo>
                      <a:lnTo>
                        <a:pt x="536" y="110"/>
                      </a:lnTo>
                      <a:lnTo>
                        <a:pt x="536" y="54"/>
                      </a:lnTo>
                      <a:lnTo>
                        <a:pt x="548" y="52"/>
                      </a:lnTo>
                      <a:lnTo>
                        <a:pt x="548" y="110"/>
                      </a:lnTo>
                      <a:lnTo>
                        <a:pt x="566" y="102"/>
                      </a:lnTo>
                      <a:lnTo>
                        <a:pt x="564" y="20"/>
                      </a:lnTo>
                      <a:lnTo>
                        <a:pt x="908" y="0"/>
                      </a:lnTo>
                      <a:lnTo>
                        <a:pt x="105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" name="Freeform 28"/>
                <p:cNvSpPr>
                  <a:spLocks/>
                </p:cNvSpPr>
                <p:nvPr/>
              </p:nvSpPr>
              <p:spPr bwMode="ltGray">
                <a:xfrm>
                  <a:off x="2242" y="2912"/>
                  <a:ext cx="204" cy="110"/>
                </a:xfrm>
                <a:custGeom>
                  <a:avLst/>
                  <a:gdLst>
                    <a:gd name="T0" fmla="*/ 190 w 204"/>
                    <a:gd name="T1" fmla="*/ 0 h 110"/>
                    <a:gd name="T2" fmla="*/ 110 w 204"/>
                    <a:gd name="T3" fmla="*/ 16 h 110"/>
                    <a:gd name="T4" fmla="*/ 112 w 204"/>
                    <a:gd name="T5" fmla="*/ 22 h 110"/>
                    <a:gd name="T6" fmla="*/ 172 w 204"/>
                    <a:gd name="T7" fmla="*/ 14 h 110"/>
                    <a:gd name="T8" fmla="*/ 170 w 204"/>
                    <a:gd name="T9" fmla="*/ 26 h 110"/>
                    <a:gd name="T10" fmla="*/ 110 w 204"/>
                    <a:gd name="T11" fmla="*/ 38 h 110"/>
                    <a:gd name="T12" fmla="*/ 112 w 204"/>
                    <a:gd name="T13" fmla="*/ 50 h 110"/>
                    <a:gd name="T14" fmla="*/ 174 w 204"/>
                    <a:gd name="T15" fmla="*/ 34 h 110"/>
                    <a:gd name="T16" fmla="*/ 178 w 204"/>
                    <a:gd name="T17" fmla="*/ 80 h 110"/>
                    <a:gd name="T18" fmla="*/ 120 w 204"/>
                    <a:gd name="T19" fmla="*/ 84 h 110"/>
                    <a:gd name="T20" fmla="*/ 74 w 204"/>
                    <a:gd name="T21" fmla="*/ 44 h 110"/>
                    <a:gd name="T22" fmla="*/ 74 w 204"/>
                    <a:gd name="T23" fmla="*/ 56 h 110"/>
                    <a:gd name="T24" fmla="*/ 110 w 204"/>
                    <a:gd name="T25" fmla="*/ 86 h 110"/>
                    <a:gd name="T26" fmla="*/ 46 w 204"/>
                    <a:gd name="T27" fmla="*/ 94 h 110"/>
                    <a:gd name="T28" fmla="*/ 46 w 204"/>
                    <a:gd name="T29" fmla="*/ 30 h 110"/>
                    <a:gd name="T30" fmla="*/ 30 w 204"/>
                    <a:gd name="T31" fmla="*/ 34 h 110"/>
                    <a:gd name="T32" fmla="*/ 34 w 204"/>
                    <a:gd name="T33" fmla="*/ 94 h 110"/>
                    <a:gd name="T34" fmla="*/ 12 w 204"/>
                    <a:gd name="T35" fmla="*/ 88 h 110"/>
                    <a:gd name="T36" fmla="*/ 12 w 204"/>
                    <a:gd name="T37" fmla="*/ 32 h 110"/>
                    <a:gd name="T38" fmla="*/ 0 w 204"/>
                    <a:gd name="T39" fmla="*/ 28 h 110"/>
                    <a:gd name="T40" fmla="*/ 4 w 204"/>
                    <a:gd name="T41" fmla="*/ 92 h 110"/>
                    <a:gd name="T42" fmla="*/ 70 w 204"/>
                    <a:gd name="T43" fmla="*/ 110 h 110"/>
                    <a:gd name="T44" fmla="*/ 182 w 204"/>
                    <a:gd name="T45" fmla="*/ 98 h 110"/>
                    <a:gd name="T46" fmla="*/ 204 w 204"/>
                    <a:gd name="T47" fmla="*/ 72 h 110"/>
                    <a:gd name="T48" fmla="*/ 190 w 204"/>
                    <a:gd name="T49" fmla="*/ 0 h 1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04" h="110">
                      <a:moveTo>
                        <a:pt x="190" y="0"/>
                      </a:moveTo>
                      <a:lnTo>
                        <a:pt x="110" y="16"/>
                      </a:lnTo>
                      <a:lnTo>
                        <a:pt x="112" y="22"/>
                      </a:lnTo>
                      <a:lnTo>
                        <a:pt x="172" y="14"/>
                      </a:lnTo>
                      <a:lnTo>
                        <a:pt x="170" y="26"/>
                      </a:lnTo>
                      <a:lnTo>
                        <a:pt x="110" y="38"/>
                      </a:lnTo>
                      <a:lnTo>
                        <a:pt x="112" y="50"/>
                      </a:lnTo>
                      <a:lnTo>
                        <a:pt x="174" y="34"/>
                      </a:lnTo>
                      <a:lnTo>
                        <a:pt x="178" y="80"/>
                      </a:lnTo>
                      <a:lnTo>
                        <a:pt x="120" y="84"/>
                      </a:lnTo>
                      <a:lnTo>
                        <a:pt x="74" y="44"/>
                      </a:lnTo>
                      <a:lnTo>
                        <a:pt x="74" y="56"/>
                      </a:lnTo>
                      <a:lnTo>
                        <a:pt x="110" y="86"/>
                      </a:lnTo>
                      <a:lnTo>
                        <a:pt x="46" y="94"/>
                      </a:lnTo>
                      <a:lnTo>
                        <a:pt x="46" y="30"/>
                      </a:lnTo>
                      <a:cubicBezTo>
                        <a:pt x="29" y="32"/>
                        <a:pt x="30" y="27"/>
                        <a:pt x="30" y="34"/>
                      </a:cubicBezTo>
                      <a:lnTo>
                        <a:pt x="34" y="94"/>
                      </a:lnTo>
                      <a:lnTo>
                        <a:pt x="12" y="88"/>
                      </a:lnTo>
                      <a:lnTo>
                        <a:pt x="12" y="32"/>
                      </a:lnTo>
                      <a:lnTo>
                        <a:pt x="0" y="28"/>
                      </a:lnTo>
                      <a:lnTo>
                        <a:pt x="4" y="92"/>
                      </a:lnTo>
                      <a:lnTo>
                        <a:pt x="70" y="110"/>
                      </a:lnTo>
                      <a:lnTo>
                        <a:pt x="182" y="98"/>
                      </a:lnTo>
                      <a:lnTo>
                        <a:pt x="204" y="7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" name="Freeform 29"/>
                <p:cNvSpPr>
                  <a:spLocks/>
                </p:cNvSpPr>
                <p:nvPr/>
              </p:nvSpPr>
              <p:spPr bwMode="ltGray">
                <a:xfrm>
                  <a:off x="2874" y="2868"/>
                  <a:ext cx="914" cy="584"/>
                </a:xfrm>
                <a:custGeom>
                  <a:avLst/>
                  <a:gdLst>
                    <a:gd name="T0" fmla="*/ 440 w 914"/>
                    <a:gd name="T1" fmla="*/ 28 h 584"/>
                    <a:gd name="T2" fmla="*/ 440 w 914"/>
                    <a:gd name="T3" fmla="*/ 36 h 584"/>
                    <a:gd name="T4" fmla="*/ 282 w 914"/>
                    <a:gd name="T5" fmla="*/ 56 h 584"/>
                    <a:gd name="T6" fmla="*/ 470 w 914"/>
                    <a:gd name="T7" fmla="*/ 42 h 584"/>
                    <a:gd name="T8" fmla="*/ 284 w 914"/>
                    <a:gd name="T9" fmla="*/ 66 h 584"/>
                    <a:gd name="T10" fmla="*/ 352 w 914"/>
                    <a:gd name="T11" fmla="*/ 88 h 584"/>
                    <a:gd name="T12" fmla="*/ 464 w 914"/>
                    <a:gd name="T13" fmla="*/ 82 h 584"/>
                    <a:gd name="T14" fmla="*/ 484 w 914"/>
                    <a:gd name="T15" fmla="*/ 102 h 584"/>
                    <a:gd name="T16" fmla="*/ 468 w 914"/>
                    <a:gd name="T17" fmla="*/ 130 h 584"/>
                    <a:gd name="T18" fmla="*/ 544 w 914"/>
                    <a:gd name="T19" fmla="*/ 182 h 584"/>
                    <a:gd name="T20" fmla="*/ 708 w 914"/>
                    <a:gd name="T21" fmla="*/ 206 h 584"/>
                    <a:gd name="T22" fmla="*/ 768 w 914"/>
                    <a:gd name="T23" fmla="*/ 186 h 584"/>
                    <a:gd name="T24" fmla="*/ 764 w 914"/>
                    <a:gd name="T25" fmla="*/ 210 h 584"/>
                    <a:gd name="T26" fmla="*/ 786 w 914"/>
                    <a:gd name="T27" fmla="*/ 240 h 584"/>
                    <a:gd name="T28" fmla="*/ 882 w 914"/>
                    <a:gd name="T29" fmla="*/ 224 h 584"/>
                    <a:gd name="T30" fmla="*/ 910 w 914"/>
                    <a:gd name="T31" fmla="*/ 214 h 584"/>
                    <a:gd name="T32" fmla="*/ 904 w 914"/>
                    <a:gd name="T33" fmla="*/ 248 h 584"/>
                    <a:gd name="T34" fmla="*/ 908 w 914"/>
                    <a:gd name="T35" fmla="*/ 262 h 584"/>
                    <a:gd name="T36" fmla="*/ 904 w 914"/>
                    <a:gd name="T37" fmla="*/ 282 h 584"/>
                    <a:gd name="T38" fmla="*/ 868 w 914"/>
                    <a:gd name="T39" fmla="*/ 342 h 584"/>
                    <a:gd name="T40" fmla="*/ 828 w 914"/>
                    <a:gd name="T41" fmla="*/ 358 h 584"/>
                    <a:gd name="T42" fmla="*/ 806 w 914"/>
                    <a:gd name="T43" fmla="*/ 414 h 584"/>
                    <a:gd name="T44" fmla="*/ 790 w 914"/>
                    <a:gd name="T45" fmla="*/ 430 h 584"/>
                    <a:gd name="T46" fmla="*/ 802 w 914"/>
                    <a:gd name="T47" fmla="*/ 472 h 584"/>
                    <a:gd name="T48" fmla="*/ 784 w 914"/>
                    <a:gd name="T49" fmla="*/ 452 h 584"/>
                    <a:gd name="T50" fmla="*/ 770 w 914"/>
                    <a:gd name="T51" fmla="*/ 440 h 584"/>
                    <a:gd name="T52" fmla="*/ 782 w 914"/>
                    <a:gd name="T53" fmla="*/ 380 h 584"/>
                    <a:gd name="T54" fmla="*/ 624 w 914"/>
                    <a:gd name="T55" fmla="*/ 398 h 584"/>
                    <a:gd name="T56" fmla="*/ 644 w 914"/>
                    <a:gd name="T57" fmla="*/ 430 h 584"/>
                    <a:gd name="T58" fmla="*/ 598 w 914"/>
                    <a:gd name="T59" fmla="*/ 436 h 584"/>
                    <a:gd name="T60" fmla="*/ 516 w 914"/>
                    <a:gd name="T61" fmla="*/ 400 h 584"/>
                    <a:gd name="T62" fmla="*/ 558 w 914"/>
                    <a:gd name="T63" fmla="*/ 444 h 584"/>
                    <a:gd name="T64" fmla="*/ 586 w 914"/>
                    <a:gd name="T65" fmla="*/ 476 h 584"/>
                    <a:gd name="T66" fmla="*/ 520 w 914"/>
                    <a:gd name="T67" fmla="*/ 470 h 584"/>
                    <a:gd name="T68" fmla="*/ 486 w 914"/>
                    <a:gd name="T69" fmla="*/ 480 h 584"/>
                    <a:gd name="T70" fmla="*/ 440 w 914"/>
                    <a:gd name="T71" fmla="*/ 478 h 584"/>
                    <a:gd name="T72" fmla="*/ 368 w 914"/>
                    <a:gd name="T73" fmla="*/ 512 h 584"/>
                    <a:gd name="T74" fmla="*/ 320 w 914"/>
                    <a:gd name="T75" fmla="*/ 520 h 584"/>
                    <a:gd name="T76" fmla="*/ 336 w 914"/>
                    <a:gd name="T77" fmla="*/ 550 h 584"/>
                    <a:gd name="T78" fmla="*/ 8 w 914"/>
                    <a:gd name="T79" fmla="*/ 584 h 584"/>
                    <a:gd name="T80" fmla="*/ 264 w 914"/>
                    <a:gd name="T81" fmla="*/ 8 h 5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914" h="584">
                      <a:moveTo>
                        <a:pt x="282" y="22"/>
                      </a:moveTo>
                      <a:lnTo>
                        <a:pt x="440" y="28"/>
                      </a:lnTo>
                      <a:lnTo>
                        <a:pt x="468" y="18"/>
                      </a:lnTo>
                      <a:lnTo>
                        <a:pt x="440" y="36"/>
                      </a:lnTo>
                      <a:lnTo>
                        <a:pt x="280" y="36"/>
                      </a:lnTo>
                      <a:lnTo>
                        <a:pt x="282" y="56"/>
                      </a:lnTo>
                      <a:lnTo>
                        <a:pt x="440" y="52"/>
                      </a:lnTo>
                      <a:lnTo>
                        <a:pt x="470" y="42"/>
                      </a:lnTo>
                      <a:lnTo>
                        <a:pt x="440" y="64"/>
                      </a:lnTo>
                      <a:lnTo>
                        <a:pt x="284" y="66"/>
                      </a:lnTo>
                      <a:lnTo>
                        <a:pt x="298" y="78"/>
                      </a:lnTo>
                      <a:lnTo>
                        <a:pt x="352" y="88"/>
                      </a:lnTo>
                      <a:lnTo>
                        <a:pt x="430" y="84"/>
                      </a:lnTo>
                      <a:lnTo>
                        <a:pt x="464" y="82"/>
                      </a:lnTo>
                      <a:lnTo>
                        <a:pt x="466" y="102"/>
                      </a:lnTo>
                      <a:lnTo>
                        <a:pt x="484" y="102"/>
                      </a:lnTo>
                      <a:lnTo>
                        <a:pt x="488" y="120"/>
                      </a:lnTo>
                      <a:lnTo>
                        <a:pt x="468" y="130"/>
                      </a:lnTo>
                      <a:lnTo>
                        <a:pt x="476" y="148"/>
                      </a:lnTo>
                      <a:lnTo>
                        <a:pt x="544" y="182"/>
                      </a:lnTo>
                      <a:lnTo>
                        <a:pt x="636" y="202"/>
                      </a:lnTo>
                      <a:lnTo>
                        <a:pt x="708" y="206"/>
                      </a:lnTo>
                      <a:lnTo>
                        <a:pt x="742" y="196"/>
                      </a:lnTo>
                      <a:lnTo>
                        <a:pt x="768" y="186"/>
                      </a:lnTo>
                      <a:lnTo>
                        <a:pt x="778" y="194"/>
                      </a:lnTo>
                      <a:lnTo>
                        <a:pt x="764" y="210"/>
                      </a:lnTo>
                      <a:lnTo>
                        <a:pt x="766" y="228"/>
                      </a:lnTo>
                      <a:lnTo>
                        <a:pt x="786" y="240"/>
                      </a:lnTo>
                      <a:lnTo>
                        <a:pt x="838" y="236"/>
                      </a:lnTo>
                      <a:lnTo>
                        <a:pt x="882" y="224"/>
                      </a:lnTo>
                      <a:lnTo>
                        <a:pt x="902" y="204"/>
                      </a:lnTo>
                      <a:lnTo>
                        <a:pt x="910" y="214"/>
                      </a:lnTo>
                      <a:lnTo>
                        <a:pt x="896" y="232"/>
                      </a:lnTo>
                      <a:lnTo>
                        <a:pt x="904" y="248"/>
                      </a:lnTo>
                      <a:lnTo>
                        <a:pt x="894" y="260"/>
                      </a:lnTo>
                      <a:lnTo>
                        <a:pt x="908" y="262"/>
                      </a:lnTo>
                      <a:lnTo>
                        <a:pt x="914" y="274"/>
                      </a:lnTo>
                      <a:lnTo>
                        <a:pt x="904" y="282"/>
                      </a:lnTo>
                      <a:lnTo>
                        <a:pt x="856" y="328"/>
                      </a:lnTo>
                      <a:lnTo>
                        <a:pt x="868" y="342"/>
                      </a:lnTo>
                      <a:lnTo>
                        <a:pt x="844" y="358"/>
                      </a:lnTo>
                      <a:lnTo>
                        <a:pt x="828" y="358"/>
                      </a:lnTo>
                      <a:lnTo>
                        <a:pt x="792" y="378"/>
                      </a:lnTo>
                      <a:lnTo>
                        <a:pt x="806" y="414"/>
                      </a:lnTo>
                      <a:lnTo>
                        <a:pt x="802" y="442"/>
                      </a:lnTo>
                      <a:lnTo>
                        <a:pt x="790" y="430"/>
                      </a:lnTo>
                      <a:lnTo>
                        <a:pt x="790" y="450"/>
                      </a:lnTo>
                      <a:lnTo>
                        <a:pt x="802" y="472"/>
                      </a:lnTo>
                      <a:lnTo>
                        <a:pt x="774" y="472"/>
                      </a:lnTo>
                      <a:lnTo>
                        <a:pt x="784" y="452"/>
                      </a:lnTo>
                      <a:lnTo>
                        <a:pt x="786" y="428"/>
                      </a:lnTo>
                      <a:lnTo>
                        <a:pt x="770" y="440"/>
                      </a:lnTo>
                      <a:lnTo>
                        <a:pt x="774" y="398"/>
                      </a:lnTo>
                      <a:lnTo>
                        <a:pt x="782" y="380"/>
                      </a:lnTo>
                      <a:lnTo>
                        <a:pt x="686" y="396"/>
                      </a:lnTo>
                      <a:lnTo>
                        <a:pt x="624" y="398"/>
                      </a:lnTo>
                      <a:lnTo>
                        <a:pt x="642" y="418"/>
                      </a:lnTo>
                      <a:lnTo>
                        <a:pt x="644" y="430"/>
                      </a:lnTo>
                      <a:lnTo>
                        <a:pt x="626" y="442"/>
                      </a:lnTo>
                      <a:lnTo>
                        <a:pt x="598" y="436"/>
                      </a:lnTo>
                      <a:lnTo>
                        <a:pt x="532" y="406"/>
                      </a:lnTo>
                      <a:lnTo>
                        <a:pt x="516" y="400"/>
                      </a:lnTo>
                      <a:lnTo>
                        <a:pt x="496" y="424"/>
                      </a:lnTo>
                      <a:lnTo>
                        <a:pt x="558" y="444"/>
                      </a:lnTo>
                      <a:lnTo>
                        <a:pt x="588" y="462"/>
                      </a:lnTo>
                      <a:lnTo>
                        <a:pt x="586" y="476"/>
                      </a:lnTo>
                      <a:lnTo>
                        <a:pt x="570" y="494"/>
                      </a:lnTo>
                      <a:lnTo>
                        <a:pt x="520" y="470"/>
                      </a:lnTo>
                      <a:lnTo>
                        <a:pt x="500" y="482"/>
                      </a:lnTo>
                      <a:lnTo>
                        <a:pt x="486" y="480"/>
                      </a:lnTo>
                      <a:lnTo>
                        <a:pt x="448" y="462"/>
                      </a:lnTo>
                      <a:lnTo>
                        <a:pt x="440" y="478"/>
                      </a:lnTo>
                      <a:lnTo>
                        <a:pt x="388" y="476"/>
                      </a:lnTo>
                      <a:lnTo>
                        <a:pt x="368" y="512"/>
                      </a:lnTo>
                      <a:lnTo>
                        <a:pt x="328" y="508"/>
                      </a:lnTo>
                      <a:lnTo>
                        <a:pt x="320" y="520"/>
                      </a:lnTo>
                      <a:lnTo>
                        <a:pt x="332" y="534"/>
                      </a:lnTo>
                      <a:lnTo>
                        <a:pt x="336" y="550"/>
                      </a:lnTo>
                      <a:lnTo>
                        <a:pt x="308" y="580"/>
                      </a:lnTo>
                      <a:lnTo>
                        <a:pt x="8" y="584"/>
                      </a:lnTo>
                      <a:lnTo>
                        <a:pt x="0" y="0"/>
                      </a:lnTo>
                      <a:lnTo>
                        <a:pt x="264" y="8"/>
                      </a:lnTo>
                      <a:lnTo>
                        <a:pt x="282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ltGray">
                <a:xfrm>
                  <a:off x="3174" y="2896"/>
                  <a:ext cx="148" cy="92"/>
                </a:xfrm>
                <a:custGeom>
                  <a:avLst/>
                  <a:gdLst>
                    <a:gd name="T0" fmla="*/ 0 w 148"/>
                    <a:gd name="T1" fmla="*/ 82 h 92"/>
                    <a:gd name="T2" fmla="*/ 4 w 148"/>
                    <a:gd name="T3" fmla="*/ 2 h 92"/>
                    <a:gd name="T4" fmla="*/ 18 w 148"/>
                    <a:gd name="T5" fmla="*/ 0 h 92"/>
                    <a:gd name="T6" fmla="*/ 12 w 148"/>
                    <a:gd name="T7" fmla="*/ 74 h 92"/>
                    <a:gd name="T8" fmla="*/ 44 w 148"/>
                    <a:gd name="T9" fmla="*/ 78 h 92"/>
                    <a:gd name="T10" fmla="*/ 46 w 148"/>
                    <a:gd name="T11" fmla="*/ 2 h 92"/>
                    <a:gd name="T12" fmla="*/ 58 w 148"/>
                    <a:gd name="T13" fmla="*/ 2 h 92"/>
                    <a:gd name="T14" fmla="*/ 56 w 148"/>
                    <a:gd name="T15" fmla="*/ 72 h 92"/>
                    <a:gd name="T16" fmla="*/ 94 w 148"/>
                    <a:gd name="T17" fmla="*/ 70 h 92"/>
                    <a:gd name="T18" fmla="*/ 92 w 148"/>
                    <a:gd name="T19" fmla="*/ 2 h 92"/>
                    <a:gd name="T20" fmla="*/ 106 w 148"/>
                    <a:gd name="T21" fmla="*/ 4 h 92"/>
                    <a:gd name="T22" fmla="*/ 104 w 148"/>
                    <a:gd name="T23" fmla="*/ 68 h 92"/>
                    <a:gd name="T24" fmla="*/ 136 w 148"/>
                    <a:gd name="T25" fmla="*/ 64 h 92"/>
                    <a:gd name="T26" fmla="*/ 128 w 148"/>
                    <a:gd name="T27" fmla="*/ 0 h 92"/>
                    <a:gd name="T28" fmla="*/ 142 w 148"/>
                    <a:gd name="T29" fmla="*/ 2 h 92"/>
                    <a:gd name="T30" fmla="*/ 148 w 148"/>
                    <a:gd name="T31" fmla="*/ 70 h 92"/>
                    <a:gd name="T32" fmla="*/ 60 w 148"/>
                    <a:gd name="T33" fmla="*/ 88 h 92"/>
                    <a:gd name="T34" fmla="*/ 8 w 148"/>
                    <a:gd name="T35" fmla="*/ 92 h 92"/>
                    <a:gd name="T36" fmla="*/ 0 w 148"/>
                    <a:gd name="T37" fmla="*/ 82 h 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48" h="92">
                      <a:moveTo>
                        <a:pt x="0" y="82"/>
                      </a:moveTo>
                      <a:lnTo>
                        <a:pt x="4" y="2"/>
                      </a:lnTo>
                      <a:lnTo>
                        <a:pt x="18" y="0"/>
                      </a:lnTo>
                      <a:lnTo>
                        <a:pt x="12" y="74"/>
                      </a:lnTo>
                      <a:lnTo>
                        <a:pt x="44" y="78"/>
                      </a:lnTo>
                      <a:lnTo>
                        <a:pt x="46" y="2"/>
                      </a:lnTo>
                      <a:lnTo>
                        <a:pt x="58" y="2"/>
                      </a:lnTo>
                      <a:lnTo>
                        <a:pt x="56" y="72"/>
                      </a:lnTo>
                      <a:lnTo>
                        <a:pt x="94" y="70"/>
                      </a:lnTo>
                      <a:lnTo>
                        <a:pt x="92" y="2"/>
                      </a:lnTo>
                      <a:lnTo>
                        <a:pt x="106" y="4"/>
                      </a:lnTo>
                      <a:lnTo>
                        <a:pt x="104" y="68"/>
                      </a:lnTo>
                      <a:lnTo>
                        <a:pt x="136" y="64"/>
                      </a:lnTo>
                      <a:lnTo>
                        <a:pt x="128" y="0"/>
                      </a:lnTo>
                      <a:lnTo>
                        <a:pt x="142" y="2"/>
                      </a:lnTo>
                      <a:lnTo>
                        <a:pt x="148" y="70"/>
                      </a:lnTo>
                      <a:lnTo>
                        <a:pt x="60" y="88"/>
                      </a:lnTo>
                      <a:lnTo>
                        <a:pt x="8" y="9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5" name="Freeform 31"/>
              <p:cNvSpPr>
                <a:spLocks/>
              </p:cNvSpPr>
              <p:nvPr/>
            </p:nvSpPr>
            <p:spPr bwMode="ltGray">
              <a:xfrm>
                <a:off x="1754" y="3426"/>
                <a:ext cx="1156" cy="604"/>
              </a:xfrm>
              <a:custGeom>
                <a:avLst/>
                <a:gdLst>
                  <a:gd name="T0" fmla="*/ 1156 w 1156"/>
                  <a:gd name="T1" fmla="*/ 600 h 604"/>
                  <a:gd name="T2" fmla="*/ 558 w 1156"/>
                  <a:gd name="T3" fmla="*/ 584 h 604"/>
                  <a:gd name="T4" fmla="*/ 555 w 1156"/>
                  <a:gd name="T5" fmla="*/ 566 h 604"/>
                  <a:gd name="T6" fmla="*/ 579 w 1156"/>
                  <a:gd name="T7" fmla="*/ 532 h 604"/>
                  <a:gd name="T8" fmla="*/ 534 w 1156"/>
                  <a:gd name="T9" fmla="*/ 528 h 604"/>
                  <a:gd name="T10" fmla="*/ 512 w 1156"/>
                  <a:gd name="T11" fmla="*/ 514 h 604"/>
                  <a:gd name="T12" fmla="*/ 503 w 1156"/>
                  <a:gd name="T13" fmla="*/ 492 h 604"/>
                  <a:gd name="T14" fmla="*/ 468 w 1156"/>
                  <a:gd name="T15" fmla="*/ 496 h 604"/>
                  <a:gd name="T16" fmla="*/ 436 w 1156"/>
                  <a:gd name="T17" fmla="*/ 516 h 604"/>
                  <a:gd name="T18" fmla="*/ 416 w 1156"/>
                  <a:gd name="T19" fmla="*/ 504 h 604"/>
                  <a:gd name="T20" fmla="*/ 340 w 1156"/>
                  <a:gd name="T21" fmla="*/ 520 h 604"/>
                  <a:gd name="T22" fmla="*/ 379 w 1156"/>
                  <a:gd name="T23" fmla="*/ 462 h 604"/>
                  <a:gd name="T24" fmla="*/ 351 w 1156"/>
                  <a:gd name="T25" fmla="*/ 448 h 604"/>
                  <a:gd name="T26" fmla="*/ 272 w 1156"/>
                  <a:gd name="T27" fmla="*/ 468 h 604"/>
                  <a:gd name="T28" fmla="*/ 264 w 1156"/>
                  <a:gd name="T29" fmla="*/ 438 h 604"/>
                  <a:gd name="T30" fmla="*/ 307 w 1156"/>
                  <a:gd name="T31" fmla="*/ 422 h 604"/>
                  <a:gd name="T32" fmla="*/ 240 w 1156"/>
                  <a:gd name="T33" fmla="*/ 428 h 604"/>
                  <a:gd name="T34" fmla="*/ 176 w 1156"/>
                  <a:gd name="T35" fmla="*/ 422 h 604"/>
                  <a:gd name="T36" fmla="*/ 124 w 1156"/>
                  <a:gd name="T37" fmla="*/ 444 h 604"/>
                  <a:gd name="T38" fmla="*/ 137 w 1156"/>
                  <a:gd name="T39" fmla="*/ 484 h 604"/>
                  <a:gd name="T40" fmla="*/ 122 w 1156"/>
                  <a:gd name="T41" fmla="*/ 490 h 604"/>
                  <a:gd name="T42" fmla="*/ 115 w 1156"/>
                  <a:gd name="T43" fmla="*/ 512 h 604"/>
                  <a:gd name="T44" fmla="*/ 113 w 1156"/>
                  <a:gd name="T45" fmla="*/ 480 h 604"/>
                  <a:gd name="T46" fmla="*/ 105 w 1156"/>
                  <a:gd name="T47" fmla="*/ 440 h 604"/>
                  <a:gd name="T48" fmla="*/ 83 w 1156"/>
                  <a:gd name="T49" fmla="*/ 418 h 604"/>
                  <a:gd name="T50" fmla="*/ 41 w 1156"/>
                  <a:gd name="T51" fmla="*/ 390 h 604"/>
                  <a:gd name="T52" fmla="*/ 54 w 1156"/>
                  <a:gd name="T53" fmla="*/ 374 h 604"/>
                  <a:gd name="T54" fmla="*/ 22 w 1156"/>
                  <a:gd name="T55" fmla="*/ 324 h 604"/>
                  <a:gd name="T56" fmla="*/ 9 w 1156"/>
                  <a:gd name="T57" fmla="*/ 308 h 604"/>
                  <a:gd name="T58" fmla="*/ 2 w 1156"/>
                  <a:gd name="T59" fmla="*/ 270 h 604"/>
                  <a:gd name="T60" fmla="*/ 54 w 1156"/>
                  <a:gd name="T61" fmla="*/ 286 h 604"/>
                  <a:gd name="T62" fmla="*/ 148 w 1156"/>
                  <a:gd name="T63" fmla="*/ 276 h 604"/>
                  <a:gd name="T64" fmla="*/ 137 w 1156"/>
                  <a:gd name="T65" fmla="*/ 252 h 604"/>
                  <a:gd name="T66" fmla="*/ 170 w 1156"/>
                  <a:gd name="T67" fmla="*/ 250 h 604"/>
                  <a:gd name="T68" fmla="*/ 218 w 1156"/>
                  <a:gd name="T69" fmla="*/ 256 h 604"/>
                  <a:gd name="T70" fmla="*/ 277 w 1156"/>
                  <a:gd name="T71" fmla="*/ 240 h 604"/>
                  <a:gd name="T72" fmla="*/ 433 w 1156"/>
                  <a:gd name="T73" fmla="*/ 180 h 604"/>
                  <a:gd name="T74" fmla="*/ 399 w 1156"/>
                  <a:gd name="T75" fmla="*/ 158 h 604"/>
                  <a:gd name="T76" fmla="*/ 475 w 1156"/>
                  <a:gd name="T77" fmla="*/ 126 h 604"/>
                  <a:gd name="T78" fmla="*/ 514 w 1156"/>
                  <a:gd name="T79" fmla="*/ 100 h 604"/>
                  <a:gd name="T80" fmla="*/ 433 w 1156"/>
                  <a:gd name="T81" fmla="*/ 102 h 604"/>
                  <a:gd name="T82" fmla="*/ 420 w 1156"/>
                  <a:gd name="T83" fmla="*/ 84 h 604"/>
                  <a:gd name="T84" fmla="*/ 512 w 1156"/>
                  <a:gd name="T85" fmla="*/ 90 h 604"/>
                  <a:gd name="T86" fmla="*/ 464 w 1156"/>
                  <a:gd name="T87" fmla="*/ 82 h 604"/>
                  <a:gd name="T88" fmla="*/ 418 w 1156"/>
                  <a:gd name="T89" fmla="*/ 70 h 604"/>
                  <a:gd name="T90" fmla="*/ 462 w 1156"/>
                  <a:gd name="T91" fmla="*/ 72 h 604"/>
                  <a:gd name="T92" fmla="*/ 525 w 1156"/>
                  <a:gd name="T93" fmla="*/ 66 h 604"/>
                  <a:gd name="T94" fmla="*/ 558 w 1156"/>
                  <a:gd name="T95" fmla="*/ 118 h 604"/>
                  <a:gd name="T96" fmla="*/ 568 w 1156"/>
                  <a:gd name="T97" fmla="*/ 58 h 604"/>
                  <a:gd name="T98" fmla="*/ 584 w 1156"/>
                  <a:gd name="T99" fmla="*/ 110 h 604"/>
                  <a:gd name="T100" fmla="*/ 597 w 1156"/>
                  <a:gd name="T101" fmla="*/ 52 h 604"/>
                  <a:gd name="T102" fmla="*/ 616 w 1156"/>
                  <a:gd name="T103" fmla="*/ 102 h 604"/>
                  <a:gd name="T104" fmla="*/ 989 w 1156"/>
                  <a:gd name="T105" fmla="*/ 0 h 6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56" h="604">
                    <a:moveTo>
                      <a:pt x="1143" y="8"/>
                    </a:moveTo>
                    <a:lnTo>
                      <a:pt x="1156" y="600"/>
                    </a:lnTo>
                    <a:lnTo>
                      <a:pt x="573" y="604"/>
                    </a:lnTo>
                    <a:lnTo>
                      <a:pt x="558" y="584"/>
                    </a:lnTo>
                    <a:lnTo>
                      <a:pt x="573" y="574"/>
                    </a:lnTo>
                    <a:lnTo>
                      <a:pt x="555" y="566"/>
                    </a:lnTo>
                    <a:lnTo>
                      <a:pt x="555" y="548"/>
                    </a:lnTo>
                    <a:lnTo>
                      <a:pt x="579" y="532"/>
                    </a:lnTo>
                    <a:lnTo>
                      <a:pt x="577" y="520"/>
                    </a:lnTo>
                    <a:lnTo>
                      <a:pt x="534" y="528"/>
                    </a:lnTo>
                    <a:lnTo>
                      <a:pt x="529" y="514"/>
                    </a:lnTo>
                    <a:lnTo>
                      <a:pt x="512" y="514"/>
                    </a:lnTo>
                    <a:lnTo>
                      <a:pt x="516" y="496"/>
                    </a:lnTo>
                    <a:lnTo>
                      <a:pt x="503" y="492"/>
                    </a:lnTo>
                    <a:lnTo>
                      <a:pt x="475" y="508"/>
                    </a:lnTo>
                    <a:lnTo>
                      <a:pt x="468" y="496"/>
                    </a:lnTo>
                    <a:lnTo>
                      <a:pt x="444" y="504"/>
                    </a:lnTo>
                    <a:lnTo>
                      <a:pt x="436" y="516"/>
                    </a:lnTo>
                    <a:lnTo>
                      <a:pt x="423" y="514"/>
                    </a:lnTo>
                    <a:lnTo>
                      <a:pt x="416" y="504"/>
                    </a:lnTo>
                    <a:lnTo>
                      <a:pt x="403" y="506"/>
                    </a:lnTo>
                    <a:lnTo>
                      <a:pt x="340" y="520"/>
                    </a:lnTo>
                    <a:lnTo>
                      <a:pt x="322" y="494"/>
                    </a:lnTo>
                    <a:lnTo>
                      <a:pt x="379" y="462"/>
                    </a:lnTo>
                    <a:lnTo>
                      <a:pt x="370" y="444"/>
                    </a:lnTo>
                    <a:lnTo>
                      <a:pt x="351" y="448"/>
                    </a:lnTo>
                    <a:lnTo>
                      <a:pt x="288" y="470"/>
                    </a:lnTo>
                    <a:lnTo>
                      <a:pt x="272" y="468"/>
                    </a:lnTo>
                    <a:lnTo>
                      <a:pt x="257" y="448"/>
                    </a:lnTo>
                    <a:lnTo>
                      <a:pt x="264" y="438"/>
                    </a:lnTo>
                    <a:lnTo>
                      <a:pt x="283" y="430"/>
                    </a:lnTo>
                    <a:lnTo>
                      <a:pt x="307" y="422"/>
                    </a:lnTo>
                    <a:lnTo>
                      <a:pt x="268" y="428"/>
                    </a:lnTo>
                    <a:lnTo>
                      <a:pt x="240" y="428"/>
                    </a:lnTo>
                    <a:lnTo>
                      <a:pt x="196" y="432"/>
                    </a:lnTo>
                    <a:lnTo>
                      <a:pt x="176" y="422"/>
                    </a:lnTo>
                    <a:lnTo>
                      <a:pt x="131" y="422"/>
                    </a:lnTo>
                    <a:lnTo>
                      <a:pt x="124" y="444"/>
                    </a:lnTo>
                    <a:lnTo>
                      <a:pt x="133" y="458"/>
                    </a:lnTo>
                    <a:lnTo>
                      <a:pt x="137" y="484"/>
                    </a:lnTo>
                    <a:lnTo>
                      <a:pt x="120" y="478"/>
                    </a:lnTo>
                    <a:lnTo>
                      <a:pt x="122" y="490"/>
                    </a:lnTo>
                    <a:lnTo>
                      <a:pt x="135" y="508"/>
                    </a:lnTo>
                    <a:lnTo>
                      <a:pt x="115" y="512"/>
                    </a:lnTo>
                    <a:lnTo>
                      <a:pt x="102" y="502"/>
                    </a:lnTo>
                    <a:lnTo>
                      <a:pt x="113" y="480"/>
                    </a:lnTo>
                    <a:lnTo>
                      <a:pt x="100" y="482"/>
                    </a:lnTo>
                    <a:lnTo>
                      <a:pt x="105" y="440"/>
                    </a:lnTo>
                    <a:lnTo>
                      <a:pt x="115" y="420"/>
                    </a:lnTo>
                    <a:lnTo>
                      <a:pt x="83" y="418"/>
                    </a:lnTo>
                    <a:lnTo>
                      <a:pt x="63" y="404"/>
                    </a:lnTo>
                    <a:lnTo>
                      <a:pt x="41" y="390"/>
                    </a:lnTo>
                    <a:lnTo>
                      <a:pt x="37" y="378"/>
                    </a:lnTo>
                    <a:lnTo>
                      <a:pt x="54" y="374"/>
                    </a:lnTo>
                    <a:lnTo>
                      <a:pt x="35" y="334"/>
                    </a:lnTo>
                    <a:lnTo>
                      <a:pt x="22" y="324"/>
                    </a:lnTo>
                    <a:lnTo>
                      <a:pt x="0" y="318"/>
                    </a:lnTo>
                    <a:lnTo>
                      <a:pt x="9" y="308"/>
                    </a:lnTo>
                    <a:lnTo>
                      <a:pt x="24" y="292"/>
                    </a:lnTo>
                    <a:lnTo>
                      <a:pt x="2" y="270"/>
                    </a:lnTo>
                    <a:lnTo>
                      <a:pt x="22" y="264"/>
                    </a:lnTo>
                    <a:lnTo>
                      <a:pt x="54" y="286"/>
                    </a:lnTo>
                    <a:lnTo>
                      <a:pt x="126" y="286"/>
                    </a:lnTo>
                    <a:lnTo>
                      <a:pt x="148" y="276"/>
                    </a:lnTo>
                    <a:lnTo>
                      <a:pt x="150" y="260"/>
                    </a:lnTo>
                    <a:lnTo>
                      <a:pt x="137" y="252"/>
                    </a:lnTo>
                    <a:lnTo>
                      <a:pt x="152" y="242"/>
                    </a:lnTo>
                    <a:lnTo>
                      <a:pt x="170" y="250"/>
                    </a:lnTo>
                    <a:lnTo>
                      <a:pt x="192" y="260"/>
                    </a:lnTo>
                    <a:lnTo>
                      <a:pt x="218" y="256"/>
                    </a:lnTo>
                    <a:lnTo>
                      <a:pt x="242" y="246"/>
                    </a:lnTo>
                    <a:lnTo>
                      <a:pt x="277" y="240"/>
                    </a:lnTo>
                    <a:lnTo>
                      <a:pt x="377" y="206"/>
                    </a:lnTo>
                    <a:lnTo>
                      <a:pt x="433" y="180"/>
                    </a:lnTo>
                    <a:lnTo>
                      <a:pt x="444" y="172"/>
                    </a:lnTo>
                    <a:lnTo>
                      <a:pt x="399" y="158"/>
                    </a:lnTo>
                    <a:lnTo>
                      <a:pt x="429" y="120"/>
                    </a:lnTo>
                    <a:lnTo>
                      <a:pt x="475" y="126"/>
                    </a:lnTo>
                    <a:lnTo>
                      <a:pt x="516" y="122"/>
                    </a:lnTo>
                    <a:lnTo>
                      <a:pt x="514" y="100"/>
                    </a:lnTo>
                    <a:lnTo>
                      <a:pt x="451" y="106"/>
                    </a:lnTo>
                    <a:lnTo>
                      <a:pt x="433" y="102"/>
                    </a:lnTo>
                    <a:lnTo>
                      <a:pt x="412" y="94"/>
                    </a:lnTo>
                    <a:cubicBezTo>
                      <a:pt x="418" y="83"/>
                      <a:pt x="414" y="84"/>
                      <a:pt x="420" y="84"/>
                    </a:cubicBezTo>
                    <a:lnTo>
                      <a:pt x="457" y="98"/>
                    </a:lnTo>
                    <a:lnTo>
                      <a:pt x="512" y="90"/>
                    </a:lnTo>
                    <a:lnTo>
                      <a:pt x="512" y="74"/>
                    </a:lnTo>
                    <a:lnTo>
                      <a:pt x="464" y="82"/>
                    </a:lnTo>
                    <a:lnTo>
                      <a:pt x="438" y="78"/>
                    </a:lnTo>
                    <a:cubicBezTo>
                      <a:pt x="431" y="75"/>
                      <a:pt x="418" y="70"/>
                      <a:pt x="418" y="70"/>
                    </a:cubicBezTo>
                    <a:lnTo>
                      <a:pt x="427" y="60"/>
                    </a:lnTo>
                    <a:lnTo>
                      <a:pt x="462" y="72"/>
                    </a:lnTo>
                    <a:lnTo>
                      <a:pt x="494" y="68"/>
                    </a:lnTo>
                    <a:lnTo>
                      <a:pt x="525" y="66"/>
                    </a:lnTo>
                    <a:lnTo>
                      <a:pt x="527" y="122"/>
                    </a:lnTo>
                    <a:lnTo>
                      <a:pt x="558" y="118"/>
                    </a:lnTo>
                    <a:lnTo>
                      <a:pt x="555" y="62"/>
                    </a:lnTo>
                    <a:lnTo>
                      <a:pt x="568" y="58"/>
                    </a:lnTo>
                    <a:lnTo>
                      <a:pt x="571" y="114"/>
                    </a:lnTo>
                    <a:lnTo>
                      <a:pt x="584" y="110"/>
                    </a:lnTo>
                    <a:lnTo>
                      <a:pt x="584" y="54"/>
                    </a:lnTo>
                    <a:lnTo>
                      <a:pt x="597" y="52"/>
                    </a:lnTo>
                    <a:lnTo>
                      <a:pt x="597" y="110"/>
                    </a:lnTo>
                    <a:lnTo>
                      <a:pt x="616" y="102"/>
                    </a:lnTo>
                    <a:lnTo>
                      <a:pt x="614" y="20"/>
                    </a:lnTo>
                    <a:lnTo>
                      <a:pt x="989" y="0"/>
                    </a:lnTo>
                    <a:lnTo>
                      <a:pt x="1143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32"/>
              <p:cNvSpPr>
                <a:spLocks/>
              </p:cNvSpPr>
              <p:nvPr/>
            </p:nvSpPr>
            <p:spPr bwMode="ltGray">
              <a:xfrm>
                <a:off x="2194" y="3470"/>
                <a:ext cx="222" cy="110"/>
              </a:xfrm>
              <a:custGeom>
                <a:avLst/>
                <a:gdLst>
                  <a:gd name="T0" fmla="*/ 345 w 204"/>
                  <a:gd name="T1" fmla="*/ 0 h 110"/>
                  <a:gd name="T2" fmla="*/ 201 w 204"/>
                  <a:gd name="T3" fmla="*/ 16 h 110"/>
                  <a:gd name="T4" fmla="*/ 203 w 204"/>
                  <a:gd name="T5" fmla="*/ 22 h 110"/>
                  <a:gd name="T6" fmla="*/ 309 w 204"/>
                  <a:gd name="T7" fmla="*/ 14 h 110"/>
                  <a:gd name="T8" fmla="*/ 307 w 204"/>
                  <a:gd name="T9" fmla="*/ 26 h 110"/>
                  <a:gd name="T10" fmla="*/ 201 w 204"/>
                  <a:gd name="T11" fmla="*/ 38 h 110"/>
                  <a:gd name="T12" fmla="*/ 203 w 204"/>
                  <a:gd name="T13" fmla="*/ 50 h 110"/>
                  <a:gd name="T14" fmla="*/ 315 w 204"/>
                  <a:gd name="T15" fmla="*/ 34 h 110"/>
                  <a:gd name="T16" fmla="*/ 322 w 204"/>
                  <a:gd name="T17" fmla="*/ 80 h 110"/>
                  <a:gd name="T18" fmla="*/ 219 w 204"/>
                  <a:gd name="T19" fmla="*/ 84 h 110"/>
                  <a:gd name="T20" fmla="*/ 134 w 204"/>
                  <a:gd name="T21" fmla="*/ 44 h 110"/>
                  <a:gd name="T22" fmla="*/ 134 w 204"/>
                  <a:gd name="T23" fmla="*/ 56 h 110"/>
                  <a:gd name="T24" fmla="*/ 201 w 204"/>
                  <a:gd name="T25" fmla="*/ 86 h 110"/>
                  <a:gd name="T26" fmla="*/ 83 w 204"/>
                  <a:gd name="T27" fmla="*/ 94 h 110"/>
                  <a:gd name="T28" fmla="*/ 83 w 204"/>
                  <a:gd name="T29" fmla="*/ 30 h 110"/>
                  <a:gd name="T30" fmla="*/ 54 w 204"/>
                  <a:gd name="T31" fmla="*/ 34 h 110"/>
                  <a:gd name="T32" fmla="*/ 62 w 204"/>
                  <a:gd name="T33" fmla="*/ 94 h 110"/>
                  <a:gd name="T34" fmla="*/ 21 w 204"/>
                  <a:gd name="T35" fmla="*/ 88 h 110"/>
                  <a:gd name="T36" fmla="*/ 21 w 204"/>
                  <a:gd name="T37" fmla="*/ 32 h 110"/>
                  <a:gd name="T38" fmla="*/ 0 w 204"/>
                  <a:gd name="T39" fmla="*/ 28 h 110"/>
                  <a:gd name="T40" fmla="*/ 4 w 204"/>
                  <a:gd name="T41" fmla="*/ 92 h 110"/>
                  <a:gd name="T42" fmla="*/ 126 w 204"/>
                  <a:gd name="T43" fmla="*/ 110 h 110"/>
                  <a:gd name="T44" fmla="*/ 330 w 204"/>
                  <a:gd name="T45" fmla="*/ 98 h 110"/>
                  <a:gd name="T46" fmla="*/ 368 w 204"/>
                  <a:gd name="T47" fmla="*/ 72 h 110"/>
                  <a:gd name="T48" fmla="*/ 345 w 204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4" h="110">
                    <a:moveTo>
                      <a:pt x="190" y="0"/>
                    </a:moveTo>
                    <a:lnTo>
                      <a:pt x="110" y="16"/>
                    </a:lnTo>
                    <a:lnTo>
                      <a:pt x="112" y="22"/>
                    </a:lnTo>
                    <a:lnTo>
                      <a:pt x="172" y="14"/>
                    </a:lnTo>
                    <a:lnTo>
                      <a:pt x="170" y="26"/>
                    </a:lnTo>
                    <a:lnTo>
                      <a:pt x="110" y="38"/>
                    </a:lnTo>
                    <a:lnTo>
                      <a:pt x="112" y="50"/>
                    </a:lnTo>
                    <a:lnTo>
                      <a:pt x="174" y="34"/>
                    </a:lnTo>
                    <a:lnTo>
                      <a:pt x="178" y="80"/>
                    </a:lnTo>
                    <a:lnTo>
                      <a:pt x="120" y="84"/>
                    </a:lnTo>
                    <a:lnTo>
                      <a:pt x="74" y="44"/>
                    </a:lnTo>
                    <a:lnTo>
                      <a:pt x="74" y="56"/>
                    </a:lnTo>
                    <a:lnTo>
                      <a:pt x="110" y="86"/>
                    </a:lnTo>
                    <a:lnTo>
                      <a:pt x="46" y="94"/>
                    </a:lnTo>
                    <a:lnTo>
                      <a:pt x="46" y="30"/>
                    </a:lnTo>
                    <a:cubicBezTo>
                      <a:pt x="29" y="32"/>
                      <a:pt x="30" y="27"/>
                      <a:pt x="30" y="34"/>
                    </a:cubicBezTo>
                    <a:lnTo>
                      <a:pt x="34" y="94"/>
                    </a:lnTo>
                    <a:lnTo>
                      <a:pt x="12" y="88"/>
                    </a:lnTo>
                    <a:lnTo>
                      <a:pt x="12" y="32"/>
                    </a:lnTo>
                    <a:lnTo>
                      <a:pt x="0" y="28"/>
                    </a:lnTo>
                    <a:lnTo>
                      <a:pt x="4" y="92"/>
                    </a:lnTo>
                    <a:lnTo>
                      <a:pt x="70" y="110"/>
                    </a:lnTo>
                    <a:lnTo>
                      <a:pt x="182" y="98"/>
                    </a:lnTo>
                    <a:lnTo>
                      <a:pt x="204" y="7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33"/>
              <p:cNvSpPr>
                <a:spLocks/>
              </p:cNvSpPr>
              <p:nvPr/>
            </p:nvSpPr>
            <p:spPr bwMode="ltGray">
              <a:xfrm>
                <a:off x="2874" y="3426"/>
                <a:ext cx="1004" cy="606"/>
              </a:xfrm>
              <a:custGeom>
                <a:avLst/>
                <a:gdLst>
                  <a:gd name="T0" fmla="*/ 487 w 1004"/>
                  <a:gd name="T1" fmla="*/ 28 h 606"/>
                  <a:gd name="T2" fmla="*/ 487 w 1004"/>
                  <a:gd name="T3" fmla="*/ 36 h 606"/>
                  <a:gd name="T4" fmla="*/ 315 w 1004"/>
                  <a:gd name="T5" fmla="*/ 56 h 606"/>
                  <a:gd name="T6" fmla="*/ 520 w 1004"/>
                  <a:gd name="T7" fmla="*/ 42 h 606"/>
                  <a:gd name="T8" fmla="*/ 317 w 1004"/>
                  <a:gd name="T9" fmla="*/ 66 h 606"/>
                  <a:gd name="T10" fmla="*/ 392 w 1004"/>
                  <a:gd name="T11" fmla="*/ 88 h 606"/>
                  <a:gd name="T12" fmla="*/ 514 w 1004"/>
                  <a:gd name="T13" fmla="*/ 82 h 606"/>
                  <a:gd name="T14" fmla="*/ 535 w 1004"/>
                  <a:gd name="T15" fmla="*/ 102 h 606"/>
                  <a:gd name="T16" fmla="*/ 518 w 1004"/>
                  <a:gd name="T17" fmla="*/ 130 h 606"/>
                  <a:gd name="T18" fmla="*/ 601 w 1004"/>
                  <a:gd name="T19" fmla="*/ 182 h 606"/>
                  <a:gd name="T20" fmla="*/ 780 w 1004"/>
                  <a:gd name="T21" fmla="*/ 206 h 606"/>
                  <a:gd name="T22" fmla="*/ 845 w 1004"/>
                  <a:gd name="T23" fmla="*/ 186 h 606"/>
                  <a:gd name="T24" fmla="*/ 841 w 1004"/>
                  <a:gd name="T25" fmla="*/ 210 h 606"/>
                  <a:gd name="T26" fmla="*/ 865 w 1004"/>
                  <a:gd name="T27" fmla="*/ 240 h 606"/>
                  <a:gd name="T28" fmla="*/ 969 w 1004"/>
                  <a:gd name="T29" fmla="*/ 224 h 606"/>
                  <a:gd name="T30" fmla="*/ 1000 w 1004"/>
                  <a:gd name="T31" fmla="*/ 214 h 606"/>
                  <a:gd name="T32" fmla="*/ 993 w 1004"/>
                  <a:gd name="T33" fmla="*/ 248 h 606"/>
                  <a:gd name="T34" fmla="*/ 997 w 1004"/>
                  <a:gd name="T35" fmla="*/ 262 h 606"/>
                  <a:gd name="T36" fmla="*/ 993 w 1004"/>
                  <a:gd name="T37" fmla="*/ 282 h 606"/>
                  <a:gd name="T38" fmla="*/ 954 w 1004"/>
                  <a:gd name="T39" fmla="*/ 342 h 606"/>
                  <a:gd name="T40" fmla="*/ 910 w 1004"/>
                  <a:gd name="T41" fmla="*/ 358 h 606"/>
                  <a:gd name="T42" fmla="*/ 886 w 1004"/>
                  <a:gd name="T43" fmla="*/ 414 h 606"/>
                  <a:gd name="T44" fmla="*/ 869 w 1004"/>
                  <a:gd name="T45" fmla="*/ 430 h 606"/>
                  <a:gd name="T46" fmla="*/ 882 w 1004"/>
                  <a:gd name="T47" fmla="*/ 472 h 606"/>
                  <a:gd name="T48" fmla="*/ 862 w 1004"/>
                  <a:gd name="T49" fmla="*/ 452 h 606"/>
                  <a:gd name="T50" fmla="*/ 847 w 1004"/>
                  <a:gd name="T51" fmla="*/ 440 h 606"/>
                  <a:gd name="T52" fmla="*/ 860 w 1004"/>
                  <a:gd name="T53" fmla="*/ 380 h 606"/>
                  <a:gd name="T54" fmla="*/ 688 w 1004"/>
                  <a:gd name="T55" fmla="*/ 398 h 606"/>
                  <a:gd name="T56" fmla="*/ 710 w 1004"/>
                  <a:gd name="T57" fmla="*/ 430 h 606"/>
                  <a:gd name="T58" fmla="*/ 660 w 1004"/>
                  <a:gd name="T59" fmla="*/ 436 h 606"/>
                  <a:gd name="T60" fmla="*/ 570 w 1004"/>
                  <a:gd name="T61" fmla="*/ 400 h 606"/>
                  <a:gd name="T62" fmla="*/ 616 w 1004"/>
                  <a:gd name="T63" fmla="*/ 444 h 606"/>
                  <a:gd name="T64" fmla="*/ 647 w 1004"/>
                  <a:gd name="T65" fmla="*/ 476 h 606"/>
                  <a:gd name="T66" fmla="*/ 575 w 1004"/>
                  <a:gd name="T67" fmla="*/ 470 h 606"/>
                  <a:gd name="T68" fmla="*/ 538 w 1004"/>
                  <a:gd name="T69" fmla="*/ 480 h 606"/>
                  <a:gd name="T70" fmla="*/ 487 w 1004"/>
                  <a:gd name="T71" fmla="*/ 478 h 606"/>
                  <a:gd name="T72" fmla="*/ 409 w 1004"/>
                  <a:gd name="T73" fmla="*/ 512 h 606"/>
                  <a:gd name="T74" fmla="*/ 357 w 1004"/>
                  <a:gd name="T75" fmla="*/ 520 h 606"/>
                  <a:gd name="T76" fmla="*/ 374 w 1004"/>
                  <a:gd name="T77" fmla="*/ 550 h 606"/>
                  <a:gd name="T78" fmla="*/ 0 w 1004"/>
                  <a:gd name="T79" fmla="*/ 606 h 606"/>
                  <a:gd name="T80" fmla="*/ 296 w 1004"/>
                  <a:gd name="T81" fmla="*/ 8 h 6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4" h="606">
                    <a:moveTo>
                      <a:pt x="315" y="22"/>
                    </a:moveTo>
                    <a:lnTo>
                      <a:pt x="487" y="28"/>
                    </a:lnTo>
                    <a:lnTo>
                      <a:pt x="518" y="18"/>
                    </a:lnTo>
                    <a:lnTo>
                      <a:pt x="487" y="36"/>
                    </a:lnTo>
                    <a:lnTo>
                      <a:pt x="313" y="36"/>
                    </a:lnTo>
                    <a:lnTo>
                      <a:pt x="315" y="56"/>
                    </a:lnTo>
                    <a:lnTo>
                      <a:pt x="487" y="52"/>
                    </a:lnTo>
                    <a:lnTo>
                      <a:pt x="520" y="42"/>
                    </a:lnTo>
                    <a:lnTo>
                      <a:pt x="487" y="64"/>
                    </a:lnTo>
                    <a:lnTo>
                      <a:pt x="317" y="66"/>
                    </a:lnTo>
                    <a:lnTo>
                      <a:pt x="333" y="78"/>
                    </a:lnTo>
                    <a:lnTo>
                      <a:pt x="392" y="88"/>
                    </a:lnTo>
                    <a:lnTo>
                      <a:pt x="477" y="84"/>
                    </a:lnTo>
                    <a:lnTo>
                      <a:pt x="514" y="82"/>
                    </a:lnTo>
                    <a:lnTo>
                      <a:pt x="516" y="102"/>
                    </a:lnTo>
                    <a:lnTo>
                      <a:pt x="535" y="102"/>
                    </a:lnTo>
                    <a:lnTo>
                      <a:pt x="540" y="120"/>
                    </a:lnTo>
                    <a:lnTo>
                      <a:pt x="518" y="130"/>
                    </a:lnTo>
                    <a:lnTo>
                      <a:pt x="527" y="148"/>
                    </a:lnTo>
                    <a:lnTo>
                      <a:pt x="601" y="182"/>
                    </a:lnTo>
                    <a:lnTo>
                      <a:pt x="701" y="202"/>
                    </a:lnTo>
                    <a:lnTo>
                      <a:pt x="780" y="206"/>
                    </a:lnTo>
                    <a:lnTo>
                      <a:pt x="817" y="196"/>
                    </a:lnTo>
                    <a:lnTo>
                      <a:pt x="845" y="186"/>
                    </a:lnTo>
                    <a:lnTo>
                      <a:pt x="856" y="194"/>
                    </a:lnTo>
                    <a:lnTo>
                      <a:pt x="841" y="210"/>
                    </a:lnTo>
                    <a:lnTo>
                      <a:pt x="843" y="228"/>
                    </a:lnTo>
                    <a:lnTo>
                      <a:pt x="865" y="240"/>
                    </a:lnTo>
                    <a:lnTo>
                      <a:pt x="921" y="236"/>
                    </a:lnTo>
                    <a:lnTo>
                      <a:pt x="969" y="224"/>
                    </a:lnTo>
                    <a:lnTo>
                      <a:pt x="991" y="204"/>
                    </a:lnTo>
                    <a:lnTo>
                      <a:pt x="1000" y="214"/>
                    </a:lnTo>
                    <a:lnTo>
                      <a:pt x="984" y="232"/>
                    </a:lnTo>
                    <a:lnTo>
                      <a:pt x="993" y="248"/>
                    </a:lnTo>
                    <a:lnTo>
                      <a:pt x="982" y="260"/>
                    </a:lnTo>
                    <a:lnTo>
                      <a:pt x="997" y="262"/>
                    </a:lnTo>
                    <a:lnTo>
                      <a:pt x="1004" y="274"/>
                    </a:lnTo>
                    <a:lnTo>
                      <a:pt x="993" y="282"/>
                    </a:lnTo>
                    <a:lnTo>
                      <a:pt x="941" y="328"/>
                    </a:lnTo>
                    <a:lnTo>
                      <a:pt x="954" y="342"/>
                    </a:lnTo>
                    <a:lnTo>
                      <a:pt x="928" y="358"/>
                    </a:lnTo>
                    <a:lnTo>
                      <a:pt x="910" y="358"/>
                    </a:lnTo>
                    <a:lnTo>
                      <a:pt x="871" y="378"/>
                    </a:lnTo>
                    <a:lnTo>
                      <a:pt x="886" y="414"/>
                    </a:lnTo>
                    <a:lnTo>
                      <a:pt x="882" y="442"/>
                    </a:lnTo>
                    <a:lnTo>
                      <a:pt x="869" y="430"/>
                    </a:lnTo>
                    <a:lnTo>
                      <a:pt x="869" y="450"/>
                    </a:lnTo>
                    <a:lnTo>
                      <a:pt x="882" y="472"/>
                    </a:lnTo>
                    <a:lnTo>
                      <a:pt x="851" y="472"/>
                    </a:lnTo>
                    <a:lnTo>
                      <a:pt x="862" y="452"/>
                    </a:lnTo>
                    <a:lnTo>
                      <a:pt x="865" y="428"/>
                    </a:lnTo>
                    <a:lnTo>
                      <a:pt x="847" y="440"/>
                    </a:lnTo>
                    <a:lnTo>
                      <a:pt x="851" y="398"/>
                    </a:lnTo>
                    <a:lnTo>
                      <a:pt x="860" y="380"/>
                    </a:lnTo>
                    <a:lnTo>
                      <a:pt x="756" y="396"/>
                    </a:lnTo>
                    <a:lnTo>
                      <a:pt x="688" y="398"/>
                    </a:lnTo>
                    <a:lnTo>
                      <a:pt x="708" y="418"/>
                    </a:lnTo>
                    <a:lnTo>
                      <a:pt x="710" y="430"/>
                    </a:lnTo>
                    <a:lnTo>
                      <a:pt x="690" y="442"/>
                    </a:lnTo>
                    <a:lnTo>
                      <a:pt x="660" y="436"/>
                    </a:lnTo>
                    <a:lnTo>
                      <a:pt x="588" y="406"/>
                    </a:lnTo>
                    <a:lnTo>
                      <a:pt x="570" y="400"/>
                    </a:lnTo>
                    <a:lnTo>
                      <a:pt x="548" y="424"/>
                    </a:lnTo>
                    <a:lnTo>
                      <a:pt x="616" y="444"/>
                    </a:lnTo>
                    <a:lnTo>
                      <a:pt x="649" y="462"/>
                    </a:lnTo>
                    <a:lnTo>
                      <a:pt x="647" y="476"/>
                    </a:lnTo>
                    <a:lnTo>
                      <a:pt x="629" y="494"/>
                    </a:lnTo>
                    <a:lnTo>
                      <a:pt x="575" y="470"/>
                    </a:lnTo>
                    <a:lnTo>
                      <a:pt x="553" y="482"/>
                    </a:lnTo>
                    <a:lnTo>
                      <a:pt x="538" y="480"/>
                    </a:lnTo>
                    <a:lnTo>
                      <a:pt x="496" y="462"/>
                    </a:lnTo>
                    <a:lnTo>
                      <a:pt x="487" y="478"/>
                    </a:lnTo>
                    <a:lnTo>
                      <a:pt x="431" y="476"/>
                    </a:lnTo>
                    <a:lnTo>
                      <a:pt x="409" y="512"/>
                    </a:lnTo>
                    <a:lnTo>
                      <a:pt x="365" y="508"/>
                    </a:lnTo>
                    <a:lnTo>
                      <a:pt x="357" y="520"/>
                    </a:lnTo>
                    <a:lnTo>
                      <a:pt x="370" y="534"/>
                    </a:lnTo>
                    <a:lnTo>
                      <a:pt x="374" y="550"/>
                    </a:lnTo>
                    <a:lnTo>
                      <a:pt x="342" y="606"/>
                    </a:lnTo>
                    <a:lnTo>
                      <a:pt x="0" y="606"/>
                    </a:lnTo>
                    <a:lnTo>
                      <a:pt x="8" y="0"/>
                    </a:lnTo>
                    <a:lnTo>
                      <a:pt x="296" y="8"/>
                    </a:lnTo>
                    <a:lnTo>
                      <a:pt x="315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34"/>
              <p:cNvSpPr>
                <a:spLocks/>
              </p:cNvSpPr>
              <p:nvPr/>
            </p:nvSpPr>
            <p:spPr bwMode="ltGray">
              <a:xfrm>
                <a:off x="3209" y="3454"/>
                <a:ext cx="161" cy="92"/>
              </a:xfrm>
              <a:custGeom>
                <a:avLst/>
                <a:gdLst>
                  <a:gd name="T0" fmla="*/ 0 w 148"/>
                  <a:gd name="T1" fmla="*/ 82 h 92"/>
                  <a:gd name="T2" fmla="*/ 4 w 148"/>
                  <a:gd name="T3" fmla="*/ 2 h 92"/>
                  <a:gd name="T4" fmla="*/ 33 w 148"/>
                  <a:gd name="T5" fmla="*/ 0 h 92"/>
                  <a:gd name="T6" fmla="*/ 20 w 148"/>
                  <a:gd name="T7" fmla="*/ 74 h 92"/>
                  <a:gd name="T8" fmla="*/ 79 w 148"/>
                  <a:gd name="T9" fmla="*/ 78 h 92"/>
                  <a:gd name="T10" fmla="*/ 83 w 148"/>
                  <a:gd name="T11" fmla="*/ 2 h 92"/>
                  <a:gd name="T12" fmla="*/ 106 w 148"/>
                  <a:gd name="T13" fmla="*/ 2 h 92"/>
                  <a:gd name="T14" fmla="*/ 100 w 148"/>
                  <a:gd name="T15" fmla="*/ 72 h 92"/>
                  <a:gd name="T16" fmla="*/ 171 w 148"/>
                  <a:gd name="T17" fmla="*/ 70 h 92"/>
                  <a:gd name="T18" fmla="*/ 165 w 148"/>
                  <a:gd name="T19" fmla="*/ 2 h 92"/>
                  <a:gd name="T20" fmla="*/ 190 w 148"/>
                  <a:gd name="T21" fmla="*/ 4 h 92"/>
                  <a:gd name="T22" fmla="*/ 188 w 148"/>
                  <a:gd name="T23" fmla="*/ 68 h 92"/>
                  <a:gd name="T24" fmla="*/ 245 w 148"/>
                  <a:gd name="T25" fmla="*/ 64 h 92"/>
                  <a:gd name="T26" fmla="*/ 230 w 148"/>
                  <a:gd name="T27" fmla="*/ 0 h 92"/>
                  <a:gd name="T28" fmla="*/ 256 w 148"/>
                  <a:gd name="T29" fmla="*/ 2 h 92"/>
                  <a:gd name="T30" fmla="*/ 267 w 148"/>
                  <a:gd name="T31" fmla="*/ 70 h 92"/>
                  <a:gd name="T32" fmla="*/ 108 w 148"/>
                  <a:gd name="T33" fmla="*/ 88 h 92"/>
                  <a:gd name="T34" fmla="*/ 15 w 148"/>
                  <a:gd name="T35" fmla="*/ 92 h 92"/>
                  <a:gd name="T36" fmla="*/ 0 w 148"/>
                  <a:gd name="T37" fmla="*/ 82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8" h="92">
                    <a:moveTo>
                      <a:pt x="0" y="82"/>
                    </a:moveTo>
                    <a:lnTo>
                      <a:pt x="4" y="2"/>
                    </a:lnTo>
                    <a:lnTo>
                      <a:pt x="18" y="0"/>
                    </a:lnTo>
                    <a:lnTo>
                      <a:pt x="12" y="74"/>
                    </a:lnTo>
                    <a:lnTo>
                      <a:pt x="44" y="78"/>
                    </a:lnTo>
                    <a:lnTo>
                      <a:pt x="46" y="2"/>
                    </a:lnTo>
                    <a:lnTo>
                      <a:pt x="58" y="2"/>
                    </a:lnTo>
                    <a:lnTo>
                      <a:pt x="56" y="72"/>
                    </a:lnTo>
                    <a:lnTo>
                      <a:pt x="94" y="70"/>
                    </a:lnTo>
                    <a:lnTo>
                      <a:pt x="92" y="2"/>
                    </a:lnTo>
                    <a:lnTo>
                      <a:pt x="106" y="4"/>
                    </a:lnTo>
                    <a:lnTo>
                      <a:pt x="104" y="68"/>
                    </a:lnTo>
                    <a:lnTo>
                      <a:pt x="136" y="64"/>
                    </a:lnTo>
                    <a:lnTo>
                      <a:pt x="128" y="0"/>
                    </a:lnTo>
                    <a:lnTo>
                      <a:pt x="142" y="2"/>
                    </a:lnTo>
                    <a:lnTo>
                      <a:pt x="148" y="70"/>
                    </a:lnTo>
                    <a:lnTo>
                      <a:pt x="60" y="88"/>
                    </a:lnTo>
                    <a:lnTo>
                      <a:pt x="8" y="9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80931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80932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59088"/>
            <a:ext cx="5715000" cy="216217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72E0A-64EA-4D2A-ACAA-99A70FC090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4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ACC1-2083-4123-BE47-2D2CB63D00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659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16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16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3D8B-F0E9-44E6-A9BB-82B4CAAFD5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404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0FD9-1AB2-4344-8FA8-57616DEB5C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704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152-AA44-4D1A-A58A-CFF207EE39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798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8AF0C-0BCD-4EEB-9969-C236A6C37A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728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1239-7019-477D-8119-788EBC538F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772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6596-722B-45FD-94CC-DAD131E33B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632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6147-5D10-42D9-9DD2-14482F892D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904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2F20-7AC5-4C30-BEF3-0D592F842A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9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D8D2-08D4-4A3B-8606-04AACBD763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429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403600"/>
            <a:ext cx="9144000" cy="3454400"/>
            <a:chOff x="0" y="2144"/>
            <a:chExt cx="5760" cy="2176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0" y="3182"/>
              <a:ext cx="5760" cy="1134"/>
            </a:xfrm>
            <a:custGeom>
              <a:avLst/>
              <a:gdLst>
                <a:gd name="T0" fmla="*/ 32723 w 4312"/>
                <a:gd name="T1" fmla="*/ 345 h 1232"/>
                <a:gd name="T2" fmla="*/ 32723 w 4312"/>
                <a:gd name="T3" fmla="*/ 690 h 1232"/>
                <a:gd name="T4" fmla="*/ 0 w 4312"/>
                <a:gd name="T5" fmla="*/ 690 h 1232"/>
                <a:gd name="T6" fmla="*/ 0 w 4312"/>
                <a:gd name="T7" fmla="*/ 0 h 1232"/>
                <a:gd name="T8" fmla="*/ 1115 w 4312"/>
                <a:gd name="T9" fmla="*/ 27 h 1232"/>
                <a:gd name="T10" fmla="*/ 1519 w 4312"/>
                <a:gd name="T11" fmla="*/ 63 h 1232"/>
                <a:gd name="T12" fmla="*/ 1973 w 4312"/>
                <a:gd name="T13" fmla="*/ 89 h 1232"/>
                <a:gd name="T14" fmla="*/ 3230 w 4312"/>
                <a:gd name="T15" fmla="*/ 67 h 1232"/>
                <a:gd name="T16" fmla="*/ 3820 w 4312"/>
                <a:gd name="T17" fmla="*/ 50 h 1232"/>
                <a:gd name="T18" fmla="*/ 4675 w 4312"/>
                <a:gd name="T19" fmla="*/ 63 h 1232"/>
                <a:gd name="T20" fmla="*/ 5139 w 4312"/>
                <a:gd name="T21" fmla="*/ 112 h 1232"/>
                <a:gd name="T22" fmla="*/ 5331 w 4312"/>
                <a:gd name="T23" fmla="*/ 122 h 1232"/>
                <a:gd name="T24" fmla="*/ 5735 w 4312"/>
                <a:gd name="T25" fmla="*/ 148 h 1232"/>
                <a:gd name="T26" fmla="*/ 6583 w 4312"/>
                <a:gd name="T27" fmla="*/ 162 h 1232"/>
                <a:gd name="T28" fmla="*/ 6393 w 4312"/>
                <a:gd name="T29" fmla="*/ 170 h 1232"/>
                <a:gd name="T30" fmla="*/ 6447 w 4312"/>
                <a:gd name="T31" fmla="*/ 184 h 1232"/>
                <a:gd name="T32" fmla="*/ 6256 w 4312"/>
                <a:gd name="T33" fmla="*/ 193 h 1232"/>
                <a:gd name="T34" fmla="*/ 7042 w 4312"/>
                <a:gd name="T35" fmla="*/ 237 h 1232"/>
                <a:gd name="T36" fmla="*/ 7701 w 4312"/>
                <a:gd name="T37" fmla="*/ 220 h 1232"/>
                <a:gd name="T38" fmla="*/ 8830 w 4312"/>
                <a:gd name="T39" fmla="*/ 241 h 1232"/>
                <a:gd name="T40" fmla="*/ 9612 w 4312"/>
                <a:gd name="T41" fmla="*/ 279 h 1232"/>
                <a:gd name="T42" fmla="*/ 10401 w 4312"/>
                <a:gd name="T43" fmla="*/ 313 h 1232"/>
                <a:gd name="T44" fmla="*/ 10998 w 4312"/>
                <a:gd name="T45" fmla="*/ 318 h 1232"/>
                <a:gd name="T46" fmla="*/ 12573 w 4312"/>
                <a:gd name="T47" fmla="*/ 309 h 1232"/>
                <a:gd name="T48" fmla="*/ 12971 w 4312"/>
                <a:gd name="T49" fmla="*/ 313 h 1232"/>
                <a:gd name="T50" fmla="*/ 13040 w 4312"/>
                <a:gd name="T51" fmla="*/ 328 h 1232"/>
                <a:gd name="T52" fmla="*/ 13501 w 4312"/>
                <a:gd name="T53" fmla="*/ 340 h 1232"/>
                <a:gd name="T54" fmla="*/ 13894 w 4312"/>
                <a:gd name="T55" fmla="*/ 363 h 1232"/>
                <a:gd name="T56" fmla="*/ 14025 w 4312"/>
                <a:gd name="T57" fmla="*/ 402 h 1232"/>
                <a:gd name="T58" fmla="*/ 14417 w 4312"/>
                <a:gd name="T59" fmla="*/ 417 h 1232"/>
                <a:gd name="T60" fmla="*/ 15475 w 4312"/>
                <a:gd name="T61" fmla="*/ 444 h 1232"/>
                <a:gd name="T62" fmla="*/ 16392 w 4312"/>
                <a:gd name="T63" fmla="*/ 421 h 1232"/>
                <a:gd name="T64" fmla="*/ 18240 w 4312"/>
                <a:gd name="T65" fmla="*/ 470 h 1232"/>
                <a:gd name="T66" fmla="*/ 19883 w 4312"/>
                <a:gd name="T67" fmla="*/ 439 h 1232"/>
                <a:gd name="T68" fmla="*/ 20478 w 4312"/>
                <a:gd name="T69" fmla="*/ 408 h 1232"/>
                <a:gd name="T70" fmla="*/ 21657 w 4312"/>
                <a:gd name="T71" fmla="*/ 389 h 1232"/>
                <a:gd name="T72" fmla="*/ 23248 w 4312"/>
                <a:gd name="T73" fmla="*/ 357 h 1232"/>
                <a:gd name="T74" fmla="*/ 23703 w 4312"/>
                <a:gd name="T75" fmla="*/ 363 h 1232"/>
                <a:gd name="T76" fmla="*/ 23895 w 4312"/>
                <a:gd name="T77" fmla="*/ 377 h 1232"/>
                <a:gd name="T78" fmla="*/ 24093 w 4312"/>
                <a:gd name="T79" fmla="*/ 380 h 1232"/>
                <a:gd name="T80" fmla="*/ 25090 w 4312"/>
                <a:gd name="T81" fmla="*/ 363 h 1232"/>
                <a:gd name="T82" fmla="*/ 27659 w 4312"/>
                <a:gd name="T83" fmla="*/ 399 h 1232"/>
                <a:gd name="T84" fmla="*/ 27981 w 4312"/>
                <a:gd name="T85" fmla="*/ 453 h 1232"/>
                <a:gd name="T86" fmla="*/ 28051 w 4312"/>
                <a:gd name="T87" fmla="*/ 466 h 1232"/>
                <a:gd name="T88" fmla="*/ 28446 w 4312"/>
                <a:gd name="T89" fmla="*/ 475 h 1232"/>
                <a:gd name="T90" fmla="*/ 28967 w 4312"/>
                <a:gd name="T91" fmla="*/ 461 h 1232"/>
                <a:gd name="T92" fmla="*/ 29167 w 4312"/>
                <a:gd name="T93" fmla="*/ 408 h 1232"/>
                <a:gd name="T94" fmla="*/ 29235 w 4312"/>
                <a:gd name="T95" fmla="*/ 386 h 1232"/>
                <a:gd name="T96" fmla="*/ 29628 w 4312"/>
                <a:gd name="T97" fmla="*/ 377 h 1232"/>
                <a:gd name="T98" fmla="*/ 30219 w 4312"/>
                <a:gd name="T99" fmla="*/ 399 h 1232"/>
                <a:gd name="T100" fmla="*/ 30358 w 4312"/>
                <a:gd name="T101" fmla="*/ 426 h 1232"/>
                <a:gd name="T102" fmla="*/ 30420 w 4312"/>
                <a:gd name="T103" fmla="*/ 446 h 1232"/>
                <a:gd name="T104" fmla="*/ 30617 w 4312"/>
                <a:gd name="T105" fmla="*/ 456 h 1232"/>
                <a:gd name="T106" fmla="*/ 31407 w 4312"/>
                <a:gd name="T107" fmla="*/ 434 h 1232"/>
                <a:gd name="T108" fmla="*/ 32067 w 4312"/>
                <a:gd name="T109" fmla="*/ 394 h 1232"/>
                <a:gd name="T110" fmla="*/ 32524 w 4312"/>
                <a:gd name="T111" fmla="*/ 363 h 1232"/>
                <a:gd name="T112" fmla="*/ 32723 w 4312"/>
                <a:gd name="T113" fmla="*/ 345 h 12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12" h="1232">
                  <a:moveTo>
                    <a:pt x="4312" y="616"/>
                  </a:moveTo>
                  <a:lnTo>
                    <a:pt x="4312" y="1232"/>
                  </a:lnTo>
                  <a:lnTo>
                    <a:pt x="0" y="1232"/>
                  </a:lnTo>
                  <a:lnTo>
                    <a:pt x="0" y="0"/>
                  </a:lnTo>
                  <a:cubicBezTo>
                    <a:pt x="50" y="15"/>
                    <a:pt x="103" y="21"/>
                    <a:pt x="147" y="48"/>
                  </a:cubicBezTo>
                  <a:cubicBezTo>
                    <a:pt x="168" y="76"/>
                    <a:pt x="168" y="93"/>
                    <a:pt x="200" y="112"/>
                  </a:cubicBezTo>
                  <a:cubicBezTo>
                    <a:pt x="213" y="149"/>
                    <a:pt x="226" y="139"/>
                    <a:pt x="260" y="160"/>
                  </a:cubicBezTo>
                  <a:cubicBezTo>
                    <a:pt x="317" y="143"/>
                    <a:pt x="367" y="132"/>
                    <a:pt x="425" y="120"/>
                  </a:cubicBezTo>
                  <a:cubicBezTo>
                    <a:pt x="454" y="114"/>
                    <a:pt x="475" y="97"/>
                    <a:pt x="503" y="88"/>
                  </a:cubicBezTo>
                  <a:cubicBezTo>
                    <a:pt x="540" y="99"/>
                    <a:pt x="616" y="112"/>
                    <a:pt x="616" y="112"/>
                  </a:cubicBezTo>
                  <a:cubicBezTo>
                    <a:pt x="665" y="142"/>
                    <a:pt x="643" y="169"/>
                    <a:pt x="677" y="200"/>
                  </a:cubicBezTo>
                  <a:cubicBezTo>
                    <a:pt x="684" y="207"/>
                    <a:pt x="695" y="210"/>
                    <a:pt x="703" y="216"/>
                  </a:cubicBezTo>
                  <a:cubicBezTo>
                    <a:pt x="721" y="231"/>
                    <a:pt x="755" y="264"/>
                    <a:pt x="755" y="264"/>
                  </a:cubicBezTo>
                  <a:cubicBezTo>
                    <a:pt x="801" y="253"/>
                    <a:pt x="838" y="248"/>
                    <a:pt x="868" y="288"/>
                  </a:cubicBezTo>
                  <a:cubicBezTo>
                    <a:pt x="859" y="293"/>
                    <a:pt x="846" y="295"/>
                    <a:pt x="842" y="304"/>
                  </a:cubicBezTo>
                  <a:cubicBezTo>
                    <a:pt x="838" y="312"/>
                    <a:pt x="854" y="320"/>
                    <a:pt x="850" y="328"/>
                  </a:cubicBezTo>
                  <a:cubicBezTo>
                    <a:pt x="846" y="337"/>
                    <a:pt x="833" y="339"/>
                    <a:pt x="824" y="344"/>
                  </a:cubicBezTo>
                  <a:cubicBezTo>
                    <a:pt x="843" y="394"/>
                    <a:pt x="875" y="408"/>
                    <a:pt x="928" y="424"/>
                  </a:cubicBezTo>
                  <a:cubicBezTo>
                    <a:pt x="960" y="414"/>
                    <a:pt x="983" y="400"/>
                    <a:pt x="1015" y="392"/>
                  </a:cubicBezTo>
                  <a:cubicBezTo>
                    <a:pt x="1068" y="402"/>
                    <a:pt x="1107" y="423"/>
                    <a:pt x="1163" y="432"/>
                  </a:cubicBezTo>
                  <a:cubicBezTo>
                    <a:pt x="1197" y="453"/>
                    <a:pt x="1232" y="475"/>
                    <a:pt x="1267" y="496"/>
                  </a:cubicBezTo>
                  <a:cubicBezTo>
                    <a:pt x="1297" y="515"/>
                    <a:pt x="1332" y="551"/>
                    <a:pt x="1371" y="560"/>
                  </a:cubicBezTo>
                  <a:cubicBezTo>
                    <a:pt x="1396" y="566"/>
                    <a:pt x="1423" y="565"/>
                    <a:pt x="1449" y="568"/>
                  </a:cubicBezTo>
                  <a:cubicBezTo>
                    <a:pt x="1516" y="583"/>
                    <a:pt x="1592" y="572"/>
                    <a:pt x="1657" y="552"/>
                  </a:cubicBezTo>
                  <a:cubicBezTo>
                    <a:pt x="1674" y="555"/>
                    <a:pt x="1694" y="552"/>
                    <a:pt x="1709" y="560"/>
                  </a:cubicBezTo>
                  <a:cubicBezTo>
                    <a:pt x="1717" y="564"/>
                    <a:pt x="1712" y="577"/>
                    <a:pt x="1718" y="584"/>
                  </a:cubicBezTo>
                  <a:cubicBezTo>
                    <a:pt x="1733" y="601"/>
                    <a:pt x="1758" y="603"/>
                    <a:pt x="1779" y="608"/>
                  </a:cubicBezTo>
                  <a:cubicBezTo>
                    <a:pt x="1795" y="623"/>
                    <a:pt x="1817" y="632"/>
                    <a:pt x="1831" y="648"/>
                  </a:cubicBezTo>
                  <a:cubicBezTo>
                    <a:pt x="1840" y="659"/>
                    <a:pt x="1847" y="719"/>
                    <a:pt x="1848" y="720"/>
                  </a:cubicBezTo>
                  <a:cubicBezTo>
                    <a:pt x="1855" y="732"/>
                    <a:pt x="1888" y="741"/>
                    <a:pt x="1900" y="744"/>
                  </a:cubicBezTo>
                  <a:cubicBezTo>
                    <a:pt x="1953" y="758"/>
                    <a:pt x="1991" y="777"/>
                    <a:pt x="2039" y="792"/>
                  </a:cubicBezTo>
                  <a:cubicBezTo>
                    <a:pt x="2109" y="776"/>
                    <a:pt x="2103" y="770"/>
                    <a:pt x="2160" y="752"/>
                  </a:cubicBezTo>
                  <a:cubicBezTo>
                    <a:pt x="2245" y="763"/>
                    <a:pt x="2332" y="796"/>
                    <a:pt x="2403" y="840"/>
                  </a:cubicBezTo>
                  <a:cubicBezTo>
                    <a:pt x="2476" y="823"/>
                    <a:pt x="2549" y="806"/>
                    <a:pt x="2620" y="784"/>
                  </a:cubicBezTo>
                  <a:cubicBezTo>
                    <a:pt x="2653" y="774"/>
                    <a:pt x="2667" y="741"/>
                    <a:pt x="2698" y="728"/>
                  </a:cubicBezTo>
                  <a:cubicBezTo>
                    <a:pt x="2754" y="705"/>
                    <a:pt x="2795" y="702"/>
                    <a:pt x="2854" y="696"/>
                  </a:cubicBezTo>
                  <a:cubicBezTo>
                    <a:pt x="2925" y="680"/>
                    <a:pt x="2991" y="653"/>
                    <a:pt x="3063" y="640"/>
                  </a:cubicBezTo>
                  <a:cubicBezTo>
                    <a:pt x="3083" y="643"/>
                    <a:pt x="3104" y="641"/>
                    <a:pt x="3123" y="648"/>
                  </a:cubicBezTo>
                  <a:cubicBezTo>
                    <a:pt x="3135" y="652"/>
                    <a:pt x="3140" y="666"/>
                    <a:pt x="3149" y="672"/>
                  </a:cubicBezTo>
                  <a:cubicBezTo>
                    <a:pt x="3157" y="677"/>
                    <a:pt x="3167" y="677"/>
                    <a:pt x="3175" y="680"/>
                  </a:cubicBezTo>
                  <a:cubicBezTo>
                    <a:pt x="3221" y="666"/>
                    <a:pt x="3265" y="673"/>
                    <a:pt x="3306" y="648"/>
                  </a:cubicBezTo>
                  <a:cubicBezTo>
                    <a:pt x="3415" y="682"/>
                    <a:pt x="3532" y="686"/>
                    <a:pt x="3644" y="712"/>
                  </a:cubicBezTo>
                  <a:cubicBezTo>
                    <a:pt x="3666" y="742"/>
                    <a:pt x="3675" y="774"/>
                    <a:pt x="3687" y="808"/>
                  </a:cubicBezTo>
                  <a:cubicBezTo>
                    <a:pt x="3691" y="816"/>
                    <a:pt x="3687" y="829"/>
                    <a:pt x="3696" y="832"/>
                  </a:cubicBezTo>
                  <a:cubicBezTo>
                    <a:pt x="3713" y="837"/>
                    <a:pt x="3748" y="848"/>
                    <a:pt x="3748" y="848"/>
                  </a:cubicBezTo>
                  <a:cubicBezTo>
                    <a:pt x="3798" y="833"/>
                    <a:pt x="3786" y="867"/>
                    <a:pt x="3817" y="824"/>
                  </a:cubicBezTo>
                  <a:cubicBezTo>
                    <a:pt x="3806" y="780"/>
                    <a:pt x="3809" y="760"/>
                    <a:pt x="3843" y="728"/>
                  </a:cubicBezTo>
                  <a:cubicBezTo>
                    <a:pt x="3847" y="715"/>
                    <a:pt x="3841" y="698"/>
                    <a:pt x="3852" y="688"/>
                  </a:cubicBezTo>
                  <a:cubicBezTo>
                    <a:pt x="3865" y="676"/>
                    <a:pt x="3904" y="672"/>
                    <a:pt x="3904" y="672"/>
                  </a:cubicBezTo>
                  <a:cubicBezTo>
                    <a:pt x="3932" y="681"/>
                    <a:pt x="3982" y="712"/>
                    <a:pt x="3982" y="712"/>
                  </a:cubicBezTo>
                  <a:cubicBezTo>
                    <a:pt x="3988" y="728"/>
                    <a:pt x="3996" y="743"/>
                    <a:pt x="4000" y="760"/>
                  </a:cubicBezTo>
                  <a:cubicBezTo>
                    <a:pt x="4003" y="773"/>
                    <a:pt x="4001" y="788"/>
                    <a:pt x="4008" y="800"/>
                  </a:cubicBezTo>
                  <a:cubicBezTo>
                    <a:pt x="4014" y="808"/>
                    <a:pt x="4026" y="811"/>
                    <a:pt x="4034" y="816"/>
                  </a:cubicBezTo>
                  <a:cubicBezTo>
                    <a:pt x="4072" y="804"/>
                    <a:pt x="4102" y="787"/>
                    <a:pt x="4138" y="776"/>
                  </a:cubicBezTo>
                  <a:cubicBezTo>
                    <a:pt x="4172" y="730"/>
                    <a:pt x="4159" y="719"/>
                    <a:pt x="4225" y="704"/>
                  </a:cubicBezTo>
                  <a:cubicBezTo>
                    <a:pt x="4246" y="675"/>
                    <a:pt x="4265" y="677"/>
                    <a:pt x="4286" y="648"/>
                  </a:cubicBezTo>
                  <a:cubicBezTo>
                    <a:pt x="4277" y="625"/>
                    <a:pt x="4312" y="616"/>
                    <a:pt x="4312" y="6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566" y="2144"/>
              <a:ext cx="1194" cy="2176"/>
              <a:chOff x="1754" y="405"/>
              <a:chExt cx="2124" cy="3627"/>
            </a:xfrm>
          </p:grpSpPr>
          <p:grpSp>
            <p:nvGrpSpPr>
              <p:cNvPr id="1034" name="Group 5"/>
              <p:cNvGrpSpPr>
                <a:grpSpLocks/>
              </p:cNvGrpSpPr>
              <p:nvPr/>
            </p:nvGrpSpPr>
            <p:grpSpPr bwMode="auto">
              <a:xfrm>
                <a:off x="1929" y="405"/>
                <a:ext cx="1740" cy="1929"/>
                <a:chOff x="1929" y="405"/>
                <a:chExt cx="1740" cy="1929"/>
              </a:xfrm>
            </p:grpSpPr>
            <p:sp>
              <p:nvSpPr>
                <p:cNvPr id="1050" name="Oval 6"/>
                <p:cNvSpPr>
                  <a:spLocks noChangeArrowheads="1"/>
                </p:cNvSpPr>
                <p:nvPr/>
              </p:nvSpPr>
              <p:spPr bwMode="ltGray">
                <a:xfrm>
                  <a:off x="2741" y="464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1" name="Freeform 7"/>
                <p:cNvSpPr>
                  <a:spLocks/>
                </p:cNvSpPr>
                <p:nvPr/>
              </p:nvSpPr>
              <p:spPr bwMode="ltGray">
                <a:xfrm>
                  <a:off x="2661" y="405"/>
                  <a:ext cx="225" cy="1215"/>
                </a:xfrm>
                <a:custGeom>
                  <a:avLst/>
                  <a:gdLst>
                    <a:gd name="T0" fmla="*/ 39 w 225"/>
                    <a:gd name="T1" fmla="*/ 1146 h 1215"/>
                    <a:gd name="T2" fmla="*/ 87 w 225"/>
                    <a:gd name="T3" fmla="*/ 1092 h 1215"/>
                    <a:gd name="T4" fmla="*/ 99 w 225"/>
                    <a:gd name="T5" fmla="*/ 0 h 1215"/>
                    <a:gd name="T6" fmla="*/ 108 w 225"/>
                    <a:gd name="T7" fmla="*/ 0 h 1215"/>
                    <a:gd name="T8" fmla="*/ 138 w 225"/>
                    <a:gd name="T9" fmla="*/ 1095 h 1215"/>
                    <a:gd name="T10" fmla="*/ 183 w 225"/>
                    <a:gd name="T11" fmla="*/ 1146 h 1215"/>
                    <a:gd name="T12" fmla="*/ 225 w 225"/>
                    <a:gd name="T13" fmla="*/ 1146 h 1215"/>
                    <a:gd name="T14" fmla="*/ 222 w 225"/>
                    <a:gd name="T15" fmla="*/ 1212 h 1215"/>
                    <a:gd name="T16" fmla="*/ 0 w 225"/>
                    <a:gd name="T17" fmla="*/ 1215 h 1215"/>
                    <a:gd name="T18" fmla="*/ 0 w 225"/>
                    <a:gd name="T19" fmla="*/ 1149 h 1215"/>
                    <a:gd name="T20" fmla="*/ 39 w 225"/>
                    <a:gd name="T21" fmla="*/ 1146 h 1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5" h="1215">
                      <a:moveTo>
                        <a:pt x="39" y="1146"/>
                      </a:moveTo>
                      <a:lnTo>
                        <a:pt x="87" y="1092"/>
                      </a:lnTo>
                      <a:lnTo>
                        <a:pt x="99" y="0"/>
                      </a:lnTo>
                      <a:lnTo>
                        <a:pt x="108" y="0"/>
                      </a:lnTo>
                      <a:lnTo>
                        <a:pt x="138" y="1095"/>
                      </a:lnTo>
                      <a:lnTo>
                        <a:pt x="183" y="1146"/>
                      </a:lnTo>
                      <a:lnTo>
                        <a:pt x="225" y="1146"/>
                      </a:lnTo>
                      <a:lnTo>
                        <a:pt x="222" y="1212"/>
                      </a:lnTo>
                      <a:lnTo>
                        <a:pt x="0" y="1215"/>
                      </a:lnTo>
                      <a:lnTo>
                        <a:pt x="0" y="1149"/>
                      </a:lnTo>
                      <a:lnTo>
                        <a:pt x="39" y="11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2" name="Oval 8"/>
                <p:cNvSpPr>
                  <a:spLocks noChangeArrowheads="1"/>
                </p:cNvSpPr>
                <p:nvPr/>
              </p:nvSpPr>
              <p:spPr bwMode="ltGray">
                <a:xfrm>
                  <a:off x="2741" y="539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3" name="Oval 9"/>
                <p:cNvSpPr>
                  <a:spLocks noChangeArrowheads="1"/>
                </p:cNvSpPr>
                <p:nvPr/>
              </p:nvSpPr>
              <p:spPr bwMode="ltGray">
                <a:xfrm>
                  <a:off x="2728" y="804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4" name="Oval 10"/>
                <p:cNvSpPr>
                  <a:spLocks noChangeArrowheads="1"/>
                </p:cNvSpPr>
                <p:nvPr/>
              </p:nvSpPr>
              <p:spPr bwMode="ltGray">
                <a:xfrm>
                  <a:off x="2728" y="870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5" name="Oval 11"/>
                <p:cNvSpPr>
                  <a:spLocks noChangeArrowheads="1"/>
                </p:cNvSpPr>
                <p:nvPr/>
              </p:nvSpPr>
              <p:spPr bwMode="ltGray">
                <a:xfrm>
                  <a:off x="2728" y="936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6" name="Oval 12"/>
                <p:cNvSpPr>
                  <a:spLocks noChangeArrowheads="1"/>
                </p:cNvSpPr>
                <p:nvPr/>
              </p:nvSpPr>
              <p:spPr bwMode="ltGray">
                <a:xfrm>
                  <a:off x="2728" y="1002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7" name="Oval 13"/>
                <p:cNvSpPr>
                  <a:spLocks noChangeArrowheads="1"/>
                </p:cNvSpPr>
                <p:nvPr/>
              </p:nvSpPr>
              <p:spPr bwMode="ltGray">
                <a:xfrm>
                  <a:off x="2718" y="1206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8" name="Oval 14"/>
                <p:cNvSpPr>
                  <a:spLocks noChangeArrowheads="1"/>
                </p:cNvSpPr>
                <p:nvPr/>
              </p:nvSpPr>
              <p:spPr bwMode="ltGray">
                <a:xfrm>
                  <a:off x="2723" y="1140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9" name="Oval 15"/>
                <p:cNvSpPr>
                  <a:spLocks noChangeArrowheads="1"/>
                </p:cNvSpPr>
                <p:nvPr/>
              </p:nvSpPr>
              <p:spPr bwMode="ltGray">
                <a:xfrm>
                  <a:off x="2722" y="1068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0" name="Oval 16"/>
                <p:cNvSpPr>
                  <a:spLocks noChangeArrowheads="1"/>
                </p:cNvSpPr>
                <p:nvPr/>
              </p:nvSpPr>
              <p:spPr bwMode="ltGray">
                <a:xfrm>
                  <a:off x="2718" y="1272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1" name="Oval 17"/>
                <p:cNvSpPr>
                  <a:spLocks noChangeArrowheads="1"/>
                </p:cNvSpPr>
                <p:nvPr/>
              </p:nvSpPr>
              <p:spPr bwMode="ltGray">
                <a:xfrm>
                  <a:off x="2715" y="1341"/>
                  <a:ext cx="114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2" name="Freeform 18"/>
                <p:cNvSpPr>
                  <a:spLocks/>
                </p:cNvSpPr>
                <p:nvPr/>
              </p:nvSpPr>
              <p:spPr bwMode="ltGray">
                <a:xfrm>
                  <a:off x="2697" y="1407"/>
                  <a:ext cx="153" cy="93"/>
                </a:xfrm>
                <a:custGeom>
                  <a:avLst/>
                  <a:gdLst>
                    <a:gd name="T0" fmla="*/ 69 w 153"/>
                    <a:gd name="T1" fmla="*/ 93 h 93"/>
                    <a:gd name="T2" fmla="*/ 30 w 153"/>
                    <a:gd name="T3" fmla="*/ 75 h 93"/>
                    <a:gd name="T4" fmla="*/ 12 w 153"/>
                    <a:gd name="T5" fmla="*/ 48 h 93"/>
                    <a:gd name="T6" fmla="*/ 0 w 153"/>
                    <a:gd name="T7" fmla="*/ 9 h 93"/>
                    <a:gd name="T8" fmla="*/ 24 w 153"/>
                    <a:gd name="T9" fmla="*/ 30 h 93"/>
                    <a:gd name="T10" fmla="*/ 39 w 153"/>
                    <a:gd name="T11" fmla="*/ 3 h 93"/>
                    <a:gd name="T12" fmla="*/ 60 w 153"/>
                    <a:gd name="T13" fmla="*/ 27 h 93"/>
                    <a:gd name="T14" fmla="*/ 93 w 153"/>
                    <a:gd name="T15" fmla="*/ 27 h 93"/>
                    <a:gd name="T16" fmla="*/ 114 w 153"/>
                    <a:gd name="T17" fmla="*/ 0 h 93"/>
                    <a:gd name="T18" fmla="*/ 120 w 153"/>
                    <a:gd name="T19" fmla="*/ 27 h 93"/>
                    <a:gd name="T20" fmla="*/ 153 w 153"/>
                    <a:gd name="T21" fmla="*/ 9 h 93"/>
                    <a:gd name="T22" fmla="*/ 123 w 153"/>
                    <a:gd name="T23" fmla="*/ 81 h 93"/>
                    <a:gd name="T24" fmla="*/ 69 w 153"/>
                    <a:gd name="T25" fmla="*/ 93 h 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3" h="93">
                      <a:moveTo>
                        <a:pt x="69" y="93"/>
                      </a:moveTo>
                      <a:lnTo>
                        <a:pt x="30" y="75"/>
                      </a:lnTo>
                      <a:lnTo>
                        <a:pt x="12" y="48"/>
                      </a:lnTo>
                      <a:lnTo>
                        <a:pt x="0" y="9"/>
                      </a:lnTo>
                      <a:lnTo>
                        <a:pt x="24" y="30"/>
                      </a:lnTo>
                      <a:lnTo>
                        <a:pt x="39" y="3"/>
                      </a:lnTo>
                      <a:lnTo>
                        <a:pt x="60" y="27"/>
                      </a:lnTo>
                      <a:lnTo>
                        <a:pt x="93" y="27"/>
                      </a:lnTo>
                      <a:lnTo>
                        <a:pt x="114" y="0"/>
                      </a:lnTo>
                      <a:lnTo>
                        <a:pt x="120" y="27"/>
                      </a:lnTo>
                      <a:lnTo>
                        <a:pt x="153" y="9"/>
                      </a:lnTo>
                      <a:lnTo>
                        <a:pt x="123" y="81"/>
                      </a:lnTo>
                      <a:lnTo>
                        <a:pt x="69" y="9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3" name="Freeform 19"/>
                <p:cNvSpPr>
                  <a:spLocks/>
                </p:cNvSpPr>
                <p:nvPr/>
              </p:nvSpPr>
              <p:spPr bwMode="ltGray">
                <a:xfrm>
                  <a:off x="1929" y="1614"/>
                  <a:ext cx="1740" cy="720"/>
                </a:xfrm>
                <a:custGeom>
                  <a:avLst/>
                  <a:gdLst>
                    <a:gd name="T0" fmla="*/ 1086 w 1740"/>
                    <a:gd name="T1" fmla="*/ 105 h 720"/>
                    <a:gd name="T2" fmla="*/ 1353 w 1740"/>
                    <a:gd name="T3" fmla="*/ 252 h 720"/>
                    <a:gd name="T4" fmla="*/ 1521 w 1740"/>
                    <a:gd name="T5" fmla="*/ 303 h 720"/>
                    <a:gd name="T6" fmla="*/ 1563 w 1740"/>
                    <a:gd name="T7" fmla="*/ 318 h 720"/>
                    <a:gd name="T8" fmla="*/ 1620 w 1740"/>
                    <a:gd name="T9" fmla="*/ 357 h 720"/>
                    <a:gd name="T10" fmla="*/ 1728 w 1740"/>
                    <a:gd name="T11" fmla="*/ 324 h 720"/>
                    <a:gd name="T12" fmla="*/ 1719 w 1740"/>
                    <a:gd name="T13" fmla="*/ 351 h 720"/>
                    <a:gd name="T14" fmla="*/ 1734 w 1740"/>
                    <a:gd name="T15" fmla="*/ 378 h 720"/>
                    <a:gd name="T16" fmla="*/ 1686 w 1740"/>
                    <a:gd name="T17" fmla="*/ 441 h 720"/>
                    <a:gd name="T18" fmla="*/ 1680 w 1740"/>
                    <a:gd name="T19" fmla="*/ 468 h 720"/>
                    <a:gd name="T20" fmla="*/ 1650 w 1740"/>
                    <a:gd name="T21" fmla="*/ 480 h 720"/>
                    <a:gd name="T22" fmla="*/ 1632 w 1740"/>
                    <a:gd name="T23" fmla="*/ 546 h 720"/>
                    <a:gd name="T24" fmla="*/ 1617 w 1740"/>
                    <a:gd name="T25" fmla="*/ 561 h 720"/>
                    <a:gd name="T26" fmla="*/ 1632 w 1740"/>
                    <a:gd name="T27" fmla="*/ 609 h 720"/>
                    <a:gd name="T28" fmla="*/ 1614 w 1740"/>
                    <a:gd name="T29" fmla="*/ 585 h 720"/>
                    <a:gd name="T30" fmla="*/ 1602 w 1740"/>
                    <a:gd name="T31" fmla="*/ 576 h 720"/>
                    <a:gd name="T32" fmla="*/ 1569 w 1740"/>
                    <a:gd name="T33" fmla="*/ 540 h 720"/>
                    <a:gd name="T34" fmla="*/ 1458 w 1740"/>
                    <a:gd name="T35" fmla="*/ 582 h 720"/>
                    <a:gd name="T36" fmla="*/ 1416 w 1740"/>
                    <a:gd name="T37" fmla="*/ 618 h 720"/>
                    <a:gd name="T38" fmla="*/ 1377 w 1740"/>
                    <a:gd name="T39" fmla="*/ 603 h 720"/>
                    <a:gd name="T40" fmla="*/ 1353 w 1740"/>
                    <a:gd name="T41" fmla="*/ 624 h 720"/>
                    <a:gd name="T42" fmla="*/ 1317 w 1740"/>
                    <a:gd name="T43" fmla="*/ 615 h 720"/>
                    <a:gd name="T44" fmla="*/ 1263 w 1740"/>
                    <a:gd name="T45" fmla="*/ 615 h 720"/>
                    <a:gd name="T46" fmla="*/ 1245 w 1740"/>
                    <a:gd name="T47" fmla="*/ 651 h 720"/>
                    <a:gd name="T48" fmla="*/ 1188 w 1740"/>
                    <a:gd name="T49" fmla="*/ 693 h 720"/>
                    <a:gd name="T50" fmla="*/ 504 w 1740"/>
                    <a:gd name="T51" fmla="*/ 717 h 720"/>
                    <a:gd name="T52" fmla="*/ 471 w 1740"/>
                    <a:gd name="T53" fmla="*/ 690 h 720"/>
                    <a:gd name="T54" fmla="*/ 417 w 1740"/>
                    <a:gd name="T55" fmla="*/ 660 h 720"/>
                    <a:gd name="T56" fmla="*/ 333 w 1740"/>
                    <a:gd name="T57" fmla="*/ 681 h 720"/>
                    <a:gd name="T58" fmla="*/ 366 w 1740"/>
                    <a:gd name="T59" fmla="*/ 621 h 720"/>
                    <a:gd name="T60" fmla="*/ 258 w 1740"/>
                    <a:gd name="T61" fmla="*/ 657 h 720"/>
                    <a:gd name="T62" fmla="*/ 279 w 1740"/>
                    <a:gd name="T63" fmla="*/ 603 h 720"/>
                    <a:gd name="T64" fmla="*/ 123 w 1740"/>
                    <a:gd name="T65" fmla="*/ 660 h 720"/>
                    <a:gd name="T66" fmla="*/ 81 w 1740"/>
                    <a:gd name="T67" fmla="*/ 699 h 720"/>
                    <a:gd name="T68" fmla="*/ 87 w 1740"/>
                    <a:gd name="T69" fmla="*/ 651 h 720"/>
                    <a:gd name="T70" fmla="*/ 81 w 1740"/>
                    <a:gd name="T71" fmla="*/ 603 h 720"/>
                    <a:gd name="T72" fmla="*/ 12 w 1740"/>
                    <a:gd name="T73" fmla="*/ 513 h 720"/>
                    <a:gd name="T74" fmla="*/ 87 w 1740"/>
                    <a:gd name="T75" fmla="*/ 474 h 720"/>
                    <a:gd name="T76" fmla="*/ 144 w 1740"/>
                    <a:gd name="T77" fmla="*/ 414 h 720"/>
                    <a:gd name="T78" fmla="*/ 252 w 1740"/>
                    <a:gd name="T79" fmla="*/ 378 h 720"/>
                    <a:gd name="T80" fmla="*/ 258 w 1740"/>
                    <a:gd name="T81" fmla="*/ 318 h 720"/>
                    <a:gd name="T82" fmla="*/ 306 w 1740"/>
                    <a:gd name="T83" fmla="*/ 348 h 720"/>
                    <a:gd name="T84" fmla="*/ 360 w 1740"/>
                    <a:gd name="T85" fmla="*/ 300 h 720"/>
                    <a:gd name="T86" fmla="*/ 393 w 1740"/>
                    <a:gd name="T87" fmla="*/ 297 h 720"/>
                    <a:gd name="T88" fmla="*/ 723 w 1740"/>
                    <a:gd name="T89" fmla="*/ 3 h 7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740" h="720">
                      <a:moveTo>
                        <a:pt x="954" y="0"/>
                      </a:moveTo>
                      <a:lnTo>
                        <a:pt x="1086" y="105"/>
                      </a:lnTo>
                      <a:lnTo>
                        <a:pt x="1206" y="180"/>
                      </a:lnTo>
                      <a:lnTo>
                        <a:pt x="1353" y="252"/>
                      </a:lnTo>
                      <a:lnTo>
                        <a:pt x="1467" y="291"/>
                      </a:lnTo>
                      <a:lnTo>
                        <a:pt x="1521" y="303"/>
                      </a:lnTo>
                      <a:lnTo>
                        <a:pt x="1581" y="294"/>
                      </a:lnTo>
                      <a:lnTo>
                        <a:pt x="1563" y="318"/>
                      </a:lnTo>
                      <a:lnTo>
                        <a:pt x="1572" y="342"/>
                      </a:lnTo>
                      <a:lnTo>
                        <a:pt x="1620" y="357"/>
                      </a:lnTo>
                      <a:lnTo>
                        <a:pt x="1680" y="354"/>
                      </a:lnTo>
                      <a:lnTo>
                        <a:pt x="1728" y="324"/>
                      </a:lnTo>
                      <a:lnTo>
                        <a:pt x="1740" y="339"/>
                      </a:lnTo>
                      <a:lnTo>
                        <a:pt x="1719" y="351"/>
                      </a:lnTo>
                      <a:lnTo>
                        <a:pt x="1710" y="393"/>
                      </a:lnTo>
                      <a:lnTo>
                        <a:pt x="1734" y="378"/>
                      </a:lnTo>
                      <a:lnTo>
                        <a:pt x="1707" y="414"/>
                      </a:lnTo>
                      <a:lnTo>
                        <a:pt x="1686" y="441"/>
                      </a:lnTo>
                      <a:lnTo>
                        <a:pt x="1698" y="456"/>
                      </a:lnTo>
                      <a:lnTo>
                        <a:pt x="1680" y="468"/>
                      </a:lnTo>
                      <a:lnTo>
                        <a:pt x="1668" y="486"/>
                      </a:lnTo>
                      <a:lnTo>
                        <a:pt x="1650" y="480"/>
                      </a:lnTo>
                      <a:lnTo>
                        <a:pt x="1614" y="510"/>
                      </a:lnTo>
                      <a:lnTo>
                        <a:pt x="1632" y="546"/>
                      </a:lnTo>
                      <a:lnTo>
                        <a:pt x="1632" y="579"/>
                      </a:lnTo>
                      <a:lnTo>
                        <a:pt x="1617" y="561"/>
                      </a:lnTo>
                      <a:lnTo>
                        <a:pt x="1617" y="585"/>
                      </a:lnTo>
                      <a:lnTo>
                        <a:pt x="1632" y="609"/>
                      </a:lnTo>
                      <a:lnTo>
                        <a:pt x="1605" y="609"/>
                      </a:lnTo>
                      <a:lnTo>
                        <a:pt x="1614" y="585"/>
                      </a:lnTo>
                      <a:lnTo>
                        <a:pt x="1614" y="561"/>
                      </a:lnTo>
                      <a:lnTo>
                        <a:pt x="1602" y="576"/>
                      </a:lnTo>
                      <a:lnTo>
                        <a:pt x="1608" y="516"/>
                      </a:lnTo>
                      <a:lnTo>
                        <a:pt x="1569" y="540"/>
                      </a:lnTo>
                      <a:lnTo>
                        <a:pt x="1518" y="558"/>
                      </a:lnTo>
                      <a:lnTo>
                        <a:pt x="1458" y="582"/>
                      </a:lnTo>
                      <a:lnTo>
                        <a:pt x="1407" y="597"/>
                      </a:lnTo>
                      <a:lnTo>
                        <a:pt x="1416" y="618"/>
                      </a:lnTo>
                      <a:lnTo>
                        <a:pt x="1395" y="627"/>
                      </a:lnTo>
                      <a:lnTo>
                        <a:pt x="1377" y="603"/>
                      </a:lnTo>
                      <a:lnTo>
                        <a:pt x="1347" y="606"/>
                      </a:lnTo>
                      <a:lnTo>
                        <a:pt x="1353" y="624"/>
                      </a:lnTo>
                      <a:lnTo>
                        <a:pt x="1335" y="630"/>
                      </a:lnTo>
                      <a:lnTo>
                        <a:pt x="1317" y="615"/>
                      </a:lnTo>
                      <a:lnTo>
                        <a:pt x="1311" y="639"/>
                      </a:lnTo>
                      <a:lnTo>
                        <a:pt x="1263" y="615"/>
                      </a:lnTo>
                      <a:lnTo>
                        <a:pt x="1263" y="642"/>
                      </a:lnTo>
                      <a:lnTo>
                        <a:pt x="1245" y="651"/>
                      </a:lnTo>
                      <a:lnTo>
                        <a:pt x="1218" y="633"/>
                      </a:lnTo>
                      <a:lnTo>
                        <a:pt x="1188" y="693"/>
                      </a:lnTo>
                      <a:lnTo>
                        <a:pt x="1191" y="720"/>
                      </a:lnTo>
                      <a:lnTo>
                        <a:pt x="504" y="717"/>
                      </a:lnTo>
                      <a:lnTo>
                        <a:pt x="498" y="687"/>
                      </a:lnTo>
                      <a:lnTo>
                        <a:pt x="471" y="690"/>
                      </a:lnTo>
                      <a:lnTo>
                        <a:pt x="462" y="663"/>
                      </a:lnTo>
                      <a:lnTo>
                        <a:pt x="417" y="660"/>
                      </a:lnTo>
                      <a:lnTo>
                        <a:pt x="411" y="642"/>
                      </a:lnTo>
                      <a:lnTo>
                        <a:pt x="333" y="681"/>
                      </a:lnTo>
                      <a:lnTo>
                        <a:pt x="306" y="663"/>
                      </a:lnTo>
                      <a:lnTo>
                        <a:pt x="366" y="621"/>
                      </a:lnTo>
                      <a:lnTo>
                        <a:pt x="345" y="615"/>
                      </a:lnTo>
                      <a:lnTo>
                        <a:pt x="258" y="657"/>
                      </a:lnTo>
                      <a:lnTo>
                        <a:pt x="237" y="642"/>
                      </a:lnTo>
                      <a:lnTo>
                        <a:pt x="279" y="603"/>
                      </a:lnTo>
                      <a:lnTo>
                        <a:pt x="120" y="606"/>
                      </a:lnTo>
                      <a:lnTo>
                        <a:pt x="123" y="660"/>
                      </a:lnTo>
                      <a:lnTo>
                        <a:pt x="102" y="657"/>
                      </a:lnTo>
                      <a:lnTo>
                        <a:pt x="81" y="699"/>
                      </a:lnTo>
                      <a:lnTo>
                        <a:pt x="117" y="702"/>
                      </a:lnTo>
                      <a:lnTo>
                        <a:pt x="87" y="651"/>
                      </a:lnTo>
                      <a:lnTo>
                        <a:pt x="105" y="603"/>
                      </a:lnTo>
                      <a:lnTo>
                        <a:pt x="81" y="603"/>
                      </a:lnTo>
                      <a:lnTo>
                        <a:pt x="36" y="579"/>
                      </a:lnTo>
                      <a:lnTo>
                        <a:pt x="12" y="513"/>
                      </a:lnTo>
                      <a:lnTo>
                        <a:pt x="0" y="480"/>
                      </a:lnTo>
                      <a:lnTo>
                        <a:pt x="87" y="474"/>
                      </a:lnTo>
                      <a:lnTo>
                        <a:pt x="162" y="444"/>
                      </a:lnTo>
                      <a:lnTo>
                        <a:pt x="144" y="414"/>
                      </a:lnTo>
                      <a:lnTo>
                        <a:pt x="192" y="417"/>
                      </a:lnTo>
                      <a:lnTo>
                        <a:pt x="252" y="378"/>
                      </a:lnTo>
                      <a:lnTo>
                        <a:pt x="246" y="330"/>
                      </a:lnTo>
                      <a:lnTo>
                        <a:pt x="258" y="318"/>
                      </a:lnTo>
                      <a:lnTo>
                        <a:pt x="270" y="342"/>
                      </a:lnTo>
                      <a:lnTo>
                        <a:pt x="306" y="348"/>
                      </a:lnTo>
                      <a:lnTo>
                        <a:pt x="372" y="312"/>
                      </a:lnTo>
                      <a:lnTo>
                        <a:pt x="360" y="300"/>
                      </a:lnTo>
                      <a:lnTo>
                        <a:pt x="363" y="285"/>
                      </a:lnTo>
                      <a:lnTo>
                        <a:pt x="393" y="297"/>
                      </a:lnTo>
                      <a:lnTo>
                        <a:pt x="597" y="135"/>
                      </a:lnTo>
                      <a:lnTo>
                        <a:pt x="723" y="3"/>
                      </a:lnTo>
                      <a:lnTo>
                        <a:pt x="95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35" name="Freeform 20"/>
              <p:cNvSpPr>
                <a:spLocks/>
              </p:cNvSpPr>
              <p:nvPr/>
            </p:nvSpPr>
            <p:spPr bwMode="ltGray">
              <a:xfrm flipH="1">
                <a:off x="271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6" name="Freeform 21"/>
              <p:cNvSpPr>
                <a:spLocks/>
              </p:cNvSpPr>
              <p:nvPr/>
            </p:nvSpPr>
            <p:spPr bwMode="ltGray">
              <a:xfrm>
                <a:off x="276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7" name="Freeform 22"/>
              <p:cNvSpPr>
                <a:spLocks/>
              </p:cNvSpPr>
              <p:nvPr/>
            </p:nvSpPr>
            <p:spPr bwMode="ltGray">
              <a:xfrm>
                <a:off x="2698" y="2324"/>
                <a:ext cx="1028" cy="570"/>
              </a:xfrm>
              <a:custGeom>
                <a:avLst/>
                <a:gdLst>
                  <a:gd name="T0" fmla="*/ 574 w 1028"/>
                  <a:gd name="T1" fmla="*/ 12 h 570"/>
                  <a:gd name="T2" fmla="*/ 602 w 1028"/>
                  <a:gd name="T3" fmla="*/ 6 h 570"/>
                  <a:gd name="T4" fmla="*/ 426 w 1028"/>
                  <a:gd name="T5" fmla="*/ 20 h 570"/>
                  <a:gd name="T6" fmla="*/ 570 w 1028"/>
                  <a:gd name="T7" fmla="*/ 36 h 570"/>
                  <a:gd name="T8" fmla="*/ 596 w 1028"/>
                  <a:gd name="T9" fmla="*/ 36 h 570"/>
                  <a:gd name="T10" fmla="*/ 434 w 1028"/>
                  <a:gd name="T11" fmla="*/ 48 h 570"/>
                  <a:gd name="T12" fmla="*/ 584 w 1028"/>
                  <a:gd name="T13" fmla="*/ 64 h 570"/>
                  <a:gd name="T14" fmla="*/ 602 w 1028"/>
                  <a:gd name="T15" fmla="*/ 80 h 570"/>
                  <a:gd name="T16" fmla="*/ 584 w 1028"/>
                  <a:gd name="T17" fmla="*/ 96 h 570"/>
                  <a:gd name="T18" fmla="*/ 594 w 1028"/>
                  <a:gd name="T19" fmla="*/ 110 h 570"/>
                  <a:gd name="T20" fmla="*/ 742 w 1028"/>
                  <a:gd name="T21" fmla="*/ 178 h 570"/>
                  <a:gd name="T22" fmla="*/ 834 w 1028"/>
                  <a:gd name="T23" fmla="*/ 174 h 570"/>
                  <a:gd name="T24" fmla="*/ 888 w 1028"/>
                  <a:gd name="T25" fmla="*/ 168 h 570"/>
                  <a:gd name="T26" fmla="*/ 882 w 1028"/>
                  <a:gd name="T27" fmla="*/ 192 h 570"/>
                  <a:gd name="T28" fmla="*/ 932 w 1028"/>
                  <a:gd name="T29" fmla="*/ 204 h 570"/>
                  <a:gd name="T30" fmla="*/ 1018 w 1028"/>
                  <a:gd name="T31" fmla="*/ 172 h 570"/>
                  <a:gd name="T32" fmla="*/ 1006 w 1028"/>
                  <a:gd name="T33" fmla="*/ 196 h 570"/>
                  <a:gd name="T34" fmla="*/ 996 w 1028"/>
                  <a:gd name="T35" fmla="*/ 228 h 570"/>
                  <a:gd name="T36" fmla="*/ 1010 w 1028"/>
                  <a:gd name="T37" fmla="*/ 242 h 570"/>
                  <a:gd name="T38" fmla="*/ 1004 w 1028"/>
                  <a:gd name="T39" fmla="*/ 264 h 570"/>
                  <a:gd name="T40" fmla="*/ 976 w 1028"/>
                  <a:gd name="T41" fmla="*/ 298 h 570"/>
                  <a:gd name="T42" fmla="*/ 968 w 1028"/>
                  <a:gd name="T43" fmla="*/ 316 h 570"/>
                  <a:gd name="T44" fmla="*/ 948 w 1028"/>
                  <a:gd name="T45" fmla="*/ 334 h 570"/>
                  <a:gd name="T46" fmla="*/ 908 w 1028"/>
                  <a:gd name="T47" fmla="*/ 348 h 570"/>
                  <a:gd name="T48" fmla="*/ 924 w 1028"/>
                  <a:gd name="T49" fmla="*/ 410 h 570"/>
                  <a:gd name="T50" fmla="*/ 906 w 1028"/>
                  <a:gd name="T51" fmla="*/ 412 h 570"/>
                  <a:gd name="T52" fmla="*/ 916 w 1028"/>
                  <a:gd name="T53" fmla="*/ 434 h 570"/>
                  <a:gd name="T54" fmla="*/ 890 w 1028"/>
                  <a:gd name="T55" fmla="*/ 420 h 570"/>
                  <a:gd name="T56" fmla="*/ 886 w 1028"/>
                  <a:gd name="T57" fmla="*/ 406 h 570"/>
                  <a:gd name="T58" fmla="*/ 850 w 1028"/>
                  <a:gd name="T59" fmla="*/ 372 h 570"/>
                  <a:gd name="T60" fmla="*/ 756 w 1028"/>
                  <a:gd name="T61" fmla="*/ 388 h 570"/>
                  <a:gd name="T62" fmla="*/ 734 w 1028"/>
                  <a:gd name="T63" fmla="*/ 408 h 570"/>
                  <a:gd name="T64" fmla="*/ 654 w 1028"/>
                  <a:gd name="T65" fmla="*/ 414 h 570"/>
                  <a:gd name="T66" fmla="*/ 694 w 1028"/>
                  <a:gd name="T67" fmla="*/ 456 h 570"/>
                  <a:gd name="T68" fmla="*/ 640 w 1028"/>
                  <a:gd name="T69" fmla="*/ 438 h 570"/>
                  <a:gd name="T70" fmla="*/ 592 w 1028"/>
                  <a:gd name="T71" fmla="*/ 442 h 570"/>
                  <a:gd name="T72" fmla="*/ 540 w 1028"/>
                  <a:gd name="T73" fmla="*/ 444 h 570"/>
                  <a:gd name="T74" fmla="*/ 498 w 1028"/>
                  <a:gd name="T75" fmla="*/ 486 h 570"/>
                  <a:gd name="T76" fmla="*/ 462 w 1028"/>
                  <a:gd name="T77" fmla="*/ 502 h 570"/>
                  <a:gd name="T78" fmla="*/ 480 w 1028"/>
                  <a:gd name="T79" fmla="*/ 532 h 570"/>
                  <a:gd name="T80" fmla="*/ 464 w 1028"/>
                  <a:gd name="T81" fmla="*/ 570 h 570"/>
                  <a:gd name="T82" fmla="*/ 138 w 1028"/>
                  <a:gd name="T83" fmla="*/ 0 h 5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8" h="570">
                    <a:moveTo>
                      <a:pt x="408" y="8"/>
                    </a:moveTo>
                    <a:lnTo>
                      <a:pt x="574" y="12"/>
                    </a:lnTo>
                    <a:lnTo>
                      <a:pt x="592" y="0"/>
                    </a:lnTo>
                    <a:lnTo>
                      <a:pt x="602" y="6"/>
                    </a:lnTo>
                    <a:lnTo>
                      <a:pt x="576" y="20"/>
                    </a:lnTo>
                    <a:lnTo>
                      <a:pt x="426" y="20"/>
                    </a:lnTo>
                    <a:lnTo>
                      <a:pt x="430" y="38"/>
                    </a:lnTo>
                    <a:lnTo>
                      <a:pt x="570" y="36"/>
                    </a:lnTo>
                    <a:lnTo>
                      <a:pt x="596" y="24"/>
                    </a:lnTo>
                    <a:lnTo>
                      <a:pt x="596" y="36"/>
                    </a:lnTo>
                    <a:lnTo>
                      <a:pt x="570" y="48"/>
                    </a:lnTo>
                    <a:lnTo>
                      <a:pt x="434" y="48"/>
                    </a:lnTo>
                    <a:lnTo>
                      <a:pt x="452" y="64"/>
                    </a:lnTo>
                    <a:lnTo>
                      <a:pt x="584" y="64"/>
                    </a:lnTo>
                    <a:lnTo>
                      <a:pt x="592" y="74"/>
                    </a:lnTo>
                    <a:lnTo>
                      <a:pt x="602" y="80"/>
                    </a:lnTo>
                    <a:lnTo>
                      <a:pt x="610" y="96"/>
                    </a:lnTo>
                    <a:lnTo>
                      <a:pt x="584" y="96"/>
                    </a:lnTo>
                    <a:lnTo>
                      <a:pt x="580" y="108"/>
                    </a:lnTo>
                    <a:lnTo>
                      <a:pt x="594" y="110"/>
                    </a:lnTo>
                    <a:lnTo>
                      <a:pt x="594" y="130"/>
                    </a:lnTo>
                    <a:lnTo>
                      <a:pt x="742" y="178"/>
                    </a:lnTo>
                    <a:lnTo>
                      <a:pt x="792" y="182"/>
                    </a:lnTo>
                    <a:lnTo>
                      <a:pt x="834" y="174"/>
                    </a:lnTo>
                    <a:lnTo>
                      <a:pt x="882" y="158"/>
                    </a:lnTo>
                    <a:lnTo>
                      <a:pt x="888" y="168"/>
                    </a:lnTo>
                    <a:lnTo>
                      <a:pt x="874" y="176"/>
                    </a:lnTo>
                    <a:lnTo>
                      <a:pt x="882" y="192"/>
                    </a:lnTo>
                    <a:lnTo>
                      <a:pt x="878" y="206"/>
                    </a:lnTo>
                    <a:lnTo>
                      <a:pt x="932" y="204"/>
                    </a:lnTo>
                    <a:lnTo>
                      <a:pt x="982" y="190"/>
                    </a:lnTo>
                    <a:lnTo>
                      <a:pt x="1018" y="172"/>
                    </a:lnTo>
                    <a:lnTo>
                      <a:pt x="1028" y="182"/>
                    </a:lnTo>
                    <a:lnTo>
                      <a:pt x="1006" y="196"/>
                    </a:lnTo>
                    <a:lnTo>
                      <a:pt x="1012" y="206"/>
                    </a:lnTo>
                    <a:lnTo>
                      <a:pt x="996" y="228"/>
                    </a:lnTo>
                    <a:lnTo>
                      <a:pt x="1020" y="220"/>
                    </a:lnTo>
                    <a:lnTo>
                      <a:pt x="1010" y="242"/>
                    </a:lnTo>
                    <a:lnTo>
                      <a:pt x="1016" y="252"/>
                    </a:lnTo>
                    <a:lnTo>
                      <a:pt x="1004" y="264"/>
                    </a:lnTo>
                    <a:lnTo>
                      <a:pt x="966" y="282"/>
                    </a:lnTo>
                    <a:lnTo>
                      <a:pt x="976" y="298"/>
                    </a:lnTo>
                    <a:lnTo>
                      <a:pt x="994" y="298"/>
                    </a:lnTo>
                    <a:lnTo>
                      <a:pt x="968" y="316"/>
                    </a:lnTo>
                    <a:lnTo>
                      <a:pt x="962" y="332"/>
                    </a:lnTo>
                    <a:lnTo>
                      <a:pt x="948" y="334"/>
                    </a:lnTo>
                    <a:lnTo>
                      <a:pt x="934" y="326"/>
                    </a:lnTo>
                    <a:lnTo>
                      <a:pt x="908" y="348"/>
                    </a:lnTo>
                    <a:lnTo>
                      <a:pt x="920" y="372"/>
                    </a:lnTo>
                    <a:lnTo>
                      <a:pt x="924" y="410"/>
                    </a:lnTo>
                    <a:lnTo>
                      <a:pt x="906" y="398"/>
                    </a:lnTo>
                    <a:lnTo>
                      <a:pt x="906" y="412"/>
                    </a:lnTo>
                    <a:lnTo>
                      <a:pt x="918" y="422"/>
                    </a:lnTo>
                    <a:lnTo>
                      <a:pt x="916" y="434"/>
                    </a:lnTo>
                    <a:lnTo>
                      <a:pt x="892" y="434"/>
                    </a:lnTo>
                    <a:lnTo>
                      <a:pt x="890" y="420"/>
                    </a:lnTo>
                    <a:lnTo>
                      <a:pt x="900" y="400"/>
                    </a:lnTo>
                    <a:lnTo>
                      <a:pt x="886" y="406"/>
                    </a:lnTo>
                    <a:lnTo>
                      <a:pt x="892" y="358"/>
                    </a:lnTo>
                    <a:lnTo>
                      <a:pt x="850" y="372"/>
                    </a:lnTo>
                    <a:lnTo>
                      <a:pt x="804" y="384"/>
                    </a:lnTo>
                    <a:lnTo>
                      <a:pt x="756" y="388"/>
                    </a:lnTo>
                    <a:lnTo>
                      <a:pt x="754" y="412"/>
                    </a:lnTo>
                    <a:lnTo>
                      <a:pt x="734" y="408"/>
                    </a:lnTo>
                    <a:lnTo>
                      <a:pt x="696" y="390"/>
                    </a:lnTo>
                    <a:lnTo>
                      <a:pt x="654" y="414"/>
                    </a:lnTo>
                    <a:lnTo>
                      <a:pt x="698" y="438"/>
                    </a:lnTo>
                    <a:lnTo>
                      <a:pt x="694" y="456"/>
                    </a:lnTo>
                    <a:lnTo>
                      <a:pt x="684" y="462"/>
                    </a:lnTo>
                    <a:lnTo>
                      <a:pt x="640" y="438"/>
                    </a:lnTo>
                    <a:lnTo>
                      <a:pt x="620" y="468"/>
                    </a:lnTo>
                    <a:lnTo>
                      <a:pt x="592" y="442"/>
                    </a:lnTo>
                    <a:lnTo>
                      <a:pt x="574" y="468"/>
                    </a:lnTo>
                    <a:lnTo>
                      <a:pt x="540" y="444"/>
                    </a:lnTo>
                    <a:lnTo>
                      <a:pt x="520" y="476"/>
                    </a:lnTo>
                    <a:lnTo>
                      <a:pt x="498" y="486"/>
                    </a:lnTo>
                    <a:lnTo>
                      <a:pt x="466" y="482"/>
                    </a:lnTo>
                    <a:lnTo>
                      <a:pt x="462" y="502"/>
                    </a:lnTo>
                    <a:lnTo>
                      <a:pt x="486" y="514"/>
                    </a:lnTo>
                    <a:lnTo>
                      <a:pt x="480" y="532"/>
                    </a:lnTo>
                    <a:lnTo>
                      <a:pt x="460" y="540"/>
                    </a:lnTo>
                    <a:lnTo>
                      <a:pt x="464" y="570"/>
                    </a:lnTo>
                    <a:lnTo>
                      <a:pt x="0" y="562"/>
                    </a:lnTo>
                    <a:lnTo>
                      <a:pt x="138" y="0"/>
                    </a:lnTo>
                    <a:lnTo>
                      <a:pt x="408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8" name="Freeform 23"/>
              <p:cNvSpPr>
                <a:spLocks/>
              </p:cNvSpPr>
              <p:nvPr/>
            </p:nvSpPr>
            <p:spPr bwMode="ltGray">
              <a:xfrm>
                <a:off x="3136" y="2336"/>
                <a:ext cx="142" cy="90"/>
              </a:xfrm>
              <a:custGeom>
                <a:avLst/>
                <a:gdLst>
                  <a:gd name="T0" fmla="*/ 0 w 142"/>
                  <a:gd name="T1" fmla="*/ 90 h 90"/>
                  <a:gd name="T2" fmla="*/ 2 w 142"/>
                  <a:gd name="T3" fmla="*/ 4 h 90"/>
                  <a:gd name="T4" fmla="*/ 14 w 142"/>
                  <a:gd name="T5" fmla="*/ 2 h 90"/>
                  <a:gd name="T6" fmla="*/ 12 w 142"/>
                  <a:gd name="T7" fmla="*/ 74 h 90"/>
                  <a:gd name="T8" fmla="*/ 40 w 142"/>
                  <a:gd name="T9" fmla="*/ 68 h 90"/>
                  <a:gd name="T10" fmla="*/ 34 w 142"/>
                  <a:gd name="T11" fmla="*/ 2 h 90"/>
                  <a:gd name="T12" fmla="*/ 50 w 142"/>
                  <a:gd name="T13" fmla="*/ 4 h 90"/>
                  <a:gd name="T14" fmla="*/ 52 w 142"/>
                  <a:gd name="T15" fmla="*/ 70 h 90"/>
                  <a:gd name="T16" fmla="*/ 90 w 142"/>
                  <a:gd name="T17" fmla="*/ 28 h 90"/>
                  <a:gd name="T18" fmla="*/ 104 w 142"/>
                  <a:gd name="T19" fmla="*/ 28 h 90"/>
                  <a:gd name="T20" fmla="*/ 72 w 142"/>
                  <a:gd name="T21" fmla="*/ 64 h 90"/>
                  <a:gd name="T22" fmla="*/ 102 w 142"/>
                  <a:gd name="T23" fmla="*/ 62 h 90"/>
                  <a:gd name="T24" fmla="*/ 92 w 142"/>
                  <a:gd name="T25" fmla="*/ 0 h 90"/>
                  <a:gd name="T26" fmla="*/ 106 w 142"/>
                  <a:gd name="T27" fmla="*/ 2 h 90"/>
                  <a:gd name="T28" fmla="*/ 112 w 142"/>
                  <a:gd name="T29" fmla="*/ 60 h 90"/>
                  <a:gd name="T30" fmla="*/ 128 w 142"/>
                  <a:gd name="T31" fmla="*/ 62 h 90"/>
                  <a:gd name="T32" fmla="*/ 124 w 142"/>
                  <a:gd name="T33" fmla="*/ 16 h 90"/>
                  <a:gd name="T34" fmla="*/ 114 w 142"/>
                  <a:gd name="T35" fmla="*/ 28 h 90"/>
                  <a:gd name="T36" fmla="*/ 120 w 142"/>
                  <a:gd name="T37" fmla="*/ 4 h 90"/>
                  <a:gd name="T38" fmla="*/ 136 w 142"/>
                  <a:gd name="T39" fmla="*/ 0 h 90"/>
                  <a:gd name="T40" fmla="*/ 142 w 142"/>
                  <a:gd name="T41" fmla="*/ 60 h 90"/>
                  <a:gd name="T42" fmla="*/ 116 w 142"/>
                  <a:gd name="T43" fmla="*/ 78 h 90"/>
                  <a:gd name="T44" fmla="*/ 0 w 142"/>
                  <a:gd name="T45" fmla="*/ 90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2" h="90">
                    <a:moveTo>
                      <a:pt x="0" y="90"/>
                    </a:moveTo>
                    <a:lnTo>
                      <a:pt x="2" y="4"/>
                    </a:lnTo>
                    <a:lnTo>
                      <a:pt x="14" y="2"/>
                    </a:lnTo>
                    <a:lnTo>
                      <a:pt x="12" y="74"/>
                    </a:lnTo>
                    <a:lnTo>
                      <a:pt x="40" y="68"/>
                    </a:lnTo>
                    <a:lnTo>
                      <a:pt x="34" y="2"/>
                    </a:lnTo>
                    <a:lnTo>
                      <a:pt x="50" y="4"/>
                    </a:lnTo>
                    <a:lnTo>
                      <a:pt x="52" y="70"/>
                    </a:lnTo>
                    <a:lnTo>
                      <a:pt x="90" y="28"/>
                    </a:lnTo>
                    <a:lnTo>
                      <a:pt x="104" y="28"/>
                    </a:lnTo>
                    <a:lnTo>
                      <a:pt x="72" y="64"/>
                    </a:lnTo>
                    <a:lnTo>
                      <a:pt x="102" y="62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12" y="60"/>
                    </a:lnTo>
                    <a:lnTo>
                      <a:pt x="128" y="62"/>
                    </a:lnTo>
                    <a:lnTo>
                      <a:pt x="124" y="16"/>
                    </a:lnTo>
                    <a:lnTo>
                      <a:pt x="114" y="28"/>
                    </a:lnTo>
                    <a:lnTo>
                      <a:pt x="120" y="4"/>
                    </a:lnTo>
                    <a:lnTo>
                      <a:pt x="136" y="0"/>
                    </a:lnTo>
                    <a:lnTo>
                      <a:pt x="142" y="60"/>
                    </a:lnTo>
                    <a:lnTo>
                      <a:pt x="116" y="7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9" name="Freeform 24"/>
              <p:cNvSpPr>
                <a:spLocks/>
              </p:cNvSpPr>
              <p:nvPr/>
            </p:nvSpPr>
            <p:spPr bwMode="ltGray">
              <a:xfrm>
                <a:off x="1878" y="2312"/>
                <a:ext cx="990" cy="588"/>
              </a:xfrm>
              <a:custGeom>
                <a:avLst/>
                <a:gdLst>
                  <a:gd name="T0" fmla="*/ 990 w 990"/>
                  <a:gd name="T1" fmla="*/ 0 h 588"/>
                  <a:gd name="T2" fmla="*/ 534 w 990"/>
                  <a:gd name="T3" fmla="*/ 38 h 588"/>
                  <a:gd name="T4" fmla="*/ 506 w 990"/>
                  <a:gd name="T5" fmla="*/ 62 h 588"/>
                  <a:gd name="T6" fmla="*/ 548 w 990"/>
                  <a:gd name="T7" fmla="*/ 58 h 588"/>
                  <a:gd name="T8" fmla="*/ 508 w 990"/>
                  <a:gd name="T9" fmla="*/ 86 h 588"/>
                  <a:gd name="T10" fmla="*/ 552 w 990"/>
                  <a:gd name="T11" fmla="*/ 86 h 588"/>
                  <a:gd name="T12" fmla="*/ 482 w 990"/>
                  <a:gd name="T13" fmla="*/ 112 h 588"/>
                  <a:gd name="T14" fmla="*/ 414 w 990"/>
                  <a:gd name="T15" fmla="*/ 90 h 588"/>
                  <a:gd name="T16" fmla="*/ 410 w 990"/>
                  <a:gd name="T17" fmla="*/ 102 h 588"/>
                  <a:gd name="T18" fmla="*/ 410 w 990"/>
                  <a:gd name="T19" fmla="*/ 116 h 588"/>
                  <a:gd name="T20" fmla="*/ 384 w 990"/>
                  <a:gd name="T21" fmla="*/ 122 h 588"/>
                  <a:gd name="T22" fmla="*/ 472 w 990"/>
                  <a:gd name="T23" fmla="*/ 98 h 588"/>
                  <a:gd name="T24" fmla="*/ 406 w 990"/>
                  <a:gd name="T25" fmla="*/ 144 h 588"/>
                  <a:gd name="T26" fmla="*/ 390 w 990"/>
                  <a:gd name="T27" fmla="*/ 160 h 588"/>
                  <a:gd name="T28" fmla="*/ 396 w 990"/>
                  <a:gd name="T29" fmla="*/ 200 h 588"/>
                  <a:gd name="T30" fmla="*/ 374 w 990"/>
                  <a:gd name="T31" fmla="*/ 182 h 588"/>
                  <a:gd name="T32" fmla="*/ 364 w 990"/>
                  <a:gd name="T33" fmla="*/ 216 h 588"/>
                  <a:gd name="T34" fmla="*/ 322 w 990"/>
                  <a:gd name="T35" fmla="*/ 234 h 588"/>
                  <a:gd name="T36" fmla="*/ 290 w 990"/>
                  <a:gd name="T37" fmla="*/ 196 h 588"/>
                  <a:gd name="T38" fmla="*/ 280 w 990"/>
                  <a:gd name="T39" fmla="*/ 216 h 588"/>
                  <a:gd name="T40" fmla="*/ 270 w 990"/>
                  <a:gd name="T41" fmla="*/ 252 h 588"/>
                  <a:gd name="T42" fmla="*/ 184 w 990"/>
                  <a:gd name="T43" fmla="*/ 280 h 588"/>
                  <a:gd name="T44" fmla="*/ 130 w 990"/>
                  <a:gd name="T45" fmla="*/ 258 h 588"/>
                  <a:gd name="T46" fmla="*/ 144 w 990"/>
                  <a:gd name="T47" fmla="*/ 288 h 588"/>
                  <a:gd name="T48" fmla="*/ 66 w 990"/>
                  <a:gd name="T49" fmla="*/ 308 h 588"/>
                  <a:gd name="T50" fmla="*/ 18 w 990"/>
                  <a:gd name="T51" fmla="*/ 286 h 588"/>
                  <a:gd name="T52" fmla="*/ 24 w 990"/>
                  <a:gd name="T53" fmla="*/ 310 h 588"/>
                  <a:gd name="T54" fmla="*/ 18 w 990"/>
                  <a:gd name="T55" fmla="*/ 342 h 588"/>
                  <a:gd name="T56" fmla="*/ 0 w 990"/>
                  <a:gd name="T57" fmla="*/ 348 h 588"/>
                  <a:gd name="T58" fmla="*/ 52 w 990"/>
                  <a:gd name="T59" fmla="*/ 374 h 588"/>
                  <a:gd name="T60" fmla="*/ 60 w 990"/>
                  <a:gd name="T61" fmla="*/ 394 h 588"/>
                  <a:gd name="T62" fmla="*/ 36 w 990"/>
                  <a:gd name="T63" fmla="*/ 406 h 588"/>
                  <a:gd name="T64" fmla="*/ 76 w 990"/>
                  <a:gd name="T65" fmla="*/ 426 h 588"/>
                  <a:gd name="T66" fmla="*/ 104 w 990"/>
                  <a:gd name="T67" fmla="*/ 440 h 588"/>
                  <a:gd name="T68" fmla="*/ 94 w 990"/>
                  <a:gd name="T69" fmla="*/ 488 h 588"/>
                  <a:gd name="T70" fmla="*/ 110 w 990"/>
                  <a:gd name="T71" fmla="*/ 498 h 588"/>
                  <a:gd name="T72" fmla="*/ 118 w 990"/>
                  <a:gd name="T73" fmla="*/ 518 h 588"/>
                  <a:gd name="T74" fmla="*/ 116 w 990"/>
                  <a:gd name="T75" fmla="*/ 476 h 588"/>
                  <a:gd name="T76" fmla="*/ 130 w 990"/>
                  <a:gd name="T77" fmla="*/ 448 h 588"/>
                  <a:gd name="T78" fmla="*/ 180 w 990"/>
                  <a:gd name="T79" fmla="*/ 426 h 588"/>
                  <a:gd name="T80" fmla="*/ 212 w 990"/>
                  <a:gd name="T81" fmla="*/ 440 h 588"/>
                  <a:gd name="T82" fmla="*/ 222 w 990"/>
                  <a:gd name="T83" fmla="*/ 424 h 588"/>
                  <a:gd name="T84" fmla="*/ 246 w 990"/>
                  <a:gd name="T85" fmla="*/ 442 h 588"/>
                  <a:gd name="T86" fmla="*/ 260 w 990"/>
                  <a:gd name="T87" fmla="*/ 434 h 588"/>
                  <a:gd name="T88" fmla="*/ 244 w 990"/>
                  <a:gd name="T89" fmla="*/ 462 h 588"/>
                  <a:gd name="T90" fmla="*/ 350 w 990"/>
                  <a:gd name="T91" fmla="*/ 444 h 588"/>
                  <a:gd name="T92" fmla="*/ 344 w 990"/>
                  <a:gd name="T93" fmla="*/ 472 h 588"/>
                  <a:gd name="T94" fmla="*/ 330 w 990"/>
                  <a:gd name="T95" fmla="*/ 528 h 588"/>
                  <a:gd name="T96" fmla="*/ 414 w 990"/>
                  <a:gd name="T97" fmla="*/ 474 h 588"/>
                  <a:gd name="T98" fmla="*/ 480 w 990"/>
                  <a:gd name="T99" fmla="*/ 502 h 588"/>
                  <a:gd name="T100" fmla="*/ 526 w 990"/>
                  <a:gd name="T101" fmla="*/ 528 h 588"/>
                  <a:gd name="T102" fmla="*/ 494 w 990"/>
                  <a:gd name="T103" fmla="*/ 556 h 588"/>
                  <a:gd name="T104" fmla="*/ 528 w 990"/>
                  <a:gd name="T105" fmla="*/ 588 h 588"/>
                  <a:gd name="T106" fmla="*/ 844 w 990"/>
                  <a:gd name="T107" fmla="*/ 532 h 5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90" h="588">
                    <a:moveTo>
                      <a:pt x="844" y="532"/>
                    </a:moveTo>
                    <a:lnTo>
                      <a:pt x="990" y="0"/>
                    </a:lnTo>
                    <a:lnTo>
                      <a:pt x="554" y="10"/>
                    </a:lnTo>
                    <a:lnTo>
                      <a:pt x="534" y="38"/>
                    </a:lnTo>
                    <a:lnTo>
                      <a:pt x="506" y="50"/>
                    </a:lnTo>
                    <a:lnTo>
                      <a:pt x="506" y="62"/>
                    </a:lnTo>
                    <a:lnTo>
                      <a:pt x="550" y="38"/>
                    </a:lnTo>
                    <a:lnTo>
                      <a:pt x="548" y="58"/>
                    </a:lnTo>
                    <a:lnTo>
                      <a:pt x="506" y="74"/>
                    </a:lnTo>
                    <a:lnTo>
                      <a:pt x="508" y="86"/>
                    </a:lnTo>
                    <a:lnTo>
                      <a:pt x="550" y="64"/>
                    </a:lnTo>
                    <a:lnTo>
                      <a:pt x="552" y="86"/>
                    </a:lnTo>
                    <a:lnTo>
                      <a:pt x="506" y="104"/>
                    </a:lnTo>
                    <a:lnTo>
                      <a:pt x="482" y="112"/>
                    </a:lnTo>
                    <a:lnTo>
                      <a:pt x="480" y="72"/>
                    </a:lnTo>
                    <a:lnTo>
                      <a:pt x="414" y="90"/>
                    </a:lnTo>
                    <a:lnTo>
                      <a:pt x="394" y="84"/>
                    </a:lnTo>
                    <a:lnTo>
                      <a:pt x="410" y="102"/>
                    </a:lnTo>
                    <a:lnTo>
                      <a:pt x="472" y="84"/>
                    </a:lnTo>
                    <a:lnTo>
                      <a:pt x="410" y="116"/>
                    </a:lnTo>
                    <a:lnTo>
                      <a:pt x="390" y="110"/>
                    </a:lnTo>
                    <a:lnTo>
                      <a:pt x="384" y="122"/>
                    </a:lnTo>
                    <a:lnTo>
                      <a:pt x="404" y="128"/>
                    </a:lnTo>
                    <a:lnTo>
                      <a:pt x="472" y="98"/>
                    </a:lnTo>
                    <a:lnTo>
                      <a:pt x="472" y="122"/>
                    </a:lnTo>
                    <a:lnTo>
                      <a:pt x="406" y="144"/>
                    </a:lnTo>
                    <a:lnTo>
                      <a:pt x="402" y="160"/>
                    </a:lnTo>
                    <a:lnTo>
                      <a:pt x="390" y="160"/>
                    </a:lnTo>
                    <a:lnTo>
                      <a:pt x="402" y="172"/>
                    </a:lnTo>
                    <a:lnTo>
                      <a:pt x="396" y="200"/>
                    </a:lnTo>
                    <a:lnTo>
                      <a:pt x="382" y="202"/>
                    </a:lnTo>
                    <a:lnTo>
                      <a:pt x="374" y="182"/>
                    </a:lnTo>
                    <a:lnTo>
                      <a:pt x="364" y="190"/>
                    </a:lnTo>
                    <a:lnTo>
                      <a:pt x="364" y="216"/>
                    </a:lnTo>
                    <a:lnTo>
                      <a:pt x="352" y="226"/>
                    </a:lnTo>
                    <a:lnTo>
                      <a:pt x="322" y="234"/>
                    </a:lnTo>
                    <a:lnTo>
                      <a:pt x="300" y="218"/>
                    </a:lnTo>
                    <a:lnTo>
                      <a:pt x="290" y="196"/>
                    </a:lnTo>
                    <a:lnTo>
                      <a:pt x="276" y="198"/>
                    </a:lnTo>
                    <a:lnTo>
                      <a:pt x="280" y="216"/>
                    </a:lnTo>
                    <a:lnTo>
                      <a:pt x="268" y="238"/>
                    </a:lnTo>
                    <a:lnTo>
                      <a:pt x="270" y="252"/>
                    </a:lnTo>
                    <a:lnTo>
                      <a:pt x="222" y="278"/>
                    </a:lnTo>
                    <a:lnTo>
                      <a:pt x="184" y="280"/>
                    </a:lnTo>
                    <a:lnTo>
                      <a:pt x="156" y="274"/>
                    </a:lnTo>
                    <a:lnTo>
                      <a:pt x="130" y="258"/>
                    </a:lnTo>
                    <a:lnTo>
                      <a:pt x="120" y="268"/>
                    </a:lnTo>
                    <a:lnTo>
                      <a:pt x="144" y="288"/>
                    </a:lnTo>
                    <a:lnTo>
                      <a:pt x="112" y="304"/>
                    </a:lnTo>
                    <a:lnTo>
                      <a:pt x="66" y="308"/>
                    </a:lnTo>
                    <a:lnTo>
                      <a:pt x="34" y="298"/>
                    </a:lnTo>
                    <a:lnTo>
                      <a:pt x="18" y="286"/>
                    </a:lnTo>
                    <a:lnTo>
                      <a:pt x="8" y="296"/>
                    </a:lnTo>
                    <a:lnTo>
                      <a:pt x="24" y="310"/>
                    </a:lnTo>
                    <a:lnTo>
                      <a:pt x="26" y="332"/>
                    </a:lnTo>
                    <a:lnTo>
                      <a:pt x="18" y="342"/>
                    </a:lnTo>
                    <a:lnTo>
                      <a:pt x="6" y="334"/>
                    </a:lnTo>
                    <a:lnTo>
                      <a:pt x="0" y="348"/>
                    </a:lnTo>
                    <a:lnTo>
                      <a:pt x="20" y="364"/>
                    </a:lnTo>
                    <a:lnTo>
                      <a:pt x="52" y="374"/>
                    </a:lnTo>
                    <a:lnTo>
                      <a:pt x="66" y="382"/>
                    </a:lnTo>
                    <a:lnTo>
                      <a:pt x="60" y="394"/>
                    </a:lnTo>
                    <a:lnTo>
                      <a:pt x="38" y="392"/>
                    </a:lnTo>
                    <a:lnTo>
                      <a:pt x="36" y="406"/>
                    </a:lnTo>
                    <a:lnTo>
                      <a:pt x="62" y="410"/>
                    </a:lnTo>
                    <a:lnTo>
                      <a:pt x="76" y="426"/>
                    </a:lnTo>
                    <a:lnTo>
                      <a:pt x="104" y="422"/>
                    </a:lnTo>
                    <a:lnTo>
                      <a:pt x="104" y="440"/>
                    </a:lnTo>
                    <a:lnTo>
                      <a:pt x="94" y="460"/>
                    </a:lnTo>
                    <a:lnTo>
                      <a:pt x="94" y="488"/>
                    </a:lnTo>
                    <a:lnTo>
                      <a:pt x="110" y="482"/>
                    </a:lnTo>
                    <a:lnTo>
                      <a:pt x="110" y="498"/>
                    </a:lnTo>
                    <a:lnTo>
                      <a:pt x="96" y="514"/>
                    </a:lnTo>
                    <a:lnTo>
                      <a:pt x="118" y="518"/>
                    </a:lnTo>
                    <a:lnTo>
                      <a:pt x="124" y="506"/>
                    </a:lnTo>
                    <a:lnTo>
                      <a:pt x="116" y="476"/>
                    </a:lnTo>
                    <a:lnTo>
                      <a:pt x="134" y="486"/>
                    </a:lnTo>
                    <a:lnTo>
                      <a:pt x="130" y="448"/>
                    </a:lnTo>
                    <a:lnTo>
                      <a:pt x="118" y="432"/>
                    </a:lnTo>
                    <a:lnTo>
                      <a:pt x="180" y="426"/>
                    </a:lnTo>
                    <a:lnTo>
                      <a:pt x="188" y="442"/>
                    </a:lnTo>
                    <a:lnTo>
                      <a:pt x="212" y="440"/>
                    </a:lnTo>
                    <a:lnTo>
                      <a:pt x="208" y="422"/>
                    </a:lnTo>
                    <a:lnTo>
                      <a:pt x="222" y="424"/>
                    </a:lnTo>
                    <a:lnTo>
                      <a:pt x="228" y="442"/>
                    </a:lnTo>
                    <a:lnTo>
                      <a:pt x="246" y="442"/>
                    </a:lnTo>
                    <a:lnTo>
                      <a:pt x="244" y="426"/>
                    </a:lnTo>
                    <a:lnTo>
                      <a:pt x="260" y="434"/>
                    </a:lnTo>
                    <a:lnTo>
                      <a:pt x="288" y="428"/>
                    </a:lnTo>
                    <a:lnTo>
                      <a:pt x="244" y="462"/>
                    </a:lnTo>
                    <a:lnTo>
                      <a:pt x="266" y="492"/>
                    </a:lnTo>
                    <a:lnTo>
                      <a:pt x="350" y="444"/>
                    </a:lnTo>
                    <a:lnTo>
                      <a:pt x="368" y="452"/>
                    </a:lnTo>
                    <a:lnTo>
                      <a:pt x="344" y="472"/>
                    </a:lnTo>
                    <a:lnTo>
                      <a:pt x="300" y="502"/>
                    </a:lnTo>
                    <a:lnTo>
                      <a:pt x="330" y="528"/>
                    </a:lnTo>
                    <a:lnTo>
                      <a:pt x="370" y="502"/>
                    </a:lnTo>
                    <a:lnTo>
                      <a:pt x="414" y="474"/>
                    </a:lnTo>
                    <a:lnTo>
                      <a:pt x="426" y="508"/>
                    </a:lnTo>
                    <a:lnTo>
                      <a:pt x="480" y="502"/>
                    </a:lnTo>
                    <a:lnTo>
                      <a:pt x="476" y="524"/>
                    </a:lnTo>
                    <a:lnTo>
                      <a:pt x="526" y="528"/>
                    </a:lnTo>
                    <a:lnTo>
                      <a:pt x="516" y="542"/>
                    </a:lnTo>
                    <a:lnTo>
                      <a:pt x="494" y="556"/>
                    </a:lnTo>
                    <a:lnTo>
                      <a:pt x="512" y="582"/>
                    </a:lnTo>
                    <a:lnTo>
                      <a:pt x="528" y="588"/>
                    </a:lnTo>
                    <a:lnTo>
                      <a:pt x="836" y="568"/>
                    </a:lnTo>
                    <a:lnTo>
                      <a:pt x="844" y="5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40" name="Freeform 25"/>
              <p:cNvSpPr>
                <a:spLocks/>
              </p:cNvSpPr>
              <p:nvPr/>
            </p:nvSpPr>
            <p:spPr bwMode="ltGray">
              <a:xfrm>
                <a:off x="2287" y="2350"/>
                <a:ext cx="129" cy="132"/>
              </a:xfrm>
              <a:custGeom>
                <a:avLst/>
                <a:gdLst>
                  <a:gd name="T0" fmla="*/ 129 w 129"/>
                  <a:gd name="T1" fmla="*/ 78 h 132"/>
                  <a:gd name="T2" fmla="*/ 127 w 129"/>
                  <a:gd name="T3" fmla="*/ 0 h 132"/>
                  <a:gd name="T4" fmla="*/ 119 w 129"/>
                  <a:gd name="T5" fmla="*/ 4 h 132"/>
                  <a:gd name="T6" fmla="*/ 119 w 129"/>
                  <a:gd name="T7" fmla="*/ 66 h 132"/>
                  <a:gd name="T8" fmla="*/ 107 w 129"/>
                  <a:gd name="T9" fmla="*/ 72 h 132"/>
                  <a:gd name="T10" fmla="*/ 109 w 129"/>
                  <a:gd name="T11" fmla="*/ 10 h 132"/>
                  <a:gd name="T12" fmla="*/ 97 w 129"/>
                  <a:gd name="T13" fmla="*/ 14 h 132"/>
                  <a:gd name="T14" fmla="*/ 99 w 129"/>
                  <a:gd name="T15" fmla="*/ 88 h 132"/>
                  <a:gd name="T16" fmla="*/ 47 w 129"/>
                  <a:gd name="T17" fmla="*/ 108 h 132"/>
                  <a:gd name="T18" fmla="*/ 41 w 129"/>
                  <a:gd name="T19" fmla="*/ 46 h 132"/>
                  <a:gd name="T20" fmla="*/ 33 w 129"/>
                  <a:gd name="T21" fmla="*/ 48 h 132"/>
                  <a:gd name="T22" fmla="*/ 33 w 129"/>
                  <a:gd name="T23" fmla="*/ 104 h 132"/>
                  <a:gd name="T24" fmla="*/ 15 w 129"/>
                  <a:gd name="T25" fmla="*/ 110 h 132"/>
                  <a:gd name="T26" fmla="*/ 15 w 129"/>
                  <a:gd name="T27" fmla="*/ 52 h 132"/>
                  <a:gd name="T28" fmla="*/ 1 w 129"/>
                  <a:gd name="T29" fmla="*/ 58 h 132"/>
                  <a:gd name="T30" fmla="*/ 7 w 129"/>
                  <a:gd name="T31" fmla="*/ 132 h 132"/>
                  <a:gd name="T32" fmla="*/ 129 w 129"/>
                  <a:gd name="T33" fmla="*/ 78 h 1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9" h="132">
                    <a:moveTo>
                      <a:pt x="129" y="78"/>
                    </a:moveTo>
                    <a:lnTo>
                      <a:pt x="127" y="0"/>
                    </a:lnTo>
                    <a:lnTo>
                      <a:pt x="119" y="4"/>
                    </a:lnTo>
                    <a:lnTo>
                      <a:pt x="119" y="66"/>
                    </a:lnTo>
                    <a:lnTo>
                      <a:pt x="107" y="72"/>
                    </a:lnTo>
                    <a:lnTo>
                      <a:pt x="109" y="10"/>
                    </a:lnTo>
                    <a:lnTo>
                      <a:pt x="97" y="14"/>
                    </a:lnTo>
                    <a:lnTo>
                      <a:pt x="99" y="88"/>
                    </a:lnTo>
                    <a:lnTo>
                      <a:pt x="47" y="108"/>
                    </a:lnTo>
                    <a:lnTo>
                      <a:pt x="41" y="46"/>
                    </a:lnTo>
                    <a:lnTo>
                      <a:pt x="33" y="48"/>
                    </a:lnTo>
                    <a:lnTo>
                      <a:pt x="33" y="104"/>
                    </a:lnTo>
                    <a:lnTo>
                      <a:pt x="15" y="110"/>
                    </a:lnTo>
                    <a:lnTo>
                      <a:pt x="15" y="52"/>
                    </a:lnTo>
                    <a:cubicBezTo>
                      <a:pt x="0" y="56"/>
                      <a:pt x="1" y="51"/>
                      <a:pt x="1" y="58"/>
                    </a:cubicBezTo>
                    <a:lnTo>
                      <a:pt x="7" y="132"/>
                    </a:lnTo>
                    <a:lnTo>
                      <a:pt x="129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041" name="Group 26"/>
              <p:cNvGrpSpPr>
                <a:grpSpLocks/>
              </p:cNvGrpSpPr>
              <p:nvPr/>
            </p:nvGrpSpPr>
            <p:grpSpPr bwMode="auto">
              <a:xfrm>
                <a:off x="1838" y="2868"/>
                <a:ext cx="1950" cy="604"/>
                <a:chOff x="1838" y="2868"/>
                <a:chExt cx="1950" cy="604"/>
              </a:xfrm>
            </p:grpSpPr>
            <p:sp>
              <p:nvSpPr>
                <p:cNvPr id="1046" name="Freeform 27"/>
                <p:cNvSpPr>
                  <a:spLocks/>
                </p:cNvSpPr>
                <p:nvPr/>
              </p:nvSpPr>
              <p:spPr bwMode="ltGray">
                <a:xfrm>
                  <a:off x="1838" y="2868"/>
                  <a:ext cx="1056" cy="604"/>
                </a:xfrm>
                <a:custGeom>
                  <a:avLst/>
                  <a:gdLst>
                    <a:gd name="T0" fmla="*/ 1056 w 1056"/>
                    <a:gd name="T1" fmla="*/ 590 h 604"/>
                    <a:gd name="T2" fmla="*/ 512 w 1056"/>
                    <a:gd name="T3" fmla="*/ 584 h 604"/>
                    <a:gd name="T4" fmla="*/ 510 w 1056"/>
                    <a:gd name="T5" fmla="*/ 566 h 604"/>
                    <a:gd name="T6" fmla="*/ 532 w 1056"/>
                    <a:gd name="T7" fmla="*/ 532 h 604"/>
                    <a:gd name="T8" fmla="*/ 490 w 1056"/>
                    <a:gd name="T9" fmla="*/ 528 h 604"/>
                    <a:gd name="T10" fmla="*/ 470 w 1056"/>
                    <a:gd name="T11" fmla="*/ 514 h 604"/>
                    <a:gd name="T12" fmla="*/ 462 w 1056"/>
                    <a:gd name="T13" fmla="*/ 492 h 604"/>
                    <a:gd name="T14" fmla="*/ 430 w 1056"/>
                    <a:gd name="T15" fmla="*/ 496 h 604"/>
                    <a:gd name="T16" fmla="*/ 400 w 1056"/>
                    <a:gd name="T17" fmla="*/ 516 h 604"/>
                    <a:gd name="T18" fmla="*/ 382 w 1056"/>
                    <a:gd name="T19" fmla="*/ 504 h 604"/>
                    <a:gd name="T20" fmla="*/ 312 w 1056"/>
                    <a:gd name="T21" fmla="*/ 520 h 604"/>
                    <a:gd name="T22" fmla="*/ 348 w 1056"/>
                    <a:gd name="T23" fmla="*/ 462 h 604"/>
                    <a:gd name="T24" fmla="*/ 322 w 1056"/>
                    <a:gd name="T25" fmla="*/ 448 h 604"/>
                    <a:gd name="T26" fmla="*/ 250 w 1056"/>
                    <a:gd name="T27" fmla="*/ 468 h 604"/>
                    <a:gd name="T28" fmla="*/ 242 w 1056"/>
                    <a:gd name="T29" fmla="*/ 438 h 604"/>
                    <a:gd name="T30" fmla="*/ 282 w 1056"/>
                    <a:gd name="T31" fmla="*/ 422 h 604"/>
                    <a:gd name="T32" fmla="*/ 220 w 1056"/>
                    <a:gd name="T33" fmla="*/ 428 h 604"/>
                    <a:gd name="T34" fmla="*/ 162 w 1056"/>
                    <a:gd name="T35" fmla="*/ 422 h 604"/>
                    <a:gd name="T36" fmla="*/ 114 w 1056"/>
                    <a:gd name="T37" fmla="*/ 444 h 604"/>
                    <a:gd name="T38" fmla="*/ 126 w 1056"/>
                    <a:gd name="T39" fmla="*/ 484 h 604"/>
                    <a:gd name="T40" fmla="*/ 112 w 1056"/>
                    <a:gd name="T41" fmla="*/ 490 h 604"/>
                    <a:gd name="T42" fmla="*/ 106 w 1056"/>
                    <a:gd name="T43" fmla="*/ 512 h 604"/>
                    <a:gd name="T44" fmla="*/ 104 w 1056"/>
                    <a:gd name="T45" fmla="*/ 480 h 604"/>
                    <a:gd name="T46" fmla="*/ 96 w 1056"/>
                    <a:gd name="T47" fmla="*/ 440 h 604"/>
                    <a:gd name="T48" fmla="*/ 76 w 1056"/>
                    <a:gd name="T49" fmla="*/ 418 h 604"/>
                    <a:gd name="T50" fmla="*/ 38 w 1056"/>
                    <a:gd name="T51" fmla="*/ 390 h 604"/>
                    <a:gd name="T52" fmla="*/ 50 w 1056"/>
                    <a:gd name="T53" fmla="*/ 374 h 604"/>
                    <a:gd name="T54" fmla="*/ 20 w 1056"/>
                    <a:gd name="T55" fmla="*/ 324 h 604"/>
                    <a:gd name="T56" fmla="*/ 8 w 1056"/>
                    <a:gd name="T57" fmla="*/ 308 h 604"/>
                    <a:gd name="T58" fmla="*/ 2 w 1056"/>
                    <a:gd name="T59" fmla="*/ 270 h 604"/>
                    <a:gd name="T60" fmla="*/ 50 w 1056"/>
                    <a:gd name="T61" fmla="*/ 286 h 604"/>
                    <a:gd name="T62" fmla="*/ 136 w 1056"/>
                    <a:gd name="T63" fmla="*/ 276 h 604"/>
                    <a:gd name="T64" fmla="*/ 126 w 1056"/>
                    <a:gd name="T65" fmla="*/ 252 h 604"/>
                    <a:gd name="T66" fmla="*/ 156 w 1056"/>
                    <a:gd name="T67" fmla="*/ 250 h 604"/>
                    <a:gd name="T68" fmla="*/ 200 w 1056"/>
                    <a:gd name="T69" fmla="*/ 256 h 604"/>
                    <a:gd name="T70" fmla="*/ 254 w 1056"/>
                    <a:gd name="T71" fmla="*/ 240 h 604"/>
                    <a:gd name="T72" fmla="*/ 398 w 1056"/>
                    <a:gd name="T73" fmla="*/ 180 h 604"/>
                    <a:gd name="T74" fmla="*/ 366 w 1056"/>
                    <a:gd name="T75" fmla="*/ 158 h 604"/>
                    <a:gd name="T76" fmla="*/ 436 w 1056"/>
                    <a:gd name="T77" fmla="*/ 126 h 604"/>
                    <a:gd name="T78" fmla="*/ 472 w 1056"/>
                    <a:gd name="T79" fmla="*/ 100 h 604"/>
                    <a:gd name="T80" fmla="*/ 398 w 1056"/>
                    <a:gd name="T81" fmla="*/ 102 h 604"/>
                    <a:gd name="T82" fmla="*/ 386 w 1056"/>
                    <a:gd name="T83" fmla="*/ 84 h 604"/>
                    <a:gd name="T84" fmla="*/ 470 w 1056"/>
                    <a:gd name="T85" fmla="*/ 90 h 604"/>
                    <a:gd name="T86" fmla="*/ 426 w 1056"/>
                    <a:gd name="T87" fmla="*/ 82 h 604"/>
                    <a:gd name="T88" fmla="*/ 384 w 1056"/>
                    <a:gd name="T89" fmla="*/ 70 h 604"/>
                    <a:gd name="T90" fmla="*/ 424 w 1056"/>
                    <a:gd name="T91" fmla="*/ 72 h 604"/>
                    <a:gd name="T92" fmla="*/ 482 w 1056"/>
                    <a:gd name="T93" fmla="*/ 66 h 604"/>
                    <a:gd name="T94" fmla="*/ 512 w 1056"/>
                    <a:gd name="T95" fmla="*/ 118 h 604"/>
                    <a:gd name="T96" fmla="*/ 522 w 1056"/>
                    <a:gd name="T97" fmla="*/ 58 h 604"/>
                    <a:gd name="T98" fmla="*/ 536 w 1056"/>
                    <a:gd name="T99" fmla="*/ 110 h 604"/>
                    <a:gd name="T100" fmla="*/ 548 w 1056"/>
                    <a:gd name="T101" fmla="*/ 52 h 604"/>
                    <a:gd name="T102" fmla="*/ 566 w 1056"/>
                    <a:gd name="T103" fmla="*/ 102 h 604"/>
                    <a:gd name="T104" fmla="*/ 908 w 1056"/>
                    <a:gd name="T105" fmla="*/ 0 h 60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56" h="604">
                      <a:moveTo>
                        <a:pt x="1050" y="8"/>
                      </a:moveTo>
                      <a:lnTo>
                        <a:pt x="1056" y="590"/>
                      </a:lnTo>
                      <a:lnTo>
                        <a:pt x="526" y="604"/>
                      </a:lnTo>
                      <a:lnTo>
                        <a:pt x="512" y="584"/>
                      </a:lnTo>
                      <a:lnTo>
                        <a:pt x="526" y="574"/>
                      </a:lnTo>
                      <a:lnTo>
                        <a:pt x="510" y="566"/>
                      </a:lnTo>
                      <a:lnTo>
                        <a:pt x="510" y="548"/>
                      </a:lnTo>
                      <a:lnTo>
                        <a:pt x="532" y="532"/>
                      </a:lnTo>
                      <a:lnTo>
                        <a:pt x="530" y="520"/>
                      </a:lnTo>
                      <a:lnTo>
                        <a:pt x="490" y="528"/>
                      </a:lnTo>
                      <a:lnTo>
                        <a:pt x="486" y="514"/>
                      </a:lnTo>
                      <a:lnTo>
                        <a:pt x="470" y="514"/>
                      </a:lnTo>
                      <a:lnTo>
                        <a:pt x="474" y="496"/>
                      </a:lnTo>
                      <a:lnTo>
                        <a:pt x="462" y="492"/>
                      </a:lnTo>
                      <a:lnTo>
                        <a:pt x="436" y="508"/>
                      </a:lnTo>
                      <a:lnTo>
                        <a:pt x="430" y="496"/>
                      </a:lnTo>
                      <a:lnTo>
                        <a:pt x="408" y="504"/>
                      </a:lnTo>
                      <a:lnTo>
                        <a:pt x="400" y="516"/>
                      </a:lnTo>
                      <a:lnTo>
                        <a:pt x="388" y="514"/>
                      </a:lnTo>
                      <a:lnTo>
                        <a:pt x="382" y="504"/>
                      </a:lnTo>
                      <a:lnTo>
                        <a:pt x="370" y="506"/>
                      </a:lnTo>
                      <a:lnTo>
                        <a:pt x="312" y="520"/>
                      </a:lnTo>
                      <a:lnTo>
                        <a:pt x="296" y="494"/>
                      </a:lnTo>
                      <a:lnTo>
                        <a:pt x="348" y="462"/>
                      </a:lnTo>
                      <a:lnTo>
                        <a:pt x="340" y="444"/>
                      </a:lnTo>
                      <a:lnTo>
                        <a:pt x="322" y="448"/>
                      </a:lnTo>
                      <a:lnTo>
                        <a:pt x="264" y="470"/>
                      </a:lnTo>
                      <a:lnTo>
                        <a:pt x="250" y="468"/>
                      </a:lnTo>
                      <a:lnTo>
                        <a:pt x="236" y="448"/>
                      </a:lnTo>
                      <a:lnTo>
                        <a:pt x="242" y="438"/>
                      </a:lnTo>
                      <a:lnTo>
                        <a:pt x="260" y="430"/>
                      </a:lnTo>
                      <a:lnTo>
                        <a:pt x="282" y="422"/>
                      </a:lnTo>
                      <a:lnTo>
                        <a:pt x="246" y="428"/>
                      </a:lnTo>
                      <a:lnTo>
                        <a:pt x="220" y="428"/>
                      </a:lnTo>
                      <a:lnTo>
                        <a:pt x="180" y="432"/>
                      </a:lnTo>
                      <a:lnTo>
                        <a:pt x="162" y="422"/>
                      </a:lnTo>
                      <a:lnTo>
                        <a:pt x="120" y="422"/>
                      </a:lnTo>
                      <a:lnTo>
                        <a:pt x="114" y="444"/>
                      </a:lnTo>
                      <a:lnTo>
                        <a:pt x="122" y="458"/>
                      </a:lnTo>
                      <a:lnTo>
                        <a:pt x="126" y="484"/>
                      </a:lnTo>
                      <a:lnTo>
                        <a:pt x="110" y="478"/>
                      </a:lnTo>
                      <a:lnTo>
                        <a:pt x="112" y="490"/>
                      </a:lnTo>
                      <a:lnTo>
                        <a:pt x="124" y="508"/>
                      </a:lnTo>
                      <a:lnTo>
                        <a:pt x="106" y="512"/>
                      </a:lnTo>
                      <a:lnTo>
                        <a:pt x="94" y="502"/>
                      </a:lnTo>
                      <a:lnTo>
                        <a:pt x="104" y="480"/>
                      </a:lnTo>
                      <a:lnTo>
                        <a:pt x="92" y="482"/>
                      </a:lnTo>
                      <a:lnTo>
                        <a:pt x="96" y="440"/>
                      </a:lnTo>
                      <a:lnTo>
                        <a:pt x="106" y="420"/>
                      </a:lnTo>
                      <a:lnTo>
                        <a:pt x="76" y="418"/>
                      </a:lnTo>
                      <a:lnTo>
                        <a:pt x="58" y="404"/>
                      </a:lnTo>
                      <a:lnTo>
                        <a:pt x="38" y="390"/>
                      </a:lnTo>
                      <a:lnTo>
                        <a:pt x="34" y="378"/>
                      </a:lnTo>
                      <a:lnTo>
                        <a:pt x="50" y="374"/>
                      </a:lnTo>
                      <a:lnTo>
                        <a:pt x="32" y="334"/>
                      </a:lnTo>
                      <a:lnTo>
                        <a:pt x="20" y="324"/>
                      </a:lnTo>
                      <a:lnTo>
                        <a:pt x="0" y="318"/>
                      </a:lnTo>
                      <a:lnTo>
                        <a:pt x="8" y="308"/>
                      </a:lnTo>
                      <a:lnTo>
                        <a:pt x="22" y="292"/>
                      </a:lnTo>
                      <a:lnTo>
                        <a:pt x="2" y="270"/>
                      </a:lnTo>
                      <a:lnTo>
                        <a:pt x="20" y="264"/>
                      </a:lnTo>
                      <a:lnTo>
                        <a:pt x="50" y="286"/>
                      </a:lnTo>
                      <a:lnTo>
                        <a:pt x="116" y="286"/>
                      </a:lnTo>
                      <a:lnTo>
                        <a:pt x="136" y="276"/>
                      </a:lnTo>
                      <a:lnTo>
                        <a:pt x="138" y="260"/>
                      </a:lnTo>
                      <a:lnTo>
                        <a:pt x="126" y="252"/>
                      </a:lnTo>
                      <a:lnTo>
                        <a:pt x="140" y="242"/>
                      </a:lnTo>
                      <a:lnTo>
                        <a:pt x="156" y="250"/>
                      </a:lnTo>
                      <a:lnTo>
                        <a:pt x="176" y="260"/>
                      </a:lnTo>
                      <a:lnTo>
                        <a:pt x="200" y="256"/>
                      </a:lnTo>
                      <a:lnTo>
                        <a:pt x="222" y="246"/>
                      </a:lnTo>
                      <a:lnTo>
                        <a:pt x="254" y="240"/>
                      </a:lnTo>
                      <a:lnTo>
                        <a:pt x="346" y="206"/>
                      </a:lnTo>
                      <a:lnTo>
                        <a:pt x="398" y="180"/>
                      </a:lnTo>
                      <a:lnTo>
                        <a:pt x="408" y="172"/>
                      </a:lnTo>
                      <a:lnTo>
                        <a:pt x="366" y="158"/>
                      </a:lnTo>
                      <a:lnTo>
                        <a:pt x="394" y="120"/>
                      </a:lnTo>
                      <a:lnTo>
                        <a:pt x="436" y="126"/>
                      </a:lnTo>
                      <a:lnTo>
                        <a:pt x="474" y="122"/>
                      </a:lnTo>
                      <a:lnTo>
                        <a:pt x="472" y="100"/>
                      </a:lnTo>
                      <a:lnTo>
                        <a:pt x="414" y="106"/>
                      </a:lnTo>
                      <a:lnTo>
                        <a:pt x="398" y="102"/>
                      </a:lnTo>
                      <a:lnTo>
                        <a:pt x="378" y="94"/>
                      </a:lnTo>
                      <a:cubicBezTo>
                        <a:pt x="384" y="83"/>
                        <a:pt x="380" y="84"/>
                        <a:pt x="386" y="84"/>
                      </a:cubicBezTo>
                      <a:lnTo>
                        <a:pt x="420" y="98"/>
                      </a:lnTo>
                      <a:lnTo>
                        <a:pt x="470" y="90"/>
                      </a:lnTo>
                      <a:lnTo>
                        <a:pt x="470" y="74"/>
                      </a:lnTo>
                      <a:lnTo>
                        <a:pt x="426" y="82"/>
                      </a:lnTo>
                      <a:lnTo>
                        <a:pt x="402" y="78"/>
                      </a:lnTo>
                      <a:cubicBezTo>
                        <a:pt x="396" y="75"/>
                        <a:pt x="384" y="70"/>
                        <a:pt x="384" y="70"/>
                      </a:cubicBezTo>
                      <a:lnTo>
                        <a:pt x="392" y="60"/>
                      </a:lnTo>
                      <a:lnTo>
                        <a:pt x="424" y="72"/>
                      </a:lnTo>
                      <a:lnTo>
                        <a:pt x="454" y="68"/>
                      </a:lnTo>
                      <a:lnTo>
                        <a:pt x="482" y="66"/>
                      </a:lnTo>
                      <a:lnTo>
                        <a:pt x="484" y="122"/>
                      </a:lnTo>
                      <a:lnTo>
                        <a:pt x="512" y="118"/>
                      </a:lnTo>
                      <a:lnTo>
                        <a:pt x="510" y="62"/>
                      </a:lnTo>
                      <a:lnTo>
                        <a:pt x="522" y="58"/>
                      </a:lnTo>
                      <a:lnTo>
                        <a:pt x="524" y="114"/>
                      </a:lnTo>
                      <a:lnTo>
                        <a:pt x="536" y="110"/>
                      </a:lnTo>
                      <a:lnTo>
                        <a:pt x="536" y="54"/>
                      </a:lnTo>
                      <a:lnTo>
                        <a:pt x="548" y="52"/>
                      </a:lnTo>
                      <a:lnTo>
                        <a:pt x="548" y="110"/>
                      </a:lnTo>
                      <a:lnTo>
                        <a:pt x="566" y="102"/>
                      </a:lnTo>
                      <a:lnTo>
                        <a:pt x="564" y="20"/>
                      </a:lnTo>
                      <a:lnTo>
                        <a:pt x="908" y="0"/>
                      </a:lnTo>
                      <a:lnTo>
                        <a:pt x="105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7" name="Freeform 28"/>
                <p:cNvSpPr>
                  <a:spLocks/>
                </p:cNvSpPr>
                <p:nvPr/>
              </p:nvSpPr>
              <p:spPr bwMode="ltGray">
                <a:xfrm>
                  <a:off x="2242" y="2912"/>
                  <a:ext cx="204" cy="110"/>
                </a:xfrm>
                <a:custGeom>
                  <a:avLst/>
                  <a:gdLst>
                    <a:gd name="T0" fmla="*/ 190 w 204"/>
                    <a:gd name="T1" fmla="*/ 0 h 110"/>
                    <a:gd name="T2" fmla="*/ 110 w 204"/>
                    <a:gd name="T3" fmla="*/ 16 h 110"/>
                    <a:gd name="T4" fmla="*/ 112 w 204"/>
                    <a:gd name="T5" fmla="*/ 22 h 110"/>
                    <a:gd name="T6" fmla="*/ 172 w 204"/>
                    <a:gd name="T7" fmla="*/ 14 h 110"/>
                    <a:gd name="T8" fmla="*/ 170 w 204"/>
                    <a:gd name="T9" fmla="*/ 26 h 110"/>
                    <a:gd name="T10" fmla="*/ 110 w 204"/>
                    <a:gd name="T11" fmla="*/ 38 h 110"/>
                    <a:gd name="T12" fmla="*/ 112 w 204"/>
                    <a:gd name="T13" fmla="*/ 50 h 110"/>
                    <a:gd name="T14" fmla="*/ 174 w 204"/>
                    <a:gd name="T15" fmla="*/ 34 h 110"/>
                    <a:gd name="T16" fmla="*/ 178 w 204"/>
                    <a:gd name="T17" fmla="*/ 80 h 110"/>
                    <a:gd name="T18" fmla="*/ 120 w 204"/>
                    <a:gd name="T19" fmla="*/ 84 h 110"/>
                    <a:gd name="T20" fmla="*/ 74 w 204"/>
                    <a:gd name="T21" fmla="*/ 44 h 110"/>
                    <a:gd name="T22" fmla="*/ 74 w 204"/>
                    <a:gd name="T23" fmla="*/ 56 h 110"/>
                    <a:gd name="T24" fmla="*/ 110 w 204"/>
                    <a:gd name="T25" fmla="*/ 86 h 110"/>
                    <a:gd name="T26" fmla="*/ 46 w 204"/>
                    <a:gd name="T27" fmla="*/ 94 h 110"/>
                    <a:gd name="T28" fmla="*/ 46 w 204"/>
                    <a:gd name="T29" fmla="*/ 30 h 110"/>
                    <a:gd name="T30" fmla="*/ 30 w 204"/>
                    <a:gd name="T31" fmla="*/ 34 h 110"/>
                    <a:gd name="T32" fmla="*/ 34 w 204"/>
                    <a:gd name="T33" fmla="*/ 94 h 110"/>
                    <a:gd name="T34" fmla="*/ 12 w 204"/>
                    <a:gd name="T35" fmla="*/ 88 h 110"/>
                    <a:gd name="T36" fmla="*/ 12 w 204"/>
                    <a:gd name="T37" fmla="*/ 32 h 110"/>
                    <a:gd name="T38" fmla="*/ 0 w 204"/>
                    <a:gd name="T39" fmla="*/ 28 h 110"/>
                    <a:gd name="T40" fmla="*/ 4 w 204"/>
                    <a:gd name="T41" fmla="*/ 92 h 110"/>
                    <a:gd name="T42" fmla="*/ 70 w 204"/>
                    <a:gd name="T43" fmla="*/ 110 h 110"/>
                    <a:gd name="T44" fmla="*/ 182 w 204"/>
                    <a:gd name="T45" fmla="*/ 98 h 110"/>
                    <a:gd name="T46" fmla="*/ 204 w 204"/>
                    <a:gd name="T47" fmla="*/ 72 h 110"/>
                    <a:gd name="T48" fmla="*/ 190 w 204"/>
                    <a:gd name="T49" fmla="*/ 0 h 1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04" h="110">
                      <a:moveTo>
                        <a:pt x="190" y="0"/>
                      </a:moveTo>
                      <a:lnTo>
                        <a:pt x="110" y="16"/>
                      </a:lnTo>
                      <a:lnTo>
                        <a:pt x="112" y="22"/>
                      </a:lnTo>
                      <a:lnTo>
                        <a:pt x="172" y="14"/>
                      </a:lnTo>
                      <a:lnTo>
                        <a:pt x="170" y="26"/>
                      </a:lnTo>
                      <a:lnTo>
                        <a:pt x="110" y="38"/>
                      </a:lnTo>
                      <a:lnTo>
                        <a:pt x="112" y="50"/>
                      </a:lnTo>
                      <a:lnTo>
                        <a:pt x="174" y="34"/>
                      </a:lnTo>
                      <a:lnTo>
                        <a:pt x="178" y="80"/>
                      </a:lnTo>
                      <a:lnTo>
                        <a:pt x="120" y="84"/>
                      </a:lnTo>
                      <a:lnTo>
                        <a:pt x="74" y="44"/>
                      </a:lnTo>
                      <a:lnTo>
                        <a:pt x="74" y="56"/>
                      </a:lnTo>
                      <a:lnTo>
                        <a:pt x="110" y="86"/>
                      </a:lnTo>
                      <a:lnTo>
                        <a:pt x="46" y="94"/>
                      </a:lnTo>
                      <a:lnTo>
                        <a:pt x="46" y="30"/>
                      </a:lnTo>
                      <a:cubicBezTo>
                        <a:pt x="29" y="32"/>
                        <a:pt x="30" y="27"/>
                        <a:pt x="30" y="34"/>
                      </a:cubicBezTo>
                      <a:lnTo>
                        <a:pt x="34" y="94"/>
                      </a:lnTo>
                      <a:lnTo>
                        <a:pt x="12" y="88"/>
                      </a:lnTo>
                      <a:lnTo>
                        <a:pt x="12" y="32"/>
                      </a:lnTo>
                      <a:lnTo>
                        <a:pt x="0" y="28"/>
                      </a:lnTo>
                      <a:lnTo>
                        <a:pt x="4" y="92"/>
                      </a:lnTo>
                      <a:lnTo>
                        <a:pt x="70" y="110"/>
                      </a:lnTo>
                      <a:lnTo>
                        <a:pt x="182" y="98"/>
                      </a:lnTo>
                      <a:lnTo>
                        <a:pt x="204" y="7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8" name="Freeform 29"/>
                <p:cNvSpPr>
                  <a:spLocks/>
                </p:cNvSpPr>
                <p:nvPr/>
              </p:nvSpPr>
              <p:spPr bwMode="ltGray">
                <a:xfrm>
                  <a:off x="2874" y="2868"/>
                  <a:ext cx="914" cy="584"/>
                </a:xfrm>
                <a:custGeom>
                  <a:avLst/>
                  <a:gdLst>
                    <a:gd name="T0" fmla="*/ 440 w 914"/>
                    <a:gd name="T1" fmla="*/ 28 h 584"/>
                    <a:gd name="T2" fmla="*/ 440 w 914"/>
                    <a:gd name="T3" fmla="*/ 36 h 584"/>
                    <a:gd name="T4" fmla="*/ 282 w 914"/>
                    <a:gd name="T5" fmla="*/ 56 h 584"/>
                    <a:gd name="T6" fmla="*/ 470 w 914"/>
                    <a:gd name="T7" fmla="*/ 42 h 584"/>
                    <a:gd name="T8" fmla="*/ 284 w 914"/>
                    <a:gd name="T9" fmla="*/ 66 h 584"/>
                    <a:gd name="T10" fmla="*/ 352 w 914"/>
                    <a:gd name="T11" fmla="*/ 88 h 584"/>
                    <a:gd name="T12" fmla="*/ 464 w 914"/>
                    <a:gd name="T13" fmla="*/ 82 h 584"/>
                    <a:gd name="T14" fmla="*/ 484 w 914"/>
                    <a:gd name="T15" fmla="*/ 102 h 584"/>
                    <a:gd name="T16" fmla="*/ 468 w 914"/>
                    <a:gd name="T17" fmla="*/ 130 h 584"/>
                    <a:gd name="T18" fmla="*/ 544 w 914"/>
                    <a:gd name="T19" fmla="*/ 182 h 584"/>
                    <a:gd name="T20" fmla="*/ 708 w 914"/>
                    <a:gd name="T21" fmla="*/ 206 h 584"/>
                    <a:gd name="T22" fmla="*/ 768 w 914"/>
                    <a:gd name="T23" fmla="*/ 186 h 584"/>
                    <a:gd name="T24" fmla="*/ 764 w 914"/>
                    <a:gd name="T25" fmla="*/ 210 h 584"/>
                    <a:gd name="T26" fmla="*/ 786 w 914"/>
                    <a:gd name="T27" fmla="*/ 240 h 584"/>
                    <a:gd name="T28" fmla="*/ 882 w 914"/>
                    <a:gd name="T29" fmla="*/ 224 h 584"/>
                    <a:gd name="T30" fmla="*/ 910 w 914"/>
                    <a:gd name="T31" fmla="*/ 214 h 584"/>
                    <a:gd name="T32" fmla="*/ 904 w 914"/>
                    <a:gd name="T33" fmla="*/ 248 h 584"/>
                    <a:gd name="T34" fmla="*/ 908 w 914"/>
                    <a:gd name="T35" fmla="*/ 262 h 584"/>
                    <a:gd name="T36" fmla="*/ 904 w 914"/>
                    <a:gd name="T37" fmla="*/ 282 h 584"/>
                    <a:gd name="T38" fmla="*/ 868 w 914"/>
                    <a:gd name="T39" fmla="*/ 342 h 584"/>
                    <a:gd name="T40" fmla="*/ 828 w 914"/>
                    <a:gd name="T41" fmla="*/ 358 h 584"/>
                    <a:gd name="T42" fmla="*/ 806 w 914"/>
                    <a:gd name="T43" fmla="*/ 414 h 584"/>
                    <a:gd name="T44" fmla="*/ 790 w 914"/>
                    <a:gd name="T45" fmla="*/ 430 h 584"/>
                    <a:gd name="T46" fmla="*/ 802 w 914"/>
                    <a:gd name="T47" fmla="*/ 472 h 584"/>
                    <a:gd name="T48" fmla="*/ 784 w 914"/>
                    <a:gd name="T49" fmla="*/ 452 h 584"/>
                    <a:gd name="T50" fmla="*/ 770 w 914"/>
                    <a:gd name="T51" fmla="*/ 440 h 584"/>
                    <a:gd name="T52" fmla="*/ 782 w 914"/>
                    <a:gd name="T53" fmla="*/ 380 h 584"/>
                    <a:gd name="T54" fmla="*/ 624 w 914"/>
                    <a:gd name="T55" fmla="*/ 398 h 584"/>
                    <a:gd name="T56" fmla="*/ 644 w 914"/>
                    <a:gd name="T57" fmla="*/ 430 h 584"/>
                    <a:gd name="T58" fmla="*/ 598 w 914"/>
                    <a:gd name="T59" fmla="*/ 436 h 584"/>
                    <a:gd name="T60" fmla="*/ 516 w 914"/>
                    <a:gd name="T61" fmla="*/ 400 h 584"/>
                    <a:gd name="T62" fmla="*/ 558 w 914"/>
                    <a:gd name="T63" fmla="*/ 444 h 584"/>
                    <a:gd name="T64" fmla="*/ 586 w 914"/>
                    <a:gd name="T65" fmla="*/ 476 h 584"/>
                    <a:gd name="T66" fmla="*/ 520 w 914"/>
                    <a:gd name="T67" fmla="*/ 470 h 584"/>
                    <a:gd name="T68" fmla="*/ 486 w 914"/>
                    <a:gd name="T69" fmla="*/ 480 h 584"/>
                    <a:gd name="T70" fmla="*/ 440 w 914"/>
                    <a:gd name="T71" fmla="*/ 478 h 584"/>
                    <a:gd name="T72" fmla="*/ 368 w 914"/>
                    <a:gd name="T73" fmla="*/ 512 h 584"/>
                    <a:gd name="T74" fmla="*/ 320 w 914"/>
                    <a:gd name="T75" fmla="*/ 520 h 584"/>
                    <a:gd name="T76" fmla="*/ 336 w 914"/>
                    <a:gd name="T77" fmla="*/ 550 h 584"/>
                    <a:gd name="T78" fmla="*/ 8 w 914"/>
                    <a:gd name="T79" fmla="*/ 584 h 584"/>
                    <a:gd name="T80" fmla="*/ 264 w 914"/>
                    <a:gd name="T81" fmla="*/ 8 h 5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914" h="584">
                      <a:moveTo>
                        <a:pt x="282" y="22"/>
                      </a:moveTo>
                      <a:lnTo>
                        <a:pt x="440" y="28"/>
                      </a:lnTo>
                      <a:lnTo>
                        <a:pt x="468" y="18"/>
                      </a:lnTo>
                      <a:lnTo>
                        <a:pt x="440" y="36"/>
                      </a:lnTo>
                      <a:lnTo>
                        <a:pt x="280" y="36"/>
                      </a:lnTo>
                      <a:lnTo>
                        <a:pt x="282" y="56"/>
                      </a:lnTo>
                      <a:lnTo>
                        <a:pt x="440" y="52"/>
                      </a:lnTo>
                      <a:lnTo>
                        <a:pt x="470" y="42"/>
                      </a:lnTo>
                      <a:lnTo>
                        <a:pt x="440" y="64"/>
                      </a:lnTo>
                      <a:lnTo>
                        <a:pt x="284" y="66"/>
                      </a:lnTo>
                      <a:lnTo>
                        <a:pt x="298" y="78"/>
                      </a:lnTo>
                      <a:lnTo>
                        <a:pt x="352" y="88"/>
                      </a:lnTo>
                      <a:lnTo>
                        <a:pt x="430" y="84"/>
                      </a:lnTo>
                      <a:lnTo>
                        <a:pt x="464" y="82"/>
                      </a:lnTo>
                      <a:lnTo>
                        <a:pt x="466" y="102"/>
                      </a:lnTo>
                      <a:lnTo>
                        <a:pt x="484" y="102"/>
                      </a:lnTo>
                      <a:lnTo>
                        <a:pt x="488" y="120"/>
                      </a:lnTo>
                      <a:lnTo>
                        <a:pt x="468" y="130"/>
                      </a:lnTo>
                      <a:lnTo>
                        <a:pt x="476" y="148"/>
                      </a:lnTo>
                      <a:lnTo>
                        <a:pt x="544" y="182"/>
                      </a:lnTo>
                      <a:lnTo>
                        <a:pt x="636" y="202"/>
                      </a:lnTo>
                      <a:lnTo>
                        <a:pt x="708" y="206"/>
                      </a:lnTo>
                      <a:lnTo>
                        <a:pt x="742" y="196"/>
                      </a:lnTo>
                      <a:lnTo>
                        <a:pt x="768" y="186"/>
                      </a:lnTo>
                      <a:lnTo>
                        <a:pt x="778" y="194"/>
                      </a:lnTo>
                      <a:lnTo>
                        <a:pt x="764" y="210"/>
                      </a:lnTo>
                      <a:lnTo>
                        <a:pt x="766" y="228"/>
                      </a:lnTo>
                      <a:lnTo>
                        <a:pt x="786" y="240"/>
                      </a:lnTo>
                      <a:lnTo>
                        <a:pt x="838" y="236"/>
                      </a:lnTo>
                      <a:lnTo>
                        <a:pt x="882" y="224"/>
                      </a:lnTo>
                      <a:lnTo>
                        <a:pt x="902" y="204"/>
                      </a:lnTo>
                      <a:lnTo>
                        <a:pt x="910" y="214"/>
                      </a:lnTo>
                      <a:lnTo>
                        <a:pt x="896" y="232"/>
                      </a:lnTo>
                      <a:lnTo>
                        <a:pt x="904" y="248"/>
                      </a:lnTo>
                      <a:lnTo>
                        <a:pt x="894" y="260"/>
                      </a:lnTo>
                      <a:lnTo>
                        <a:pt x="908" y="262"/>
                      </a:lnTo>
                      <a:lnTo>
                        <a:pt x="914" y="274"/>
                      </a:lnTo>
                      <a:lnTo>
                        <a:pt x="904" y="282"/>
                      </a:lnTo>
                      <a:lnTo>
                        <a:pt x="856" y="328"/>
                      </a:lnTo>
                      <a:lnTo>
                        <a:pt x="868" y="342"/>
                      </a:lnTo>
                      <a:lnTo>
                        <a:pt x="844" y="358"/>
                      </a:lnTo>
                      <a:lnTo>
                        <a:pt x="828" y="358"/>
                      </a:lnTo>
                      <a:lnTo>
                        <a:pt x="792" y="378"/>
                      </a:lnTo>
                      <a:lnTo>
                        <a:pt x="806" y="414"/>
                      </a:lnTo>
                      <a:lnTo>
                        <a:pt x="802" y="442"/>
                      </a:lnTo>
                      <a:lnTo>
                        <a:pt x="790" y="430"/>
                      </a:lnTo>
                      <a:lnTo>
                        <a:pt x="790" y="450"/>
                      </a:lnTo>
                      <a:lnTo>
                        <a:pt x="802" y="472"/>
                      </a:lnTo>
                      <a:lnTo>
                        <a:pt x="774" y="472"/>
                      </a:lnTo>
                      <a:lnTo>
                        <a:pt x="784" y="452"/>
                      </a:lnTo>
                      <a:lnTo>
                        <a:pt x="786" y="428"/>
                      </a:lnTo>
                      <a:lnTo>
                        <a:pt x="770" y="440"/>
                      </a:lnTo>
                      <a:lnTo>
                        <a:pt x="774" y="398"/>
                      </a:lnTo>
                      <a:lnTo>
                        <a:pt x="782" y="380"/>
                      </a:lnTo>
                      <a:lnTo>
                        <a:pt x="686" y="396"/>
                      </a:lnTo>
                      <a:lnTo>
                        <a:pt x="624" y="398"/>
                      </a:lnTo>
                      <a:lnTo>
                        <a:pt x="642" y="418"/>
                      </a:lnTo>
                      <a:lnTo>
                        <a:pt x="644" y="430"/>
                      </a:lnTo>
                      <a:lnTo>
                        <a:pt x="626" y="442"/>
                      </a:lnTo>
                      <a:lnTo>
                        <a:pt x="598" y="436"/>
                      </a:lnTo>
                      <a:lnTo>
                        <a:pt x="532" y="406"/>
                      </a:lnTo>
                      <a:lnTo>
                        <a:pt x="516" y="400"/>
                      </a:lnTo>
                      <a:lnTo>
                        <a:pt x="496" y="424"/>
                      </a:lnTo>
                      <a:lnTo>
                        <a:pt x="558" y="444"/>
                      </a:lnTo>
                      <a:lnTo>
                        <a:pt x="588" y="462"/>
                      </a:lnTo>
                      <a:lnTo>
                        <a:pt x="586" y="476"/>
                      </a:lnTo>
                      <a:lnTo>
                        <a:pt x="570" y="494"/>
                      </a:lnTo>
                      <a:lnTo>
                        <a:pt x="520" y="470"/>
                      </a:lnTo>
                      <a:lnTo>
                        <a:pt x="500" y="482"/>
                      </a:lnTo>
                      <a:lnTo>
                        <a:pt x="486" y="480"/>
                      </a:lnTo>
                      <a:lnTo>
                        <a:pt x="448" y="462"/>
                      </a:lnTo>
                      <a:lnTo>
                        <a:pt x="440" y="478"/>
                      </a:lnTo>
                      <a:lnTo>
                        <a:pt x="388" y="476"/>
                      </a:lnTo>
                      <a:lnTo>
                        <a:pt x="368" y="512"/>
                      </a:lnTo>
                      <a:lnTo>
                        <a:pt x="328" y="508"/>
                      </a:lnTo>
                      <a:lnTo>
                        <a:pt x="320" y="520"/>
                      </a:lnTo>
                      <a:lnTo>
                        <a:pt x="332" y="534"/>
                      </a:lnTo>
                      <a:lnTo>
                        <a:pt x="336" y="550"/>
                      </a:lnTo>
                      <a:lnTo>
                        <a:pt x="308" y="580"/>
                      </a:lnTo>
                      <a:lnTo>
                        <a:pt x="8" y="584"/>
                      </a:lnTo>
                      <a:lnTo>
                        <a:pt x="0" y="0"/>
                      </a:lnTo>
                      <a:lnTo>
                        <a:pt x="264" y="8"/>
                      </a:lnTo>
                      <a:lnTo>
                        <a:pt x="282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9" name="Freeform 30"/>
                <p:cNvSpPr>
                  <a:spLocks/>
                </p:cNvSpPr>
                <p:nvPr/>
              </p:nvSpPr>
              <p:spPr bwMode="ltGray">
                <a:xfrm>
                  <a:off x="3174" y="2896"/>
                  <a:ext cx="148" cy="92"/>
                </a:xfrm>
                <a:custGeom>
                  <a:avLst/>
                  <a:gdLst>
                    <a:gd name="T0" fmla="*/ 0 w 148"/>
                    <a:gd name="T1" fmla="*/ 82 h 92"/>
                    <a:gd name="T2" fmla="*/ 4 w 148"/>
                    <a:gd name="T3" fmla="*/ 2 h 92"/>
                    <a:gd name="T4" fmla="*/ 18 w 148"/>
                    <a:gd name="T5" fmla="*/ 0 h 92"/>
                    <a:gd name="T6" fmla="*/ 12 w 148"/>
                    <a:gd name="T7" fmla="*/ 74 h 92"/>
                    <a:gd name="T8" fmla="*/ 44 w 148"/>
                    <a:gd name="T9" fmla="*/ 78 h 92"/>
                    <a:gd name="T10" fmla="*/ 46 w 148"/>
                    <a:gd name="T11" fmla="*/ 2 h 92"/>
                    <a:gd name="T12" fmla="*/ 58 w 148"/>
                    <a:gd name="T13" fmla="*/ 2 h 92"/>
                    <a:gd name="T14" fmla="*/ 56 w 148"/>
                    <a:gd name="T15" fmla="*/ 72 h 92"/>
                    <a:gd name="T16" fmla="*/ 94 w 148"/>
                    <a:gd name="T17" fmla="*/ 70 h 92"/>
                    <a:gd name="T18" fmla="*/ 92 w 148"/>
                    <a:gd name="T19" fmla="*/ 2 h 92"/>
                    <a:gd name="T20" fmla="*/ 106 w 148"/>
                    <a:gd name="T21" fmla="*/ 4 h 92"/>
                    <a:gd name="T22" fmla="*/ 104 w 148"/>
                    <a:gd name="T23" fmla="*/ 68 h 92"/>
                    <a:gd name="T24" fmla="*/ 136 w 148"/>
                    <a:gd name="T25" fmla="*/ 64 h 92"/>
                    <a:gd name="T26" fmla="*/ 128 w 148"/>
                    <a:gd name="T27" fmla="*/ 0 h 92"/>
                    <a:gd name="T28" fmla="*/ 142 w 148"/>
                    <a:gd name="T29" fmla="*/ 2 h 92"/>
                    <a:gd name="T30" fmla="*/ 148 w 148"/>
                    <a:gd name="T31" fmla="*/ 70 h 92"/>
                    <a:gd name="T32" fmla="*/ 60 w 148"/>
                    <a:gd name="T33" fmla="*/ 88 h 92"/>
                    <a:gd name="T34" fmla="*/ 8 w 148"/>
                    <a:gd name="T35" fmla="*/ 92 h 92"/>
                    <a:gd name="T36" fmla="*/ 0 w 148"/>
                    <a:gd name="T37" fmla="*/ 82 h 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48" h="92">
                      <a:moveTo>
                        <a:pt x="0" y="82"/>
                      </a:moveTo>
                      <a:lnTo>
                        <a:pt x="4" y="2"/>
                      </a:lnTo>
                      <a:lnTo>
                        <a:pt x="18" y="0"/>
                      </a:lnTo>
                      <a:lnTo>
                        <a:pt x="12" y="74"/>
                      </a:lnTo>
                      <a:lnTo>
                        <a:pt x="44" y="78"/>
                      </a:lnTo>
                      <a:lnTo>
                        <a:pt x="46" y="2"/>
                      </a:lnTo>
                      <a:lnTo>
                        <a:pt x="58" y="2"/>
                      </a:lnTo>
                      <a:lnTo>
                        <a:pt x="56" y="72"/>
                      </a:lnTo>
                      <a:lnTo>
                        <a:pt x="94" y="70"/>
                      </a:lnTo>
                      <a:lnTo>
                        <a:pt x="92" y="2"/>
                      </a:lnTo>
                      <a:lnTo>
                        <a:pt x="106" y="4"/>
                      </a:lnTo>
                      <a:lnTo>
                        <a:pt x="104" y="68"/>
                      </a:lnTo>
                      <a:lnTo>
                        <a:pt x="136" y="64"/>
                      </a:lnTo>
                      <a:lnTo>
                        <a:pt x="128" y="0"/>
                      </a:lnTo>
                      <a:lnTo>
                        <a:pt x="142" y="2"/>
                      </a:lnTo>
                      <a:lnTo>
                        <a:pt x="148" y="70"/>
                      </a:lnTo>
                      <a:lnTo>
                        <a:pt x="60" y="88"/>
                      </a:lnTo>
                      <a:lnTo>
                        <a:pt x="8" y="9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42" name="Freeform 31"/>
              <p:cNvSpPr>
                <a:spLocks/>
              </p:cNvSpPr>
              <p:nvPr/>
            </p:nvSpPr>
            <p:spPr bwMode="ltGray">
              <a:xfrm>
                <a:off x="1754" y="3426"/>
                <a:ext cx="1156" cy="604"/>
              </a:xfrm>
              <a:custGeom>
                <a:avLst/>
                <a:gdLst>
                  <a:gd name="T0" fmla="*/ 1156 w 1156"/>
                  <a:gd name="T1" fmla="*/ 600 h 604"/>
                  <a:gd name="T2" fmla="*/ 558 w 1156"/>
                  <a:gd name="T3" fmla="*/ 584 h 604"/>
                  <a:gd name="T4" fmla="*/ 555 w 1156"/>
                  <a:gd name="T5" fmla="*/ 566 h 604"/>
                  <a:gd name="T6" fmla="*/ 579 w 1156"/>
                  <a:gd name="T7" fmla="*/ 532 h 604"/>
                  <a:gd name="T8" fmla="*/ 534 w 1156"/>
                  <a:gd name="T9" fmla="*/ 528 h 604"/>
                  <a:gd name="T10" fmla="*/ 512 w 1156"/>
                  <a:gd name="T11" fmla="*/ 514 h 604"/>
                  <a:gd name="T12" fmla="*/ 503 w 1156"/>
                  <a:gd name="T13" fmla="*/ 492 h 604"/>
                  <a:gd name="T14" fmla="*/ 468 w 1156"/>
                  <a:gd name="T15" fmla="*/ 496 h 604"/>
                  <a:gd name="T16" fmla="*/ 436 w 1156"/>
                  <a:gd name="T17" fmla="*/ 516 h 604"/>
                  <a:gd name="T18" fmla="*/ 416 w 1156"/>
                  <a:gd name="T19" fmla="*/ 504 h 604"/>
                  <a:gd name="T20" fmla="*/ 340 w 1156"/>
                  <a:gd name="T21" fmla="*/ 520 h 604"/>
                  <a:gd name="T22" fmla="*/ 379 w 1156"/>
                  <a:gd name="T23" fmla="*/ 462 h 604"/>
                  <a:gd name="T24" fmla="*/ 351 w 1156"/>
                  <a:gd name="T25" fmla="*/ 448 h 604"/>
                  <a:gd name="T26" fmla="*/ 272 w 1156"/>
                  <a:gd name="T27" fmla="*/ 468 h 604"/>
                  <a:gd name="T28" fmla="*/ 264 w 1156"/>
                  <a:gd name="T29" fmla="*/ 438 h 604"/>
                  <a:gd name="T30" fmla="*/ 307 w 1156"/>
                  <a:gd name="T31" fmla="*/ 422 h 604"/>
                  <a:gd name="T32" fmla="*/ 240 w 1156"/>
                  <a:gd name="T33" fmla="*/ 428 h 604"/>
                  <a:gd name="T34" fmla="*/ 176 w 1156"/>
                  <a:gd name="T35" fmla="*/ 422 h 604"/>
                  <a:gd name="T36" fmla="*/ 124 w 1156"/>
                  <a:gd name="T37" fmla="*/ 444 h 604"/>
                  <a:gd name="T38" fmla="*/ 137 w 1156"/>
                  <a:gd name="T39" fmla="*/ 484 h 604"/>
                  <a:gd name="T40" fmla="*/ 122 w 1156"/>
                  <a:gd name="T41" fmla="*/ 490 h 604"/>
                  <a:gd name="T42" fmla="*/ 115 w 1156"/>
                  <a:gd name="T43" fmla="*/ 512 h 604"/>
                  <a:gd name="T44" fmla="*/ 113 w 1156"/>
                  <a:gd name="T45" fmla="*/ 480 h 604"/>
                  <a:gd name="T46" fmla="*/ 105 w 1156"/>
                  <a:gd name="T47" fmla="*/ 440 h 604"/>
                  <a:gd name="T48" fmla="*/ 83 w 1156"/>
                  <a:gd name="T49" fmla="*/ 418 h 604"/>
                  <a:gd name="T50" fmla="*/ 41 w 1156"/>
                  <a:gd name="T51" fmla="*/ 390 h 604"/>
                  <a:gd name="T52" fmla="*/ 54 w 1156"/>
                  <a:gd name="T53" fmla="*/ 374 h 604"/>
                  <a:gd name="T54" fmla="*/ 22 w 1156"/>
                  <a:gd name="T55" fmla="*/ 324 h 604"/>
                  <a:gd name="T56" fmla="*/ 9 w 1156"/>
                  <a:gd name="T57" fmla="*/ 308 h 604"/>
                  <a:gd name="T58" fmla="*/ 2 w 1156"/>
                  <a:gd name="T59" fmla="*/ 270 h 604"/>
                  <a:gd name="T60" fmla="*/ 54 w 1156"/>
                  <a:gd name="T61" fmla="*/ 286 h 604"/>
                  <a:gd name="T62" fmla="*/ 148 w 1156"/>
                  <a:gd name="T63" fmla="*/ 276 h 604"/>
                  <a:gd name="T64" fmla="*/ 137 w 1156"/>
                  <a:gd name="T65" fmla="*/ 252 h 604"/>
                  <a:gd name="T66" fmla="*/ 170 w 1156"/>
                  <a:gd name="T67" fmla="*/ 250 h 604"/>
                  <a:gd name="T68" fmla="*/ 218 w 1156"/>
                  <a:gd name="T69" fmla="*/ 256 h 604"/>
                  <a:gd name="T70" fmla="*/ 277 w 1156"/>
                  <a:gd name="T71" fmla="*/ 240 h 604"/>
                  <a:gd name="T72" fmla="*/ 433 w 1156"/>
                  <a:gd name="T73" fmla="*/ 180 h 604"/>
                  <a:gd name="T74" fmla="*/ 399 w 1156"/>
                  <a:gd name="T75" fmla="*/ 158 h 604"/>
                  <a:gd name="T76" fmla="*/ 475 w 1156"/>
                  <a:gd name="T77" fmla="*/ 126 h 604"/>
                  <a:gd name="T78" fmla="*/ 514 w 1156"/>
                  <a:gd name="T79" fmla="*/ 100 h 604"/>
                  <a:gd name="T80" fmla="*/ 433 w 1156"/>
                  <a:gd name="T81" fmla="*/ 102 h 604"/>
                  <a:gd name="T82" fmla="*/ 420 w 1156"/>
                  <a:gd name="T83" fmla="*/ 84 h 604"/>
                  <a:gd name="T84" fmla="*/ 512 w 1156"/>
                  <a:gd name="T85" fmla="*/ 90 h 604"/>
                  <a:gd name="T86" fmla="*/ 464 w 1156"/>
                  <a:gd name="T87" fmla="*/ 82 h 604"/>
                  <a:gd name="T88" fmla="*/ 418 w 1156"/>
                  <a:gd name="T89" fmla="*/ 70 h 604"/>
                  <a:gd name="T90" fmla="*/ 462 w 1156"/>
                  <a:gd name="T91" fmla="*/ 72 h 604"/>
                  <a:gd name="T92" fmla="*/ 525 w 1156"/>
                  <a:gd name="T93" fmla="*/ 66 h 604"/>
                  <a:gd name="T94" fmla="*/ 558 w 1156"/>
                  <a:gd name="T95" fmla="*/ 118 h 604"/>
                  <a:gd name="T96" fmla="*/ 568 w 1156"/>
                  <a:gd name="T97" fmla="*/ 58 h 604"/>
                  <a:gd name="T98" fmla="*/ 584 w 1156"/>
                  <a:gd name="T99" fmla="*/ 110 h 604"/>
                  <a:gd name="T100" fmla="*/ 597 w 1156"/>
                  <a:gd name="T101" fmla="*/ 52 h 604"/>
                  <a:gd name="T102" fmla="*/ 616 w 1156"/>
                  <a:gd name="T103" fmla="*/ 102 h 604"/>
                  <a:gd name="T104" fmla="*/ 989 w 1156"/>
                  <a:gd name="T105" fmla="*/ 0 h 6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56" h="604">
                    <a:moveTo>
                      <a:pt x="1143" y="8"/>
                    </a:moveTo>
                    <a:lnTo>
                      <a:pt x="1156" y="600"/>
                    </a:lnTo>
                    <a:lnTo>
                      <a:pt x="573" y="604"/>
                    </a:lnTo>
                    <a:lnTo>
                      <a:pt x="558" y="584"/>
                    </a:lnTo>
                    <a:lnTo>
                      <a:pt x="573" y="574"/>
                    </a:lnTo>
                    <a:lnTo>
                      <a:pt x="555" y="566"/>
                    </a:lnTo>
                    <a:lnTo>
                      <a:pt x="555" y="548"/>
                    </a:lnTo>
                    <a:lnTo>
                      <a:pt x="579" y="532"/>
                    </a:lnTo>
                    <a:lnTo>
                      <a:pt x="577" y="520"/>
                    </a:lnTo>
                    <a:lnTo>
                      <a:pt x="534" y="528"/>
                    </a:lnTo>
                    <a:lnTo>
                      <a:pt x="529" y="514"/>
                    </a:lnTo>
                    <a:lnTo>
                      <a:pt x="512" y="514"/>
                    </a:lnTo>
                    <a:lnTo>
                      <a:pt x="516" y="496"/>
                    </a:lnTo>
                    <a:lnTo>
                      <a:pt x="503" y="492"/>
                    </a:lnTo>
                    <a:lnTo>
                      <a:pt x="475" y="508"/>
                    </a:lnTo>
                    <a:lnTo>
                      <a:pt x="468" y="496"/>
                    </a:lnTo>
                    <a:lnTo>
                      <a:pt x="444" y="504"/>
                    </a:lnTo>
                    <a:lnTo>
                      <a:pt x="436" y="516"/>
                    </a:lnTo>
                    <a:lnTo>
                      <a:pt x="423" y="514"/>
                    </a:lnTo>
                    <a:lnTo>
                      <a:pt x="416" y="504"/>
                    </a:lnTo>
                    <a:lnTo>
                      <a:pt x="403" y="506"/>
                    </a:lnTo>
                    <a:lnTo>
                      <a:pt x="340" y="520"/>
                    </a:lnTo>
                    <a:lnTo>
                      <a:pt x="322" y="494"/>
                    </a:lnTo>
                    <a:lnTo>
                      <a:pt x="379" y="462"/>
                    </a:lnTo>
                    <a:lnTo>
                      <a:pt x="370" y="444"/>
                    </a:lnTo>
                    <a:lnTo>
                      <a:pt x="351" y="448"/>
                    </a:lnTo>
                    <a:lnTo>
                      <a:pt x="288" y="470"/>
                    </a:lnTo>
                    <a:lnTo>
                      <a:pt x="272" y="468"/>
                    </a:lnTo>
                    <a:lnTo>
                      <a:pt x="257" y="448"/>
                    </a:lnTo>
                    <a:lnTo>
                      <a:pt x="264" y="438"/>
                    </a:lnTo>
                    <a:lnTo>
                      <a:pt x="283" y="430"/>
                    </a:lnTo>
                    <a:lnTo>
                      <a:pt x="307" y="422"/>
                    </a:lnTo>
                    <a:lnTo>
                      <a:pt x="268" y="428"/>
                    </a:lnTo>
                    <a:lnTo>
                      <a:pt x="240" y="428"/>
                    </a:lnTo>
                    <a:lnTo>
                      <a:pt x="196" y="432"/>
                    </a:lnTo>
                    <a:lnTo>
                      <a:pt x="176" y="422"/>
                    </a:lnTo>
                    <a:lnTo>
                      <a:pt x="131" y="422"/>
                    </a:lnTo>
                    <a:lnTo>
                      <a:pt x="124" y="444"/>
                    </a:lnTo>
                    <a:lnTo>
                      <a:pt x="133" y="458"/>
                    </a:lnTo>
                    <a:lnTo>
                      <a:pt x="137" y="484"/>
                    </a:lnTo>
                    <a:lnTo>
                      <a:pt x="120" y="478"/>
                    </a:lnTo>
                    <a:lnTo>
                      <a:pt x="122" y="490"/>
                    </a:lnTo>
                    <a:lnTo>
                      <a:pt x="135" y="508"/>
                    </a:lnTo>
                    <a:lnTo>
                      <a:pt x="115" y="512"/>
                    </a:lnTo>
                    <a:lnTo>
                      <a:pt x="102" y="502"/>
                    </a:lnTo>
                    <a:lnTo>
                      <a:pt x="113" y="480"/>
                    </a:lnTo>
                    <a:lnTo>
                      <a:pt x="100" y="482"/>
                    </a:lnTo>
                    <a:lnTo>
                      <a:pt x="105" y="440"/>
                    </a:lnTo>
                    <a:lnTo>
                      <a:pt x="115" y="420"/>
                    </a:lnTo>
                    <a:lnTo>
                      <a:pt x="83" y="418"/>
                    </a:lnTo>
                    <a:lnTo>
                      <a:pt x="63" y="404"/>
                    </a:lnTo>
                    <a:lnTo>
                      <a:pt x="41" y="390"/>
                    </a:lnTo>
                    <a:lnTo>
                      <a:pt x="37" y="378"/>
                    </a:lnTo>
                    <a:lnTo>
                      <a:pt x="54" y="374"/>
                    </a:lnTo>
                    <a:lnTo>
                      <a:pt x="35" y="334"/>
                    </a:lnTo>
                    <a:lnTo>
                      <a:pt x="22" y="324"/>
                    </a:lnTo>
                    <a:lnTo>
                      <a:pt x="0" y="318"/>
                    </a:lnTo>
                    <a:lnTo>
                      <a:pt x="9" y="308"/>
                    </a:lnTo>
                    <a:lnTo>
                      <a:pt x="24" y="292"/>
                    </a:lnTo>
                    <a:lnTo>
                      <a:pt x="2" y="270"/>
                    </a:lnTo>
                    <a:lnTo>
                      <a:pt x="22" y="264"/>
                    </a:lnTo>
                    <a:lnTo>
                      <a:pt x="54" y="286"/>
                    </a:lnTo>
                    <a:lnTo>
                      <a:pt x="126" y="286"/>
                    </a:lnTo>
                    <a:lnTo>
                      <a:pt x="148" y="276"/>
                    </a:lnTo>
                    <a:lnTo>
                      <a:pt x="150" y="260"/>
                    </a:lnTo>
                    <a:lnTo>
                      <a:pt x="137" y="252"/>
                    </a:lnTo>
                    <a:lnTo>
                      <a:pt x="152" y="242"/>
                    </a:lnTo>
                    <a:lnTo>
                      <a:pt x="170" y="250"/>
                    </a:lnTo>
                    <a:lnTo>
                      <a:pt x="192" y="260"/>
                    </a:lnTo>
                    <a:lnTo>
                      <a:pt x="218" y="256"/>
                    </a:lnTo>
                    <a:lnTo>
                      <a:pt x="242" y="246"/>
                    </a:lnTo>
                    <a:lnTo>
                      <a:pt x="277" y="240"/>
                    </a:lnTo>
                    <a:lnTo>
                      <a:pt x="377" y="206"/>
                    </a:lnTo>
                    <a:lnTo>
                      <a:pt x="433" y="180"/>
                    </a:lnTo>
                    <a:lnTo>
                      <a:pt x="444" y="172"/>
                    </a:lnTo>
                    <a:lnTo>
                      <a:pt x="399" y="158"/>
                    </a:lnTo>
                    <a:lnTo>
                      <a:pt x="429" y="120"/>
                    </a:lnTo>
                    <a:lnTo>
                      <a:pt x="475" y="126"/>
                    </a:lnTo>
                    <a:lnTo>
                      <a:pt x="516" y="122"/>
                    </a:lnTo>
                    <a:lnTo>
                      <a:pt x="514" y="100"/>
                    </a:lnTo>
                    <a:lnTo>
                      <a:pt x="451" y="106"/>
                    </a:lnTo>
                    <a:lnTo>
                      <a:pt x="433" y="102"/>
                    </a:lnTo>
                    <a:lnTo>
                      <a:pt x="412" y="94"/>
                    </a:lnTo>
                    <a:cubicBezTo>
                      <a:pt x="418" y="83"/>
                      <a:pt x="414" y="84"/>
                      <a:pt x="420" y="84"/>
                    </a:cubicBezTo>
                    <a:lnTo>
                      <a:pt x="457" y="98"/>
                    </a:lnTo>
                    <a:lnTo>
                      <a:pt x="512" y="90"/>
                    </a:lnTo>
                    <a:lnTo>
                      <a:pt x="512" y="74"/>
                    </a:lnTo>
                    <a:lnTo>
                      <a:pt x="464" y="82"/>
                    </a:lnTo>
                    <a:lnTo>
                      <a:pt x="438" y="78"/>
                    </a:lnTo>
                    <a:cubicBezTo>
                      <a:pt x="431" y="75"/>
                      <a:pt x="418" y="70"/>
                      <a:pt x="418" y="70"/>
                    </a:cubicBezTo>
                    <a:lnTo>
                      <a:pt x="427" y="60"/>
                    </a:lnTo>
                    <a:lnTo>
                      <a:pt x="462" y="72"/>
                    </a:lnTo>
                    <a:lnTo>
                      <a:pt x="494" y="68"/>
                    </a:lnTo>
                    <a:lnTo>
                      <a:pt x="525" y="66"/>
                    </a:lnTo>
                    <a:lnTo>
                      <a:pt x="527" y="122"/>
                    </a:lnTo>
                    <a:lnTo>
                      <a:pt x="558" y="118"/>
                    </a:lnTo>
                    <a:lnTo>
                      <a:pt x="555" y="62"/>
                    </a:lnTo>
                    <a:lnTo>
                      <a:pt x="568" y="58"/>
                    </a:lnTo>
                    <a:lnTo>
                      <a:pt x="571" y="114"/>
                    </a:lnTo>
                    <a:lnTo>
                      <a:pt x="584" y="110"/>
                    </a:lnTo>
                    <a:lnTo>
                      <a:pt x="584" y="54"/>
                    </a:lnTo>
                    <a:lnTo>
                      <a:pt x="597" y="52"/>
                    </a:lnTo>
                    <a:lnTo>
                      <a:pt x="597" y="110"/>
                    </a:lnTo>
                    <a:lnTo>
                      <a:pt x="616" y="102"/>
                    </a:lnTo>
                    <a:lnTo>
                      <a:pt x="614" y="20"/>
                    </a:lnTo>
                    <a:lnTo>
                      <a:pt x="989" y="0"/>
                    </a:lnTo>
                    <a:lnTo>
                      <a:pt x="1143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43" name="Freeform 32"/>
              <p:cNvSpPr>
                <a:spLocks/>
              </p:cNvSpPr>
              <p:nvPr/>
            </p:nvSpPr>
            <p:spPr bwMode="ltGray">
              <a:xfrm>
                <a:off x="2194" y="3470"/>
                <a:ext cx="222" cy="110"/>
              </a:xfrm>
              <a:custGeom>
                <a:avLst/>
                <a:gdLst>
                  <a:gd name="T0" fmla="*/ 345 w 204"/>
                  <a:gd name="T1" fmla="*/ 0 h 110"/>
                  <a:gd name="T2" fmla="*/ 201 w 204"/>
                  <a:gd name="T3" fmla="*/ 16 h 110"/>
                  <a:gd name="T4" fmla="*/ 203 w 204"/>
                  <a:gd name="T5" fmla="*/ 22 h 110"/>
                  <a:gd name="T6" fmla="*/ 309 w 204"/>
                  <a:gd name="T7" fmla="*/ 14 h 110"/>
                  <a:gd name="T8" fmla="*/ 307 w 204"/>
                  <a:gd name="T9" fmla="*/ 26 h 110"/>
                  <a:gd name="T10" fmla="*/ 201 w 204"/>
                  <a:gd name="T11" fmla="*/ 38 h 110"/>
                  <a:gd name="T12" fmla="*/ 203 w 204"/>
                  <a:gd name="T13" fmla="*/ 50 h 110"/>
                  <a:gd name="T14" fmla="*/ 315 w 204"/>
                  <a:gd name="T15" fmla="*/ 34 h 110"/>
                  <a:gd name="T16" fmla="*/ 322 w 204"/>
                  <a:gd name="T17" fmla="*/ 80 h 110"/>
                  <a:gd name="T18" fmla="*/ 219 w 204"/>
                  <a:gd name="T19" fmla="*/ 84 h 110"/>
                  <a:gd name="T20" fmla="*/ 134 w 204"/>
                  <a:gd name="T21" fmla="*/ 44 h 110"/>
                  <a:gd name="T22" fmla="*/ 134 w 204"/>
                  <a:gd name="T23" fmla="*/ 56 h 110"/>
                  <a:gd name="T24" fmla="*/ 201 w 204"/>
                  <a:gd name="T25" fmla="*/ 86 h 110"/>
                  <a:gd name="T26" fmla="*/ 83 w 204"/>
                  <a:gd name="T27" fmla="*/ 94 h 110"/>
                  <a:gd name="T28" fmla="*/ 83 w 204"/>
                  <a:gd name="T29" fmla="*/ 30 h 110"/>
                  <a:gd name="T30" fmla="*/ 54 w 204"/>
                  <a:gd name="T31" fmla="*/ 34 h 110"/>
                  <a:gd name="T32" fmla="*/ 62 w 204"/>
                  <a:gd name="T33" fmla="*/ 94 h 110"/>
                  <a:gd name="T34" fmla="*/ 21 w 204"/>
                  <a:gd name="T35" fmla="*/ 88 h 110"/>
                  <a:gd name="T36" fmla="*/ 21 w 204"/>
                  <a:gd name="T37" fmla="*/ 32 h 110"/>
                  <a:gd name="T38" fmla="*/ 0 w 204"/>
                  <a:gd name="T39" fmla="*/ 28 h 110"/>
                  <a:gd name="T40" fmla="*/ 4 w 204"/>
                  <a:gd name="T41" fmla="*/ 92 h 110"/>
                  <a:gd name="T42" fmla="*/ 126 w 204"/>
                  <a:gd name="T43" fmla="*/ 110 h 110"/>
                  <a:gd name="T44" fmla="*/ 330 w 204"/>
                  <a:gd name="T45" fmla="*/ 98 h 110"/>
                  <a:gd name="T46" fmla="*/ 368 w 204"/>
                  <a:gd name="T47" fmla="*/ 72 h 110"/>
                  <a:gd name="T48" fmla="*/ 345 w 204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4" h="110">
                    <a:moveTo>
                      <a:pt x="190" y="0"/>
                    </a:moveTo>
                    <a:lnTo>
                      <a:pt x="110" y="16"/>
                    </a:lnTo>
                    <a:lnTo>
                      <a:pt x="112" y="22"/>
                    </a:lnTo>
                    <a:lnTo>
                      <a:pt x="172" y="14"/>
                    </a:lnTo>
                    <a:lnTo>
                      <a:pt x="170" y="26"/>
                    </a:lnTo>
                    <a:lnTo>
                      <a:pt x="110" y="38"/>
                    </a:lnTo>
                    <a:lnTo>
                      <a:pt x="112" y="50"/>
                    </a:lnTo>
                    <a:lnTo>
                      <a:pt x="174" y="34"/>
                    </a:lnTo>
                    <a:lnTo>
                      <a:pt x="178" y="80"/>
                    </a:lnTo>
                    <a:lnTo>
                      <a:pt x="120" y="84"/>
                    </a:lnTo>
                    <a:lnTo>
                      <a:pt x="74" y="44"/>
                    </a:lnTo>
                    <a:lnTo>
                      <a:pt x="74" y="56"/>
                    </a:lnTo>
                    <a:lnTo>
                      <a:pt x="110" y="86"/>
                    </a:lnTo>
                    <a:lnTo>
                      <a:pt x="46" y="94"/>
                    </a:lnTo>
                    <a:lnTo>
                      <a:pt x="46" y="30"/>
                    </a:lnTo>
                    <a:cubicBezTo>
                      <a:pt x="29" y="32"/>
                      <a:pt x="30" y="27"/>
                      <a:pt x="30" y="34"/>
                    </a:cubicBezTo>
                    <a:lnTo>
                      <a:pt x="34" y="94"/>
                    </a:lnTo>
                    <a:lnTo>
                      <a:pt x="12" y="88"/>
                    </a:lnTo>
                    <a:lnTo>
                      <a:pt x="12" y="32"/>
                    </a:lnTo>
                    <a:lnTo>
                      <a:pt x="0" y="28"/>
                    </a:lnTo>
                    <a:lnTo>
                      <a:pt x="4" y="92"/>
                    </a:lnTo>
                    <a:lnTo>
                      <a:pt x="70" y="110"/>
                    </a:lnTo>
                    <a:lnTo>
                      <a:pt x="182" y="98"/>
                    </a:lnTo>
                    <a:lnTo>
                      <a:pt x="204" y="7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44" name="Freeform 33"/>
              <p:cNvSpPr>
                <a:spLocks/>
              </p:cNvSpPr>
              <p:nvPr/>
            </p:nvSpPr>
            <p:spPr bwMode="ltGray">
              <a:xfrm>
                <a:off x="2874" y="3426"/>
                <a:ext cx="1004" cy="606"/>
              </a:xfrm>
              <a:custGeom>
                <a:avLst/>
                <a:gdLst>
                  <a:gd name="T0" fmla="*/ 487 w 1004"/>
                  <a:gd name="T1" fmla="*/ 28 h 606"/>
                  <a:gd name="T2" fmla="*/ 487 w 1004"/>
                  <a:gd name="T3" fmla="*/ 36 h 606"/>
                  <a:gd name="T4" fmla="*/ 315 w 1004"/>
                  <a:gd name="T5" fmla="*/ 56 h 606"/>
                  <a:gd name="T6" fmla="*/ 520 w 1004"/>
                  <a:gd name="T7" fmla="*/ 42 h 606"/>
                  <a:gd name="T8" fmla="*/ 317 w 1004"/>
                  <a:gd name="T9" fmla="*/ 66 h 606"/>
                  <a:gd name="T10" fmla="*/ 392 w 1004"/>
                  <a:gd name="T11" fmla="*/ 88 h 606"/>
                  <a:gd name="T12" fmla="*/ 514 w 1004"/>
                  <a:gd name="T13" fmla="*/ 82 h 606"/>
                  <a:gd name="T14" fmla="*/ 535 w 1004"/>
                  <a:gd name="T15" fmla="*/ 102 h 606"/>
                  <a:gd name="T16" fmla="*/ 518 w 1004"/>
                  <a:gd name="T17" fmla="*/ 130 h 606"/>
                  <a:gd name="T18" fmla="*/ 601 w 1004"/>
                  <a:gd name="T19" fmla="*/ 182 h 606"/>
                  <a:gd name="T20" fmla="*/ 780 w 1004"/>
                  <a:gd name="T21" fmla="*/ 206 h 606"/>
                  <a:gd name="T22" fmla="*/ 845 w 1004"/>
                  <a:gd name="T23" fmla="*/ 186 h 606"/>
                  <a:gd name="T24" fmla="*/ 841 w 1004"/>
                  <a:gd name="T25" fmla="*/ 210 h 606"/>
                  <a:gd name="T26" fmla="*/ 865 w 1004"/>
                  <a:gd name="T27" fmla="*/ 240 h 606"/>
                  <a:gd name="T28" fmla="*/ 969 w 1004"/>
                  <a:gd name="T29" fmla="*/ 224 h 606"/>
                  <a:gd name="T30" fmla="*/ 1000 w 1004"/>
                  <a:gd name="T31" fmla="*/ 214 h 606"/>
                  <a:gd name="T32" fmla="*/ 993 w 1004"/>
                  <a:gd name="T33" fmla="*/ 248 h 606"/>
                  <a:gd name="T34" fmla="*/ 997 w 1004"/>
                  <a:gd name="T35" fmla="*/ 262 h 606"/>
                  <a:gd name="T36" fmla="*/ 993 w 1004"/>
                  <a:gd name="T37" fmla="*/ 282 h 606"/>
                  <a:gd name="T38" fmla="*/ 954 w 1004"/>
                  <a:gd name="T39" fmla="*/ 342 h 606"/>
                  <a:gd name="T40" fmla="*/ 910 w 1004"/>
                  <a:gd name="T41" fmla="*/ 358 h 606"/>
                  <a:gd name="T42" fmla="*/ 886 w 1004"/>
                  <a:gd name="T43" fmla="*/ 414 h 606"/>
                  <a:gd name="T44" fmla="*/ 869 w 1004"/>
                  <a:gd name="T45" fmla="*/ 430 h 606"/>
                  <a:gd name="T46" fmla="*/ 882 w 1004"/>
                  <a:gd name="T47" fmla="*/ 472 h 606"/>
                  <a:gd name="T48" fmla="*/ 862 w 1004"/>
                  <a:gd name="T49" fmla="*/ 452 h 606"/>
                  <a:gd name="T50" fmla="*/ 847 w 1004"/>
                  <a:gd name="T51" fmla="*/ 440 h 606"/>
                  <a:gd name="T52" fmla="*/ 860 w 1004"/>
                  <a:gd name="T53" fmla="*/ 380 h 606"/>
                  <a:gd name="T54" fmla="*/ 688 w 1004"/>
                  <a:gd name="T55" fmla="*/ 398 h 606"/>
                  <a:gd name="T56" fmla="*/ 710 w 1004"/>
                  <a:gd name="T57" fmla="*/ 430 h 606"/>
                  <a:gd name="T58" fmla="*/ 660 w 1004"/>
                  <a:gd name="T59" fmla="*/ 436 h 606"/>
                  <a:gd name="T60" fmla="*/ 570 w 1004"/>
                  <a:gd name="T61" fmla="*/ 400 h 606"/>
                  <a:gd name="T62" fmla="*/ 616 w 1004"/>
                  <a:gd name="T63" fmla="*/ 444 h 606"/>
                  <a:gd name="T64" fmla="*/ 647 w 1004"/>
                  <a:gd name="T65" fmla="*/ 476 h 606"/>
                  <a:gd name="T66" fmla="*/ 575 w 1004"/>
                  <a:gd name="T67" fmla="*/ 470 h 606"/>
                  <a:gd name="T68" fmla="*/ 538 w 1004"/>
                  <a:gd name="T69" fmla="*/ 480 h 606"/>
                  <a:gd name="T70" fmla="*/ 487 w 1004"/>
                  <a:gd name="T71" fmla="*/ 478 h 606"/>
                  <a:gd name="T72" fmla="*/ 409 w 1004"/>
                  <a:gd name="T73" fmla="*/ 512 h 606"/>
                  <a:gd name="T74" fmla="*/ 357 w 1004"/>
                  <a:gd name="T75" fmla="*/ 520 h 606"/>
                  <a:gd name="T76" fmla="*/ 374 w 1004"/>
                  <a:gd name="T77" fmla="*/ 550 h 606"/>
                  <a:gd name="T78" fmla="*/ 0 w 1004"/>
                  <a:gd name="T79" fmla="*/ 606 h 606"/>
                  <a:gd name="T80" fmla="*/ 296 w 1004"/>
                  <a:gd name="T81" fmla="*/ 8 h 6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4" h="606">
                    <a:moveTo>
                      <a:pt x="315" y="22"/>
                    </a:moveTo>
                    <a:lnTo>
                      <a:pt x="487" y="28"/>
                    </a:lnTo>
                    <a:lnTo>
                      <a:pt x="518" y="18"/>
                    </a:lnTo>
                    <a:lnTo>
                      <a:pt x="487" y="36"/>
                    </a:lnTo>
                    <a:lnTo>
                      <a:pt x="313" y="36"/>
                    </a:lnTo>
                    <a:lnTo>
                      <a:pt x="315" y="56"/>
                    </a:lnTo>
                    <a:lnTo>
                      <a:pt x="487" y="52"/>
                    </a:lnTo>
                    <a:lnTo>
                      <a:pt x="520" y="42"/>
                    </a:lnTo>
                    <a:lnTo>
                      <a:pt x="487" y="64"/>
                    </a:lnTo>
                    <a:lnTo>
                      <a:pt x="317" y="66"/>
                    </a:lnTo>
                    <a:lnTo>
                      <a:pt x="333" y="78"/>
                    </a:lnTo>
                    <a:lnTo>
                      <a:pt x="392" y="88"/>
                    </a:lnTo>
                    <a:lnTo>
                      <a:pt x="477" y="84"/>
                    </a:lnTo>
                    <a:lnTo>
                      <a:pt x="514" y="82"/>
                    </a:lnTo>
                    <a:lnTo>
                      <a:pt x="516" y="102"/>
                    </a:lnTo>
                    <a:lnTo>
                      <a:pt x="535" y="102"/>
                    </a:lnTo>
                    <a:lnTo>
                      <a:pt x="540" y="120"/>
                    </a:lnTo>
                    <a:lnTo>
                      <a:pt x="518" y="130"/>
                    </a:lnTo>
                    <a:lnTo>
                      <a:pt x="527" y="148"/>
                    </a:lnTo>
                    <a:lnTo>
                      <a:pt x="601" y="182"/>
                    </a:lnTo>
                    <a:lnTo>
                      <a:pt x="701" y="202"/>
                    </a:lnTo>
                    <a:lnTo>
                      <a:pt x="780" y="206"/>
                    </a:lnTo>
                    <a:lnTo>
                      <a:pt x="817" y="196"/>
                    </a:lnTo>
                    <a:lnTo>
                      <a:pt x="845" y="186"/>
                    </a:lnTo>
                    <a:lnTo>
                      <a:pt x="856" y="194"/>
                    </a:lnTo>
                    <a:lnTo>
                      <a:pt x="841" y="210"/>
                    </a:lnTo>
                    <a:lnTo>
                      <a:pt x="843" y="228"/>
                    </a:lnTo>
                    <a:lnTo>
                      <a:pt x="865" y="240"/>
                    </a:lnTo>
                    <a:lnTo>
                      <a:pt x="921" y="236"/>
                    </a:lnTo>
                    <a:lnTo>
                      <a:pt x="969" y="224"/>
                    </a:lnTo>
                    <a:lnTo>
                      <a:pt x="991" y="204"/>
                    </a:lnTo>
                    <a:lnTo>
                      <a:pt x="1000" y="214"/>
                    </a:lnTo>
                    <a:lnTo>
                      <a:pt x="984" y="232"/>
                    </a:lnTo>
                    <a:lnTo>
                      <a:pt x="993" y="248"/>
                    </a:lnTo>
                    <a:lnTo>
                      <a:pt x="982" y="260"/>
                    </a:lnTo>
                    <a:lnTo>
                      <a:pt x="997" y="262"/>
                    </a:lnTo>
                    <a:lnTo>
                      <a:pt x="1004" y="274"/>
                    </a:lnTo>
                    <a:lnTo>
                      <a:pt x="993" y="282"/>
                    </a:lnTo>
                    <a:lnTo>
                      <a:pt x="941" y="328"/>
                    </a:lnTo>
                    <a:lnTo>
                      <a:pt x="954" y="342"/>
                    </a:lnTo>
                    <a:lnTo>
                      <a:pt x="928" y="358"/>
                    </a:lnTo>
                    <a:lnTo>
                      <a:pt x="910" y="358"/>
                    </a:lnTo>
                    <a:lnTo>
                      <a:pt x="871" y="378"/>
                    </a:lnTo>
                    <a:lnTo>
                      <a:pt x="886" y="414"/>
                    </a:lnTo>
                    <a:lnTo>
                      <a:pt x="882" y="442"/>
                    </a:lnTo>
                    <a:lnTo>
                      <a:pt x="869" y="430"/>
                    </a:lnTo>
                    <a:lnTo>
                      <a:pt x="869" y="450"/>
                    </a:lnTo>
                    <a:lnTo>
                      <a:pt x="882" y="472"/>
                    </a:lnTo>
                    <a:lnTo>
                      <a:pt x="851" y="472"/>
                    </a:lnTo>
                    <a:lnTo>
                      <a:pt x="862" y="452"/>
                    </a:lnTo>
                    <a:lnTo>
                      <a:pt x="865" y="428"/>
                    </a:lnTo>
                    <a:lnTo>
                      <a:pt x="847" y="440"/>
                    </a:lnTo>
                    <a:lnTo>
                      <a:pt x="851" y="398"/>
                    </a:lnTo>
                    <a:lnTo>
                      <a:pt x="860" y="380"/>
                    </a:lnTo>
                    <a:lnTo>
                      <a:pt x="756" y="396"/>
                    </a:lnTo>
                    <a:lnTo>
                      <a:pt x="688" y="398"/>
                    </a:lnTo>
                    <a:lnTo>
                      <a:pt x="708" y="418"/>
                    </a:lnTo>
                    <a:lnTo>
                      <a:pt x="710" y="430"/>
                    </a:lnTo>
                    <a:lnTo>
                      <a:pt x="690" y="442"/>
                    </a:lnTo>
                    <a:lnTo>
                      <a:pt x="660" y="436"/>
                    </a:lnTo>
                    <a:lnTo>
                      <a:pt x="588" y="406"/>
                    </a:lnTo>
                    <a:lnTo>
                      <a:pt x="570" y="400"/>
                    </a:lnTo>
                    <a:lnTo>
                      <a:pt x="548" y="424"/>
                    </a:lnTo>
                    <a:lnTo>
                      <a:pt x="616" y="444"/>
                    </a:lnTo>
                    <a:lnTo>
                      <a:pt x="649" y="462"/>
                    </a:lnTo>
                    <a:lnTo>
                      <a:pt x="647" y="476"/>
                    </a:lnTo>
                    <a:lnTo>
                      <a:pt x="629" y="494"/>
                    </a:lnTo>
                    <a:lnTo>
                      <a:pt x="575" y="470"/>
                    </a:lnTo>
                    <a:lnTo>
                      <a:pt x="553" y="482"/>
                    </a:lnTo>
                    <a:lnTo>
                      <a:pt x="538" y="480"/>
                    </a:lnTo>
                    <a:lnTo>
                      <a:pt x="496" y="462"/>
                    </a:lnTo>
                    <a:lnTo>
                      <a:pt x="487" y="478"/>
                    </a:lnTo>
                    <a:lnTo>
                      <a:pt x="431" y="476"/>
                    </a:lnTo>
                    <a:lnTo>
                      <a:pt x="409" y="512"/>
                    </a:lnTo>
                    <a:lnTo>
                      <a:pt x="365" y="508"/>
                    </a:lnTo>
                    <a:lnTo>
                      <a:pt x="357" y="520"/>
                    </a:lnTo>
                    <a:lnTo>
                      <a:pt x="370" y="534"/>
                    </a:lnTo>
                    <a:lnTo>
                      <a:pt x="374" y="550"/>
                    </a:lnTo>
                    <a:lnTo>
                      <a:pt x="342" y="606"/>
                    </a:lnTo>
                    <a:lnTo>
                      <a:pt x="0" y="606"/>
                    </a:lnTo>
                    <a:lnTo>
                      <a:pt x="8" y="0"/>
                    </a:lnTo>
                    <a:lnTo>
                      <a:pt x="296" y="8"/>
                    </a:lnTo>
                    <a:lnTo>
                      <a:pt x="315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45" name="Freeform 34"/>
              <p:cNvSpPr>
                <a:spLocks/>
              </p:cNvSpPr>
              <p:nvPr/>
            </p:nvSpPr>
            <p:spPr bwMode="ltGray">
              <a:xfrm>
                <a:off x="3209" y="3454"/>
                <a:ext cx="161" cy="92"/>
              </a:xfrm>
              <a:custGeom>
                <a:avLst/>
                <a:gdLst>
                  <a:gd name="T0" fmla="*/ 0 w 148"/>
                  <a:gd name="T1" fmla="*/ 82 h 92"/>
                  <a:gd name="T2" fmla="*/ 4 w 148"/>
                  <a:gd name="T3" fmla="*/ 2 h 92"/>
                  <a:gd name="T4" fmla="*/ 33 w 148"/>
                  <a:gd name="T5" fmla="*/ 0 h 92"/>
                  <a:gd name="T6" fmla="*/ 20 w 148"/>
                  <a:gd name="T7" fmla="*/ 74 h 92"/>
                  <a:gd name="T8" fmla="*/ 79 w 148"/>
                  <a:gd name="T9" fmla="*/ 78 h 92"/>
                  <a:gd name="T10" fmla="*/ 83 w 148"/>
                  <a:gd name="T11" fmla="*/ 2 h 92"/>
                  <a:gd name="T12" fmla="*/ 106 w 148"/>
                  <a:gd name="T13" fmla="*/ 2 h 92"/>
                  <a:gd name="T14" fmla="*/ 100 w 148"/>
                  <a:gd name="T15" fmla="*/ 72 h 92"/>
                  <a:gd name="T16" fmla="*/ 171 w 148"/>
                  <a:gd name="T17" fmla="*/ 70 h 92"/>
                  <a:gd name="T18" fmla="*/ 165 w 148"/>
                  <a:gd name="T19" fmla="*/ 2 h 92"/>
                  <a:gd name="T20" fmla="*/ 190 w 148"/>
                  <a:gd name="T21" fmla="*/ 4 h 92"/>
                  <a:gd name="T22" fmla="*/ 188 w 148"/>
                  <a:gd name="T23" fmla="*/ 68 h 92"/>
                  <a:gd name="T24" fmla="*/ 245 w 148"/>
                  <a:gd name="T25" fmla="*/ 64 h 92"/>
                  <a:gd name="T26" fmla="*/ 230 w 148"/>
                  <a:gd name="T27" fmla="*/ 0 h 92"/>
                  <a:gd name="T28" fmla="*/ 256 w 148"/>
                  <a:gd name="T29" fmla="*/ 2 h 92"/>
                  <a:gd name="T30" fmla="*/ 267 w 148"/>
                  <a:gd name="T31" fmla="*/ 70 h 92"/>
                  <a:gd name="T32" fmla="*/ 108 w 148"/>
                  <a:gd name="T33" fmla="*/ 88 h 92"/>
                  <a:gd name="T34" fmla="*/ 15 w 148"/>
                  <a:gd name="T35" fmla="*/ 92 h 92"/>
                  <a:gd name="T36" fmla="*/ 0 w 148"/>
                  <a:gd name="T37" fmla="*/ 82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8" h="92">
                    <a:moveTo>
                      <a:pt x="0" y="82"/>
                    </a:moveTo>
                    <a:lnTo>
                      <a:pt x="4" y="2"/>
                    </a:lnTo>
                    <a:lnTo>
                      <a:pt x="18" y="0"/>
                    </a:lnTo>
                    <a:lnTo>
                      <a:pt x="12" y="74"/>
                    </a:lnTo>
                    <a:lnTo>
                      <a:pt x="44" y="78"/>
                    </a:lnTo>
                    <a:lnTo>
                      <a:pt x="46" y="2"/>
                    </a:lnTo>
                    <a:lnTo>
                      <a:pt x="58" y="2"/>
                    </a:lnTo>
                    <a:lnTo>
                      <a:pt x="56" y="72"/>
                    </a:lnTo>
                    <a:lnTo>
                      <a:pt x="94" y="70"/>
                    </a:lnTo>
                    <a:lnTo>
                      <a:pt x="92" y="2"/>
                    </a:lnTo>
                    <a:lnTo>
                      <a:pt x="106" y="4"/>
                    </a:lnTo>
                    <a:lnTo>
                      <a:pt x="104" y="68"/>
                    </a:lnTo>
                    <a:lnTo>
                      <a:pt x="136" y="64"/>
                    </a:lnTo>
                    <a:lnTo>
                      <a:pt x="128" y="0"/>
                    </a:lnTo>
                    <a:lnTo>
                      <a:pt x="142" y="2"/>
                    </a:lnTo>
                    <a:lnTo>
                      <a:pt x="148" y="70"/>
                    </a:lnTo>
                    <a:lnTo>
                      <a:pt x="60" y="88"/>
                    </a:lnTo>
                    <a:lnTo>
                      <a:pt x="8" y="9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027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9909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9910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9911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B9469863-DF00-4252-B421-EEC7AEC654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|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emf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0279940-3768-4AF5-9B17-283C8D5F61B1}" type="slidenum">
              <a:rPr kumimoji="0" lang="en-US" altLang="ja-JP" smtClean="0"/>
              <a:pPr eaLnBrk="1" hangingPunct="1"/>
              <a:t>1</a:t>
            </a:fld>
            <a:endParaRPr kumimoji="0" lang="en-US" altLang="ja-JP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08050"/>
            <a:ext cx="8353425" cy="1470025"/>
          </a:xfrm>
        </p:spPr>
        <p:txBody>
          <a:bodyPr/>
          <a:lstStyle/>
          <a:p>
            <a:pPr eaLnBrk="1" hangingPunct="1"/>
            <a:r>
              <a:rPr lang="en-US" altLang="ja-JP" sz="3200" b="1" smtClean="0"/>
              <a:t>Long-term Variation of the Magnet Alignment In SPring-8 Storage Ring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124075" y="3644900"/>
            <a:ext cx="511333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000" b="1">
                <a:latin typeface="Arial" pitchFamily="34" charset="0"/>
              </a:rPr>
              <a:t>  </a:t>
            </a:r>
            <a:r>
              <a:rPr lang="en-US" altLang="ja-JP" sz="2000" b="1"/>
              <a:t>Main events of magnet alignment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000" b="1"/>
              <a:t>  Long-term monitoring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000" b="1"/>
              <a:t>  Variation of magnet alignment</a:t>
            </a:r>
          </a:p>
          <a:p>
            <a:pPr eaLnBrk="1" hangingPunct="1">
              <a:spcBef>
                <a:spcPct val="20000"/>
              </a:spcBef>
            </a:pPr>
            <a:endParaRPr lang="en-US" altLang="ja-JP" sz="2000" b="1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619250" y="2349500"/>
            <a:ext cx="5638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>
                <a:ea typeface="Osaka" charset="-128"/>
              </a:rPr>
              <a:t>Chao ZHANG, Sakuo Matsui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ja-JP">
                <a:ea typeface="Osaka" charset="-128"/>
              </a:rPr>
              <a:t>JASRI / SPring-8</a:t>
            </a:r>
            <a:endParaRPr lang="en-US" altLang="ja-JP" sz="2400"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9D802CD2-FAF7-4897-9909-577DE893DB2A}" type="slidenum">
              <a:rPr kumimoji="0" lang="en-US" altLang="ja-JP" smtClean="0"/>
              <a:pPr eaLnBrk="1" hangingPunct="1"/>
              <a:t>10</a:t>
            </a:fld>
            <a:endParaRPr kumimoji="0" lang="en-US" altLang="ja-JP" smtClean="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7570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Main Events of Alignment </a:t>
            </a:r>
            <a:r>
              <a:rPr lang="en-US" altLang="ja-JP" sz="2400" b="1" u="sng">
                <a:ea typeface="Osaka" charset="-128"/>
              </a:rPr>
              <a:t>–Level survey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50825" y="1347788"/>
            <a:ext cx="43561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38088" anchor="ctr">
            <a:spAutoFit/>
          </a:bodyPr>
          <a:lstStyle/>
          <a:p>
            <a:r>
              <a:rPr lang="en-GB" altLang="ja-JP" sz="1600" i="1"/>
              <a:t>Main events of magnet alignment </a:t>
            </a:r>
          </a:p>
          <a:p>
            <a:r>
              <a:rPr lang="en-GB" altLang="ja-JP" sz="1600"/>
              <a:t>1993/1   First time monuments survey </a:t>
            </a:r>
          </a:p>
          <a:p>
            <a:r>
              <a:rPr lang="en-GB" altLang="ja-JP" sz="1600"/>
              <a:t>1994/11  Monument survey </a:t>
            </a:r>
            <a:r>
              <a:rPr lang="en-GB" altLang="ja-JP"/>
              <a:t>inside </a:t>
            </a:r>
            <a:r>
              <a:rPr lang="en-GB" altLang="ja-JP" sz="1600"/>
              <a:t>tunnel</a:t>
            </a:r>
          </a:p>
          <a:p>
            <a:r>
              <a:rPr lang="en-GB" altLang="ja-JP" sz="1600"/>
              <a:t>1995/4-1996/3  Ring magnet installation</a:t>
            </a:r>
          </a:p>
          <a:p>
            <a:r>
              <a:rPr lang="en-GB" altLang="ja-JP" sz="1600"/>
              <a:t>1996/4    Level survey for whole ring </a:t>
            </a:r>
          </a:p>
          <a:p>
            <a:r>
              <a:rPr lang="en-GB" altLang="ja-JP" sz="1600"/>
              <a:t>1996/10  Horizontal survey for whole ring</a:t>
            </a:r>
          </a:p>
          <a:p>
            <a:r>
              <a:rPr lang="en-GB" altLang="ja-JP" sz="1600"/>
              <a:t>1997/1    120 angles measured in horizontal</a:t>
            </a:r>
          </a:p>
          <a:p>
            <a:r>
              <a:rPr lang="en-GB" altLang="ja-JP" sz="1600" b="1"/>
              <a:t>2000/7    Introduce digital level to level survey</a:t>
            </a:r>
          </a:p>
          <a:p>
            <a:r>
              <a:rPr lang="en-GB" altLang="ja-JP" sz="1600"/>
              <a:t>2000/7-8  Magnet in long straight sections</a:t>
            </a:r>
          </a:p>
          <a:p>
            <a:r>
              <a:rPr lang="en-GB" altLang="ja-JP" sz="1600"/>
              <a:t>               were rearranged</a:t>
            </a:r>
          </a:p>
          <a:p>
            <a:r>
              <a:rPr lang="en-GB" altLang="ja-JP" sz="1600"/>
              <a:t>Hydrostatic level system were setup in three places</a:t>
            </a:r>
          </a:p>
          <a:p>
            <a:r>
              <a:rPr lang="en-GB" altLang="ja-JP" sz="1600"/>
              <a:t>2005/   44 angles are added to horizontal survey</a:t>
            </a: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429000"/>
            <a:ext cx="41767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" name="Object 14"/>
          <p:cNvGraphicFramePr>
            <a:graphicFrameLocks noChangeAspect="1"/>
          </p:cNvGraphicFramePr>
          <p:nvPr/>
        </p:nvGraphicFramePr>
        <p:xfrm>
          <a:off x="5435600" y="1557338"/>
          <a:ext cx="1944688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Document" r:id="rId4" imgW="819912" imgH="633984" progId="Word.Document.8">
                  <p:embed/>
                </p:oleObj>
              </mc:Choice>
              <mc:Fallback>
                <p:oleObj name="Document" r:id="rId4" imgW="819912" imgH="633984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557338"/>
                        <a:ext cx="1944688" cy="150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15"/>
          <p:cNvSpPr>
            <a:spLocks noChangeArrowheads="1"/>
          </p:cNvSpPr>
          <p:nvPr/>
        </p:nvSpPr>
        <p:spPr bwMode="auto">
          <a:xfrm>
            <a:off x="6877050" y="3141663"/>
            <a:ext cx="1728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64000"/>
              </a:lnSpc>
            </a:pPr>
            <a:r>
              <a:rPr kumimoji="0" lang="en-US" altLang="ja-JP" sz="1400" b="1" i="1">
                <a:ea typeface="平成明朝" charset="-128"/>
              </a:rPr>
              <a:t>Zeiss DiNi11</a:t>
            </a:r>
          </a:p>
          <a:p>
            <a:pPr algn="just" eaLnBrk="0" hangingPunct="0">
              <a:lnSpc>
                <a:spcPct val="64000"/>
              </a:lnSpc>
            </a:pPr>
            <a:r>
              <a:rPr kumimoji="0" lang="en-US" altLang="ja-JP" sz="1400" b="1" i="1">
                <a:ea typeface="平成明朝" charset="-128"/>
              </a:rPr>
              <a:t>    std: 0.3mm/1km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147B087B-E55A-4D7C-A8AA-AC95F5C85DF3}" type="slidenum">
              <a:rPr kumimoji="0" lang="en-US" altLang="ja-JP" smtClean="0"/>
              <a:pPr eaLnBrk="1" hangingPunct="1"/>
              <a:t>11</a:t>
            </a:fld>
            <a:endParaRPr kumimoji="0" lang="en-US" altLang="ja-JP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7993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Main Events of Alignment </a:t>
            </a:r>
            <a:r>
              <a:rPr lang="en-US" altLang="ja-JP" sz="2400" b="1" u="sng">
                <a:ea typeface="Osaka" charset="-128"/>
              </a:rPr>
              <a:t>–LSS rearrangement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50825" y="1347788"/>
            <a:ext cx="43561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38088" anchor="ctr">
            <a:spAutoFit/>
          </a:bodyPr>
          <a:lstStyle/>
          <a:p>
            <a:r>
              <a:rPr lang="en-GB" altLang="ja-JP" sz="1600" i="1"/>
              <a:t>Main events of magnet alignment </a:t>
            </a:r>
          </a:p>
          <a:p>
            <a:r>
              <a:rPr lang="en-GB" altLang="ja-JP" sz="1600"/>
              <a:t>1993/1   First time monuments survey </a:t>
            </a:r>
          </a:p>
          <a:p>
            <a:r>
              <a:rPr lang="en-GB" altLang="ja-JP" sz="1600"/>
              <a:t>1994/11  Monument survey </a:t>
            </a:r>
            <a:r>
              <a:rPr lang="en-GB" altLang="ja-JP"/>
              <a:t>inside </a:t>
            </a:r>
            <a:r>
              <a:rPr lang="en-GB" altLang="ja-JP" sz="1600"/>
              <a:t>tunnel</a:t>
            </a:r>
          </a:p>
          <a:p>
            <a:r>
              <a:rPr lang="en-GB" altLang="ja-JP" sz="1600"/>
              <a:t>1995/4-1996/3  Ring magnet installation</a:t>
            </a:r>
          </a:p>
          <a:p>
            <a:r>
              <a:rPr lang="en-GB" altLang="ja-JP" sz="1600"/>
              <a:t>1996/4    Level survey for whole ring </a:t>
            </a:r>
          </a:p>
          <a:p>
            <a:r>
              <a:rPr lang="en-GB" altLang="ja-JP" sz="1600"/>
              <a:t>1996/10  Horizontal survey for whole ring</a:t>
            </a:r>
          </a:p>
          <a:p>
            <a:r>
              <a:rPr lang="en-GB" altLang="ja-JP" sz="1600"/>
              <a:t>1997/1    120 angles measured in horizontal</a:t>
            </a:r>
          </a:p>
          <a:p>
            <a:r>
              <a:rPr lang="en-GB" altLang="ja-JP" sz="1600"/>
              <a:t>2000/7    Introduce digital level to level survey</a:t>
            </a:r>
          </a:p>
          <a:p>
            <a:r>
              <a:rPr lang="en-GB" altLang="ja-JP" sz="1600" b="1"/>
              <a:t>2000/7-8  Magnets in long straight sections</a:t>
            </a:r>
          </a:p>
          <a:p>
            <a:r>
              <a:rPr lang="en-GB" altLang="ja-JP" sz="1600" b="1"/>
              <a:t>               were rearranged</a:t>
            </a:r>
          </a:p>
          <a:p>
            <a:r>
              <a:rPr lang="en-GB" altLang="ja-JP" sz="1600"/>
              <a:t>Hydrostatic level system were setup in three places</a:t>
            </a:r>
          </a:p>
          <a:p>
            <a:r>
              <a:rPr lang="en-GB" altLang="ja-JP" sz="1600"/>
              <a:t>2005/   44 angles are added to horizontal survey</a:t>
            </a:r>
          </a:p>
        </p:txBody>
      </p:sp>
      <p:pic>
        <p:nvPicPr>
          <p:cNvPr id="13317" name="Picture 7" descr="ID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4608513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4500563" y="4724400"/>
            <a:ext cx="3529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ja-JP" b="1"/>
              <a:t>ID19: 27m-long undulator</a:t>
            </a:r>
            <a:endParaRPr lang="en-US" altLang="ja-JP" b="1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H="1">
            <a:off x="7956550" y="2708275"/>
            <a:ext cx="6477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3320" name="Group 26"/>
          <p:cNvGrpSpPr>
            <a:grpSpLocks/>
          </p:cNvGrpSpPr>
          <p:nvPr/>
        </p:nvGrpSpPr>
        <p:grpSpPr bwMode="auto">
          <a:xfrm>
            <a:off x="5795963" y="1506538"/>
            <a:ext cx="2908300" cy="1223962"/>
            <a:chOff x="3651" y="949"/>
            <a:chExt cx="1832" cy="771"/>
          </a:xfrm>
        </p:grpSpPr>
        <p:sp>
          <p:nvSpPr>
            <p:cNvPr id="13332" name="Text Box 10"/>
            <p:cNvSpPr txBox="1">
              <a:spLocks noChangeArrowheads="1"/>
            </p:cNvSpPr>
            <p:nvPr/>
          </p:nvSpPr>
          <p:spPr bwMode="auto">
            <a:xfrm>
              <a:off x="4967" y="1432"/>
              <a:ext cx="5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b="1">
                  <a:solidFill>
                    <a:srgbClr val="FFFF00"/>
                  </a:solidFill>
                  <a:latin typeface="Times" pitchFamily="18" charset="0"/>
                </a:rPr>
                <a:t>2.4m</a:t>
              </a:r>
            </a:p>
          </p:txBody>
        </p:sp>
        <p:sp>
          <p:nvSpPr>
            <p:cNvPr id="13333" name="Line 11"/>
            <p:cNvSpPr>
              <a:spLocks noChangeShapeType="1"/>
            </p:cNvSpPr>
            <p:nvPr/>
          </p:nvSpPr>
          <p:spPr bwMode="auto">
            <a:xfrm flipH="1">
              <a:off x="3651" y="1162"/>
              <a:ext cx="363" cy="31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4" name="Text Box 12"/>
            <p:cNvSpPr txBox="1">
              <a:spLocks noChangeArrowheads="1"/>
            </p:cNvSpPr>
            <p:nvPr/>
          </p:nvSpPr>
          <p:spPr bwMode="auto">
            <a:xfrm>
              <a:off x="3956" y="949"/>
              <a:ext cx="9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FF00"/>
                  </a:solidFill>
                </a:rPr>
                <a:t>Network point</a:t>
              </a:r>
            </a:p>
          </p:txBody>
        </p:sp>
      </p:grpSp>
      <p:grpSp>
        <p:nvGrpSpPr>
          <p:cNvPr id="13321" name="Group 24"/>
          <p:cNvGrpSpPr>
            <a:grpSpLocks/>
          </p:cNvGrpSpPr>
          <p:nvPr/>
        </p:nvGrpSpPr>
        <p:grpSpPr bwMode="auto">
          <a:xfrm>
            <a:off x="2051050" y="4437063"/>
            <a:ext cx="1800225" cy="1800225"/>
            <a:chOff x="703" y="2750"/>
            <a:chExt cx="1134" cy="1134"/>
          </a:xfrm>
        </p:grpSpPr>
        <p:sp>
          <p:nvSpPr>
            <p:cNvPr id="13324" name="Arc 16"/>
            <p:cNvSpPr>
              <a:spLocks/>
            </p:cNvSpPr>
            <p:nvPr/>
          </p:nvSpPr>
          <p:spPr bwMode="auto">
            <a:xfrm rot="16167722" flipH="1">
              <a:off x="703" y="3430"/>
              <a:ext cx="453" cy="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5" name="Arc 18"/>
            <p:cNvSpPr>
              <a:spLocks/>
            </p:cNvSpPr>
            <p:nvPr/>
          </p:nvSpPr>
          <p:spPr bwMode="auto">
            <a:xfrm rot="10779397" flipH="1">
              <a:off x="1383" y="3430"/>
              <a:ext cx="453" cy="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6" name="Arc 15"/>
            <p:cNvSpPr>
              <a:spLocks/>
            </p:cNvSpPr>
            <p:nvPr/>
          </p:nvSpPr>
          <p:spPr bwMode="auto">
            <a:xfrm flipH="1">
              <a:off x="703" y="2750"/>
              <a:ext cx="453" cy="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7" name="Arc 17"/>
            <p:cNvSpPr>
              <a:spLocks/>
            </p:cNvSpPr>
            <p:nvPr/>
          </p:nvSpPr>
          <p:spPr bwMode="auto">
            <a:xfrm rot="5400000" flipH="1">
              <a:off x="1383" y="2750"/>
              <a:ext cx="453" cy="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8" name="Line 19"/>
            <p:cNvSpPr>
              <a:spLocks noChangeShapeType="1"/>
            </p:cNvSpPr>
            <p:nvPr/>
          </p:nvSpPr>
          <p:spPr bwMode="auto">
            <a:xfrm>
              <a:off x="1156" y="2750"/>
              <a:ext cx="2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9" name="Line 20"/>
            <p:cNvSpPr>
              <a:spLocks noChangeShapeType="1"/>
            </p:cNvSpPr>
            <p:nvPr/>
          </p:nvSpPr>
          <p:spPr bwMode="auto">
            <a:xfrm>
              <a:off x="1156" y="3884"/>
              <a:ext cx="2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0" name="Line 21"/>
            <p:cNvSpPr>
              <a:spLocks noChangeShapeType="1"/>
            </p:cNvSpPr>
            <p:nvPr/>
          </p:nvSpPr>
          <p:spPr bwMode="auto">
            <a:xfrm rot="5400000">
              <a:off x="589" y="3317"/>
              <a:ext cx="2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1" name="Line 22"/>
            <p:cNvSpPr>
              <a:spLocks noChangeShapeType="1"/>
            </p:cNvSpPr>
            <p:nvPr/>
          </p:nvSpPr>
          <p:spPr bwMode="auto">
            <a:xfrm rot="5400000">
              <a:off x="1723" y="3317"/>
              <a:ext cx="2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322" name="Line 25"/>
          <p:cNvSpPr>
            <a:spLocks noChangeShapeType="1"/>
          </p:cNvSpPr>
          <p:nvPr/>
        </p:nvSpPr>
        <p:spPr bwMode="auto">
          <a:xfrm flipV="1">
            <a:off x="3132138" y="3789363"/>
            <a:ext cx="1800225" cy="647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3" name="Rectangle 27"/>
          <p:cNvSpPr>
            <a:spLocks noChangeArrowheads="1"/>
          </p:cNvSpPr>
          <p:nvPr/>
        </p:nvSpPr>
        <p:spPr bwMode="auto">
          <a:xfrm>
            <a:off x="2411413" y="5157788"/>
            <a:ext cx="11525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64000"/>
              </a:lnSpc>
            </a:pPr>
            <a:r>
              <a:rPr kumimoji="0" lang="en-US" altLang="ja-JP" sz="1400" b="1" i="1">
                <a:ea typeface="平成明朝" charset="-128"/>
              </a:rPr>
              <a:t>Storage 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5CFDAED7-DF34-42B0-AA1E-3B450114116A}" type="slidenum">
              <a:rPr kumimoji="0" lang="en-US" altLang="ja-JP" smtClean="0"/>
              <a:pPr eaLnBrk="1" hangingPunct="1"/>
              <a:t>12</a:t>
            </a:fld>
            <a:endParaRPr kumimoji="0" lang="en-US" altLang="ja-JP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7993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Main Events of Alignment </a:t>
            </a:r>
            <a:r>
              <a:rPr lang="en-US" altLang="ja-JP" sz="2400" b="1" u="sng">
                <a:ea typeface="Osaka" charset="-128"/>
              </a:rPr>
              <a:t>–HLS system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50825" y="1225550"/>
            <a:ext cx="4092575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38088" anchor="ctr">
            <a:spAutoFit/>
          </a:bodyPr>
          <a:lstStyle/>
          <a:p>
            <a:r>
              <a:rPr lang="en-GB" altLang="ja-JP" sz="1600" i="1"/>
              <a:t>Main events of magnet alignment </a:t>
            </a:r>
          </a:p>
          <a:p>
            <a:r>
              <a:rPr lang="en-GB" altLang="ja-JP" sz="1600"/>
              <a:t>1993/1    First time monuments survey </a:t>
            </a:r>
          </a:p>
          <a:p>
            <a:r>
              <a:rPr lang="en-GB" altLang="ja-JP" sz="1600"/>
              <a:t>1994/11  Monument survey </a:t>
            </a:r>
            <a:r>
              <a:rPr lang="en-GB" altLang="ja-JP"/>
              <a:t>inside </a:t>
            </a:r>
            <a:r>
              <a:rPr lang="en-GB" altLang="ja-JP" sz="1600"/>
              <a:t>tunnel</a:t>
            </a:r>
          </a:p>
          <a:p>
            <a:r>
              <a:rPr lang="en-GB" altLang="ja-JP" sz="1600"/>
              <a:t>1995/4-1996/3  Ring magnet installation</a:t>
            </a:r>
          </a:p>
          <a:p>
            <a:r>
              <a:rPr lang="en-GB" altLang="ja-JP" sz="1600"/>
              <a:t>1996/4    Level survey for whole ring </a:t>
            </a:r>
          </a:p>
          <a:p>
            <a:r>
              <a:rPr lang="en-GB" altLang="ja-JP" sz="1600"/>
              <a:t>1996/10  Horizontal survey for whole ring</a:t>
            </a:r>
          </a:p>
          <a:p>
            <a:r>
              <a:rPr lang="en-GB" altLang="ja-JP" sz="1600"/>
              <a:t>1997/1    120 angles measured in horizontal</a:t>
            </a:r>
          </a:p>
          <a:p>
            <a:r>
              <a:rPr lang="en-GB" altLang="ja-JP" sz="1600"/>
              <a:t>2000/7    Introduce digital level to level survey</a:t>
            </a:r>
          </a:p>
          <a:p>
            <a:r>
              <a:rPr lang="en-GB" altLang="ja-JP" sz="1600"/>
              <a:t>2000/7-8 Magnets in long straight sections</a:t>
            </a:r>
          </a:p>
          <a:p>
            <a:r>
              <a:rPr lang="en-GB" altLang="ja-JP" sz="1600"/>
              <a:t>               were rearranged</a:t>
            </a:r>
          </a:p>
          <a:p>
            <a:r>
              <a:rPr lang="en-GB" altLang="ja-JP" sz="1600" b="1"/>
              <a:t>2003/8-2005/3  Hydrostatic level system</a:t>
            </a:r>
          </a:p>
          <a:p>
            <a:r>
              <a:rPr lang="en-GB" altLang="ja-JP" sz="1600" b="1"/>
              <a:t>         were set up at 3 places of the tunnel</a:t>
            </a:r>
          </a:p>
          <a:p>
            <a:r>
              <a:rPr lang="en-GB" altLang="ja-JP" sz="1600"/>
              <a:t>2005/   44 angles are added to horizontal survey</a:t>
            </a:r>
          </a:p>
        </p:txBody>
      </p:sp>
      <p:pic>
        <p:nvPicPr>
          <p:cNvPr id="14341" name="Picture 20" descr="sr_hls_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1" descr="hls_lo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6338"/>
            <a:ext cx="3024187" cy="2751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22"/>
          <p:cNvSpPr>
            <a:spLocks noChangeArrowheads="1"/>
          </p:cNvSpPr>
          <p:nvPr/>
        </p:nvSpPr>
        <p:spPr bwMode="auto">
          <a:xfrm>
            <a:off x="1691680" y="4868862"/>
            <a:ext cx="2951758" cy="15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ja-JP" b="1" dirty="0"/>
              <a:t>Hydrostatic level system</a:t>
            </a:r>
            <a:endParaRPr kumimoji="0" lang="en-GB" altLang="ja-JP" b="1" i="1" dirty="0"/>
          </a:p>
          <a:p>
            <a:r>
              <a:rPr kumimoji="0" lang="en-GB" altLang="ja-JP" sz="1600" b="1" i="1" dirty="0"/>
              <a:t>             C08-10 :  50 m</a:t>
            </a:r>
          </a:p>
          <a:p>
            <a:r>
              <a:rPr kumimoji="0" lang="en-GB" altLang="ja-JP" sz="1600" b="1" i="1" dirty="0"/>
              <a:t>             C20-25 :  180 m</a:t>
            </a:r>
          </a:p>
          <a:p>
            <a:r>
              <a:rPr kumimoji="0" lang="en-GB" altLang="ja-JP" sz="1600" b="1" i="1" dirty="0"/>
              <a:t>             C32-38 :  180 </a:t>
            </a:r>
            <a:r>
              <a:rPr kumimoji="0" lang="en-GB" altLang="ja-JP" sz="1600" b="1" i="1" dirty="0" smtClean="0"/>
              <a:t>m</a:t>
            </a:r>
          </a:p>
          <a:p>
            <a:r>
              <a:rPr kumimoji="0" lang="en-GB" altLang="ja-JP" sz="1600" b="1" i="1" dirty="0" smtClean="0"/>
              <a:t>Irregular noise level:  0.1 </a:t>
            </a:r>
            <a:r>
              <a:rPr kumimoji="0" lang="en-GB" altLang="ja-JP" sz="1600" b="1" i="1" dirty="0" smtClean="0">
                <a:latin typeface="Symbol" pitchFamily="18" charset="2"/>
              </a:rPr>
              <a:t>m</a:t>
            </a:r>
            <a:r>
              <a:rPr kumimoji="0" lang="en-GB" altLang="ja-JP" sz="1600" b="1" i="1" dirty="0" smtClean="0"/>
              <a:t>m</a:t>
            </a:r>
          </a:p>
          <a:p>
            <a:r>
              <a:rPr kumimoji="0" lang="en-GB" altLang="ja-JP" sz="1600" b="1" i="1" dirty="0" smtClean="0"/>
              <a:t>( </a:t>
            </a:r>
            <a:r>
              <a:rPr kumimoji="0" lang="en-GB" altLang="ja-JP" sz="1600" b="1" i="1" dirty="0" smtClean="0">
                <a:sym typeface="Symbol"/>
              </a:rPr>
              <a:t></a:t>
            </a:r>
            <a:r>
              <a:rPr kumimoji="0" lang="en-GB" altLang="ja-JP" sz="1600" b="1" i="1" dirty="0" smtClean="0"/>
              <a:t>2 e-10 radian resolution)</a:t>
            </a:r>
            <a:endParaRPr kumimoji="0" lang="en-GB" altLang="ja-JP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2FDB42EA-F94F-4206-9254-B07CCCF153CA}" type="slidenum">
              <a:rPr kumimoji="0" lang="en-US" altLang="ja-JP" smtClean="0"/>
              <a:pPr eaLnBrk="1" hangingPunct="1"/>
              <a:t>13</a:t>
            </a:fld>
            <a:endParaRPr kumimoji="0" lang="en-US" altLang="ja-JP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7993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Main Events of Alignment </a:t>
            </a:r>
            <a:r>
              <a:rPr lang="en-US" altLang="ja-JP" sz="2400" b="1" u="sng">
                <a:ea typeface="Osaka" charset="-128"/>
              </a:rPr>
              <a:t>–Horizontal survey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50825" y="1225550"/>
            <a:ext cx="4071938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38088" anchor="ctr">
            <a:spAutoFit/>
          </a:bodyPr>
          <a:lstStyle/>
          <a:p>
            <a:r>
              <a:rPr lang="en-GB" altLang="ja-JP" sz="1600" i="1"/>
              <a:t>Main events of magnet alignment </a:t>
            </a:r>
          </a:p>
          <a:p>
            <a:r>
              <a:rPr lang="en-GB" altLang="ja-JP" sz="1600"/>
              <a:t>1993/1    First time monuments survey </a:t>
            </a:r>
          </a:p>
          <a:p>
            <a:r>
              <a:rPr lang="en-GB" altLang="ja-JP" sz="1600"/>
              <a:t>1994/11  Monument survey </a:t>
            </a:r>
            <a:r>
              <a:rPr lang="en-GB" altLang="ja-JP"/>
              <a:t>inside </a:t>
            </a:r>
            <a:r>
              <a:rPr lang="en-GB" altLang="ja-JP" sz="1600"/>
              <a:t>tunnel</a:t>
            </a:r>
          </a:p>
          <a:p>
            <a:r>
              <a:rPr lang="en-GB" altLang="ja-JP" sz="1600"/>
              <a:t>1995/4-1996/3  Ring magnet installation</a:t>
            </a:r>
          </a:p>
          <a:p>
            <a:r>
              <a:rPr lang="en-GB" altLang="ja-JP" sz="1600"/>
              <a:t>1996/4    Level survey for whole ring </a:t>
            </a:r>
          </a:p>
          <a:p>
            <a:r>
              <a:rPr lang="en-GB" altLang="ja-JP" sz="1600"/>
              <a:t>1996/10  Horizontal survey for whole ring</a:t>
            </a:r>
          </a:p>
          <a:p>
            <a:r>
              <a:rPr lang="en-GB" altLang="ja-JP" sz="1600"/>
              <a:t>1997/1    120 angles measured in horizontal</a:t>
            </a:r>
          </a:p>
          <a:p>
            <a:r>
              <a:rPr lang="en-GB" altLang="ja-JP" sz="1600"/>
              <a:t>2000/7    Introduce digital level to level survey</a:t>
            </a:r>
          </a:p>
          <a:p>
            <a:r>
              <a:rPr lang="en-GB" altLang="ja-JP" sz="1600"/>
              <a:t>2000/7-8 Magnets in long straight sections</a:t>
            </a:r>
          </a:p>
          <a:p>
            <a:r>
              <a:rPr lang="en-GB" altLang="ja-JP" sz="1600"/>
              <a:t>               were rearranged</a:t>
            </a:r>
          </a:p>
          <a:p>
            <a:r>
              <a:rPr lang="en-GB" altLang="ja-JP" sz="1600"/>
              <a:t>2003/8-2005/3  Hydrostatic level system</a:t>
            </a:r>
          </a:p>
          <a:p>
            <a:r>
              <a:rPr lang="en-GB" altLang="ja-JP" sz="1600"/>
              <a:t>         were set up at 3 places of the tunnel</a:t>
            </a:r>
          </a:p>
          <a:p>
            <a:r>
              <a:rPr lang="en-GB" altLang="ja-JP" sz="1600" b="1"/>
              <a:t>2005/4   44 angles added to horizontal survey</a:t>
            </a:r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827088" y="4652962"/>
            <a:ext cx="7219949" cy="2088405"/>
            <a:chOff x="295" y="2931"/>
            <a:chExt cx="4209" cy="1143"/>
          </a:xfrm>
        </p:grpSpPr>
        <p:pic>
          <p:nvPicPr>
            <p:cNvPr id="15370" name="Picture 7" descr="Network_Hz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931"/>
              <a:ext cx="4209" cy="11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1" name="Rectangle 8"/>
            <p:cNvSpPr>
              <a:spLocks noChangeArrowheads="1"/>
            </p:cNvSpPr>
            <p:nvPr/>
          </p:nvSpPr>
          <p:spPr bwMode="auto">
            <a:xfrm>
              <a:off x="1429" y="3748"/>
              <a:ext cx="204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GB" altLang="ja-JP" sz="1400" b="1" i="1">
                  <a:latin typeface="Times" pitchFamily="18" charset="0"/>
                </a:rPr>
                <a:t>Ref. Points                      385</a:t>
              </a:r>
            </a:p>
            <a:p>
              <a:r>
                <a:rPr kumimoji="0" lang="en-GB" altLang="ja-JP" sz="1400" b="1" i="1">
                  <a:latin typeface="Times" pitchFamily="18" charset="0"/>
                </a:rPr>
                <a:t>Distances:                       2852</a:t>
              </a:r>
            </a:p>
          </p:txBody>
        </p:sp>
      </p:grpSp>
      <p:grpSp>
        <p:nvGrpSpPr>
          <p:cNvPr id="15366" name="Group 13"/>
          <p:cNvGrpSpPr>
            <a:grpSpLocks/>
          </p:cNvGrpSpPr>
          <p:nvPr/>
        </p:nvGrpSpPr>
        <p:grpSpPr bwMode="auto">
          <a:xfrm>
            <a:off x="4787900" y="908050"/>
            <a:ext cx="3529013" cy="3527425"/>
            <a:chOff x="1344" y="288"/>
            <a:chExt cx="3706" cy="3744"/>
          </a:xfrm>
        </p:grpSpPr>
        <p:pic>
          <p:nvPicPr>
            <p:cNvPr id="15368" name="Picture 10" descr="angle_me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88"/>
              <a:ext cx="3706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1" descr="DSCN54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392"/>
              <a:ext cx="1950" cy="1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7092950" y="4076700"/>
            <a:ext cx="1908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6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1400" b="1" i="1">
                <a:latin typeface="Times" pitchFamily="18" charset="0"/>
                <a:ea typeface="平成明朝" charset="-128"/>
              </a:rPr>
              <a:t>44 angles with T3000</a:t>
            </a:r>
          </a:p>
          <a:p>
            <a:pPr algn="just"/>
            <a:r>
              <a:rPr kumimoji="0" lang="en-US" altLang="ja-JP" sz="1400" b="1" i="1">
                <a:latin typeface="Times" pitchFamily="18" charset="0"/>
                <a:ea typeface="平成明朝" charset="-128"/>
              </a:rPr>
              <a:t>Accuracy:    0.5”~1”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E71BA4B0-9548-41F3-8090-DDC75EAAF6A8}" type="slidenum">
              <a:rPr kumimoji="0" lang="en-US" altLang="ja-JP" smtClean="0"/>
              <a:pPr eaLnBrk="1" hangingPunct="1"/>
              <a:t>14</a:t>
            </a:fld>
            <a:endParaRPr kumimoji="0" lang="en-US" altLang="ja-JP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43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–Survey result of horizontal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20788"/>
            <a:ext cx="6480175" cy="4419600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9A1D425-24F3-4600-8BF1-6E003BD89E46}" type="slidenum">
              <a:rPr kumimoji="0" lang="en-US" altLang="ja-JP" sz="1400"/>
              <a:pPr algn="r" eaLnBrk="1" hangingPunct="1"/>
              <a:t>15</a:t>
            </a:fld>
            <a:endParaRPr kumimoji="0" lang="en-US" altLang="ja-JP" sz="14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–Variance of relative movement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116013" y="1052513"/>
            <a:ext cx="6572250" cy="220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Arial" pitchFamily="34" charset="0"/>
                <a:sym typeface="Symbol" pitchFamily="18" charset="2"/>
              </a:rPr>
              <a:t>We calculate variance </a:t>
            </a:r>
            <a:r>
              <a:rPr lang="en-US" altLang="ja-JP" sz="1600" dirty="0">
                <a:latin typeface="Arial" pitchFamily="34" charset="0"/>
                <a:sym typeface="Symbol" pitchFamily="18" charset="2"/>
              </a:rPr>
              <a:t>function </a:t>
            </a:r>
            <a:r>
              <a:rPr lang="en-US" altLang="ja-JP" sz="1600" dirty="0" smtClean="0">
                <a:latin typeface="Arial" pitchFamily="34" charset="0"/>
                <a:sym typeface="Symbol" pitchFamily="18" charset="2"/>
              </a:rPr>
              <a:t>between surveys:</a:t>
            </a:r>
            <a:endParaRPr lang="en-US" altLang="ja-JP" sz="1600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endParaRPr lang="en-US" altLang="ja-JP" sz="1600" dirty="0" smtClean="0">
              <a:latin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altLang="ja-JP" sz="1600" dirty="0">
                <a:latin typeface="Arial" pitchFamily="34" charset="0"/>
                <a:sym typeface="Symbol" pitchFamily="18" charset="2"/>
              </a:rPr>
              <a:t> </a:t>
            </a:r>
            <a:endParaRPr lang="en-US" altLang="ja-JP" sz="1600" dirty="0" smtClean="0">
              <a:latin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altLang="ja-JP" sz="1600" dirty="0" smtClean="0">
                <a:latin typeface="Arial" pitchFamily="34" charset="0"/>
                <a:sym typeface="Symbol" pitchFamily="18" charset="2"/>
              </a:rPr>
              <a:t>    v: variance of point’s relative movement, averaging over all points in the ring</a:t>
            </a:r>
            <a:endParaRPr lang="ja-JP" altLang="en-US" sz="1600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altLang="ja-JP" sz="1600" dirty="0">
                <a:latin typeface="Arial" pitchFamily="34" charset="0"/>
                <a:sym typeface="Symbol" pitchFamily="18" charset="2"/>
              </a:rPr>
              <a:t> </a:t>
            </a:r>
            <a:r>
              <a:rPr lang="en-US" altLang="ja-JP" sz="1600" dirty="0" smtClean="0">
                <a:latin typeface="Arial" pitchFamily="34" charset="0"/>
                <a:sym typeface="Symbol" pitchFamily="18" charset="2"/>
              </a:rPr>
              <a:t>    </a:t>
            </a:r>
            <a:r>
              <a:rPr lang="en-US" altLang="ja-JP" sz="1600" dirty="0">
                <a:latin typeface="Arial" pitchFamily="34" charset="0"/>
              </a:rPr>
              <a:t>: time delay</a:t>
            </a:r>
            <a:r>
              <a:rPr lang="ja-JP" altLang="en-US" sz="1600" dirty="0">
                <a:latin typeface="Arial" pitchFamily="34" charset="0"/>
                <a:sym typeface="Symbol" pitchFamily="18" charset="2"/>
              </a:rPr>
              <a:t> </a:t>
            </a:r>
            <a:r>
              <a:rPr lang="en-US" altLang="ja-JP" sz="1600" dirty="0">
                <a:latin typeface="Arial" pitchFamily="34" charset="0"/>
                <a:sym typeface="Symbol" pitchFamily="18" charset="2"/>
              </a:rPr>
              <a:t>in </a:t>
            </a:r>
            <a:r>
              <a:rPr lang="en-US" altLang="ja-JP" sz="1600" dirty="0" smtClean="0">
                <a:latin typeface="Arial" pitchFamily="34" charset="0"/>
                <a:sym typeface="Symbol" pitchFamily="18" charset="2"/>
              </a:rPr>
              <a:t>year</a:t>
            </a:r>
          </a:p>
          <a:p>
            <a:pPr eaLnBrk="1" hangingPunct="1"/>
            <a:r>
              <a:rPr lang="en-US" altLang="ja-JP" sz="1600" dirty="0" smtClean="0">
                <a:latin typeface="Arial" pitchFamily="34" charset="0"/>
                <a:sym typeface="Symbol" pitchFamily="18" charset="2"/>
              </a:rPr>
              <a:t>And, examine the dependence </a:t>
            </a:r>
            <a:r>
              <a:rPr lang="en-US" altLang="ja-JP" sz="1600" dirty="0">
                <a:latin typeface="Arial" pitchFamily="34" charset="0"/>
                <a:sym typeface="Symbol" pitchFamily="18" charset="2"/>
              </a:rPr>
              <a:t>of </a:t>
            </a:r>
            <a:r>
              <a:rPr lang="en-US" altLang="ja-JP" sz="1600" dirty="0" err="1" smtClean="0">
                <a:latin typeface="Arial" pitchFamily="34" charset="0"/>
                <a:sym typeface="Symbol" pitchFamily="18" charset="2"/>
              </a:rPr>
              <a:t>rms</a:t>
            </a:r>
            <a:r>
              <a:rPr lang="en-US" altLang="ja-JP" sz="1600" dirty="0" smtClean="0">
                <a:latin typeface="Arial" pitchFamily="34" charset="0"/>
                <a:sym typeface="Symbol" pitchFamily="18" charset="2"/>
              </a:rPr>
              <a:t> relative movement </a:t>
            </a:r>
            <a:r>
              <a:rPr lang="ja-JP" altLang="en-US" sz="1600" dirty="0" smtClean="0">
                <a:latin typeface="Arial" pitchFamily="34" charset="0"/>
                <a:sym typeface="Symbol" pitchFamily="18" charset="2"/>
              </a:rPr>
              <a:t></a:t>
            </a:r>
            <a:r>
              <a:rPr lang="en-US" altLang="ja-JP" sz="1600" dirty="0">
                <a:latin typeface="Arial" pitchFamily="34" charset="0"/>
                <a:sym typeface="Symbol" pitchFamily="18" charset="2"/>
              </a:rPr>
              <a:t> </a:t>
            </a:r>
            <a:r>
              <a:rPr lang="en-US" altLang="ja-JP" sz="1600" dirty="0" smtClean="0">
                <a:latin typeface="Arial" pitchFamily="34" charset="0"/>
                <a:sym typeface="Symbol" pitchFamily="18" charset="2"/>
              </a:rPr>
              <a:t>(         ) on time </a:t>
            </a:r>
            <a:r>
              <a:rPr lang="en-US" altLang="ja-JP" sz="1600" dirty="0">
                <a:latin typeface="Arial" pitchFamily="34" charset="0"/>
                <a:sym typeface="Symbol" pitchFamily="18" charset="2"/>
              </a:rPr>
              <a:t>interval </a:t>
            </a:r>
            <a:r>
              <a:rPr lang="en-US" altLang="ja-JP" sz="1600" dirty="0">
                <a:sym typeface="Symbol" pitchFamily="18" charset="2"/>
              </a:rPr>
              <a:t></a:t>
            </a:r>
            <a:endParaRPr lang="en-US" altLang="ja-JP" sz="1600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endParaRPr lang="ja-JP" altLang="en-US" sz="1400" baseline="30000" dirty="0">
              <a:latin typeface="Arial" pitchFamily="34" charset="0"/>
              <a:sym typeface="Symbol" pitchFamily="18" charset="2"/>
            </a:endParaRPr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837152"/>
              </p:ext>
            </p:extLst>
          </p:nvPr>
        </p:nvGraphicFramePr>
        <p:xfrm>
          <a:off x="2051720" y="1268760"/>
          <a:ext cx="43624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数式" r:id="rId3" imgW="3124080" imgH="431640" progId="Equation.3">
                  <p:embed/>
                </p:oleObj>
              </mc:Choice>
              <mc:Fallback>
                <p:oleObj name="数式" r:id="rId3" imgW="31240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268760"/>
                        <a:ext cx="43624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2051719" y="3059262"/>
            <a:ext cx="2017713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u="sng" dirty="0">
                <a:latin typeface="Arial" pitchFamily="34" charset="0"/>
              </a:rPr>
              <a:t>time interval</a:t>
            </a:r>
            <a:r>
              <a:rPr lang="en-US" altLang="ja-JP" sz="1400" dirty="0">
                <a:latin typeface="Arial" pitchFamily="34" charset="0"/>
              </a:rPr>
              <a:t>   </a:t>
            </a:r>
            <a:r>
              <a:rPr lang="en-US" altLang="ja-JP" sz="1400" u="sng" dirty="0">
                <a:latin typeface="Arial" pitchFamily="34" charset="0"/>
              </a:rPr>
              <a:t>count</a:t>
            </a:r>
          </a:p>
          <a:p>
            <a:pPr eaLnBrk="1" hangingPunct="1"/>
            <a:r>
              <a:rPr lang="en-US" altLang="ja-JP" sz="1400" dirty="0">
                <a:latin typeface="Arial" pitchFamily="34" charset="0"/>
              </a:rPr>
              <a:t>    (year)</a:t>
            </a:r>
          </a:p>
          <a:p>
            <a:pPr eaLnBrk="1" hangingPunct="1"/>
            <a:r>
              <a:rPr lang="en-US" altLang="ja-JP" sz="1400" dirty="0"/>
              <a:t>     </a:t>
            </a:r>
            <a:r>
              <a:rPr lang="en-US" altLang="ja-JP" sz="1200" b="1" dirty="0"/>
              <a:t>1                  5</a:t>
            </a:r>
          </a:p>
          <a:p>
            <a:pPr eaLnBrk="1" hangingPunct="1"/>
            <a:r>
              <a:rPr lang="en-US" altLang="ja-JP" sz="1200" b="1" dirty="0"/>
              <a:t>      2                  7</a:t>
            </a:r>
          </a:p>
          <a:p>
            <a:pPr eaLnBrk="1" hangingPunct="1"/>
            <a:r>
              <a:rPr lang="en-US" altLang="ja-JP" sz="1200" b="1" dirty="0"/>
              <a:t>      3                  4</a:t>
            </a:r>
          </a:p>
          <a:p>
            <a:pPr eaLnBrk="1" hangingPunct="1"/>
            <a:r>
              <a:rPr lang="en-US" altLang="ja-JP" sz="1200" b="1" dirty="0"/>
              <a:t>      4                  5</a:t>
            </a:r>
          </a:p>
          <a:p>
            <a:pPr eaLnBrk="1" hangingPunct="1"/>
            <a:r>
              <a:rPr lang="en-US" altLang="ja-JP" sz="1200" b="1" dirty="0"/>
              <a:t>      5                  3</a:t>
            </a:r>
          </a:p>
          <a:p>
            <a:pPr eaLnBrk="1" hangingPunct="1"/>
            <a:r>
              <a:rPr lang="en-US" altLang="ja-JP" sz="1200" b="1" dirty="0"/>
              <a:t>      6                  4</a:t>
            </a:r>
          </a:p>
          <a:p>
            <a:pPr eaLnBrk="1" hangingPunct="1"/>
            <a:r>
              <a:rPr lang="en-US" altLang="ja-JP" sz="1200" b="1" dirty="0"/>
              <a:t>      7                  3</a:t>
            </a:r>
          </a:p>
          <a:p>
            <a:pPr eaLnBrk="1" hangingPunct="1"/>
            <a:r>
              <a:rPr lang="en-US" altLang="ja-JP" sz="1200" b="1" dirty="0"/>
              <a:t>      8                  4</a:t>
            </a:r>
          </a:p>
          <a:p>
            <a:pPr eaLnBrk="1" hangingPunct="1"/>
            <a:r>
              <a:rPr lang="en-US" altLang="ja-JP" sz="1200" b="1" dirty="0"/>
              <a:t>      9                  3</a:t>
            </a:r>
          </a:p>
          <a:p>
            <a:pPr eaLnBrk="1" hangingPunct="1"/>
            <a:r>
              <a:rPr lang="en-US" altLang="ja-JP" sz="1200" b="1" dirty="0"/>
              <a:t>    10                  3</a:t>
            </a:r>
          </a:p>
          <a:p>
            <a:pPr eaLnBrk="1" hangingPunct="1"/>
            <a:r>
              <a:rPr lang="en-US" altLang="ja-JP" sz="1200" b="1" dirty="0"/>
              <a:t>    11                  2</a:t>
            </a:r>
          </a:p>
          <a:p>
            <a:pPr eaLnBrk="1" hangingPunct="1"/>
            <a:r>
              <a:rPr lang="en-US" altLang="ja-JP" sz="1200" b="1" dirty="0"/>
              <a:t>    12                  1</a:t>
            </a:r>
          </a:p>
          <a:p>
            <a:pPr eaLnBrk="1" hangingPunct="1"/>
            <a:r>
              <a:rPr lang="en-US" altLang="ja-JP" sz="1200" b="1" dirty="0"/>
              <a:t>    13                  1</a:t>
            </a:r>
            <a:r>
              <a:rPr lang="en-US" altLang="ja-JP" sz="1200" b="1" dirty="0">
                <a:latin typeface="Arial" pitchFamily="34" charset="0"/>
              </a:rPr>
              <a:t>                  </a:t>
            </a:r>
          </a:p>
          <a:p>
            <a:pPr eaLnBrk="1" hangingPunct="1"/>
            <a:endParaRPr lang="ja-JP" altLang="en-US" sz="1200" b="1" baseline="30000" dirty="0">
              <a:latin typeface="Arial" pitchFamily="34" charset="0"/>
              <a:sym typeface="Symbol" pitchFamily="18" charset="2"/>
            </a:endParaRPr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60031"/>
            <a:ext cx="40544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234484"/>
              </p:ext>
            </p:extLst>
          </p:nvPr>
        </p:nvGraphicFramePr>
        <p:xfrm>
          <a:off x="6570086" y="2513678"/>
          <a:ext cx="5334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" name="数式" r:id="rId6" imgW="380880" imgH="228600" progId="Equation.3">
                  <p:embed/>
                </p:oleObj>
              </mc:Choice>
              <mc:Fallback>
                <p:oleObj name="数式" r:id="rId6" imgW="3808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086" y="2513678"/>
                        <a:ext cx="5334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2C8D24AD-225C-4011-9D7A-2EC1EE99E8C7}" type="slidenum">
              <a:rPr kumimoji="0" lang="en-US" altLang="ja-JP" sz="1400"/>
              <a:pPr algn="r" eaLnBrk="1" hangingPunct="1"/>
              <a:t>16</a:t>
            </a:fld>
            <a:endParaRPr kumimoji="0" lang="en-US" altLang="ja-JP" sz="140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–Linear weighted moving average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16012" y="1052513"/>
            <a:ext cx="6696348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Arial" pitchFamily="34" charset="0"/>
                <a:sym typeface="Symbol" pitchFamily="18" charset="2"/>
              </a:rPr>
              <a:t>  The center of gravity </a:t>
            </a:r>
            <a:r>
              <a:rPr lang="en-US" altLang="ja-JP" dirty="0">
                <a:latin typeface="Arial" pitchFamily="34" charset="0"/>
                <a:sym typeface="Symbol" pitchFamily="18" charset="2"/>
              </a:rPr>
              <a:t>of the magnets </a:t>
            </a:r>
            <a:r>
              <a:rPr lang="en-US" altLang="ja-JP" dirty="0" smtClean="0">
                <a:latin typeface="Arial" pitchFamily="34" charset="0"/>
                <a:sym typeface="Symbol" pitchFamily="18" charset="2"/>
              </a:rPr>
              <a:t>is considered a good reference and  </a:t>
            </a:r>
            <a:r>
              <a:rPr lang="en-US" altLang="ja-JP" dirty="0">
                <a:latin typeface="Arial" pitchFamily="34" charset="0"/>
                <a:sym typeface="Symbol" pitchFamily="18" charset="2"/>
              </a:rPr>
              <a:t>l</a:t>
            </a:r>
            <a:r>
              <a:rPr lang="en-US" altLang="ja-JP" dirty="0" smtClean="0">
                <a:latin typeface="Arial" pitchFamily="34" charset="0"/>
                <a:sym typeface="Symbol" pitchFamily="18" charset="2"/>
              </a:rPr>
              <a:t>inear weighted </a:t>
            </a:r>
            <a:r>
              <a:rPr lang="en-US" altLang="ja-JP" dirty="0">
                <a:latin typeface="Arial" pitchFamily="34" charset="0"/>
                <a:sym typeface="Symbol" pitchFamily="18" charset="2"/>
              </a:rPr>
              <a:t>moving average is </a:t>
            </a:r>
            <a:r>
              <a:rPr lang="en-US" altLang="ja-JP" dirty="0" smtClean="0">
                <a:latin typeface="Arial" pitchFamily="34" charset="0"/>
                <a:sym typeface="Symbol" pitchFamily="18" charset="2"/>
              </a:rPr>
              <a:t>used.</a:t>
            </a:r>
            <a:endParaRPr lang="ja-JP" altLang="en-US" dirty="0" smtClean="0">
              <a:latin typeface="Arial" pitchFamily="34" charset="0"/>
              <a:sym typeface="Symbol" pitchFamily="18" charset="2"/>
            </a:endParaRPr>
          </a:p>
          <a:p>
            <a:pPr eaLnBrk="1" hangingPunct="1"/>
            <a:endParaRPr lang="ja-JP" altLang="en-US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endParaRPr lang="ja-JP" altLang="en-US" sz="1400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endParaRPr lang="en-US" altLang="ja-JP" sz="1400" dirty="0" smtClean="0">
              <a:latin typeface="Arial" pitchFamily="34" charset="0"/>
              <a:sym typeface="Symbol" pitchFamily="18" charset="2"/>
            </a:endParaRPr>
          </a:p>
          <a:p>
            <a:pPr eaLnBrk="1" hangingPunct="1"/>
            <a:endParaRPr lang="ja-JP" altLang="en-US" sz="1400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endParaRPr lang="en-US" altLang="ja-JP" sz="1400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altLang="ja-JP" sz="1400" dirty="0">
                <a:latin typeface="Arial" pitchFamily="34" charset="0"/>
                <a:sym typeface="Symbol" pitchFamily="18" charset="2"/>
              </a:rPr>
              <a:t>Here, we take the weight:</a:t>
            </a:r>
          </a:p>
          <a:p>
            <a:pPr eaLnBrk="1" hangingPunct="1"/>
            <a:endParaRPr lang="en-US" altLang="ja-JP" sz="1400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endParaRPr lang="en-US" altLang="ja-JP" sz="1400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altLang="ja-JP" sz="1400" dirty="0">
                <a:latin typeface="Arial" pitchFamily="34" charset="0"/>
                <a:sym typeface="Symbol" pitchFamily="18" charset="2"/>
              </a:rPr>
              <a:t> i</a:t>
            </a:r>
            <a:r>
              <a:rPr lang="en-US" altLang="ja-JP" sz="1400" dirty="0">
                <a:latin typeface="Arial" pitchFamily="34" charset="0"/>
              </a:rPr>
              <a:t>:   current point</a:t>
            </a:r>
          </a:p>
          <a:p>
            <a:pPr eaLnBrk="1" hangingPunct="1"/>
            <a:r>
              <a:rPr lang="en-US" altLang="ja-JP" sz="1400" dirty="0">
                <a:latin typeface="Arial" pitchFamily="34" charset="0"/>
                <a:sym typeface="Symbol" pitchFamily="18" charset="2"/>
              </a:rPr>
              <a:t>m</a:t>
            </a:r>
            <a:r>
              <a:rPr lang="en-US" altLang="ja-JP" sz="1400" dirty="0">
                <a:latin typeface="Arial" pitchFamily="34" charset="0"/>
              </a:rPr>
              <a:t>:  2m is averaging length, total number in average around current point</a:t>
            </a:r>
            <a:endParaRPr lang="en-US" altLang="ja-JP" sz="1400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altLang="ja-JP" sz="1400" dirty="0">
                <a:latin typeface="Arial" pitchFamily="34" charset="0"/>
                <a:sym typeface="Symbol" pitchFamily="18" charset="2"/>
              </a:rPr>
              <a:t>     That is, current point has maximum weight of m+1. the weight of a point that goes away from current is linear diminished</a:t>
            </a:r>
            <a:r>
              <a:rPr lang="en-US" altLang="ja-JP" sz="1400" dirty="0" smtClean="0">
                <a:latin typeface="Arial" pitchFamily="34" charset="0"/>
                <a:sym typeface="Symbol" pitchFamily="18" charset="2"/>
              </a:rPr>
              <a:t>.</a:t>
            </a:r>
          </a:p>
          <a:p>
            <a:pPr eaLnBrk="1" hangingPunct="1"/>
            <a:endParaRPr lang="en-US" altLang="ja-JP" sz="1400" dirty="0">
              <a:latin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altLang="ja-JP" sz="1400" dirty="0" smtClean="0">
                <a:latin typeface="Arial" pitchFamily="34" charset="0"/>
                <a:sym typeface="Symbol" pitchFamily="18" charset="2"/>
              </a:rPr>
              <a:t>The value of average        depends on averaging length.</a:t>
            </a:r>
            <a:endParaRPr lang="en-US" altLang="ja-JP" sz="1400" dirty="0">
              <a:latin typeface="Arial" pitchFamily="34" charset="0"/>
              <a:sym typeface="Symbol" pitchFamily="18" charset="2"/>
            </a:endParaRPr>
          </a:p>
        </p:txBody>
      </p:sp>
      <p:graphicFrame>
        <p:nvGraphicFramePr>
          <p:cNvPr id="184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06243"/>
              </p:ext>
            </p:extLst>
          </p:nvPr>
        </p:nvGraphicFramePr>
        <p:xfrm>
          <a:off x="3203848" y="1628800"/>
          <a:ext cx="1655762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数式" r:id="rId3" imgW="1206360" imgH="1333440" progId="Equation.3">
                  <p:embed/>
                </p:oleObj>
              </mc:Choice>
              <mc:Fallback>
                <p:oleObj name="数式" r:id="rId3" imgW="1206360" imgH="1333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628800"/>
                        <a:ext cx="1655762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5156"/>
              </p:ext>
            </p:extLst>
          </p:nvPr>
        </p:nvGraphicFramePr>
        <p:xfrm>
          <a:off x="2915816" y="4437112"/>
          <a:ext cx="288031" cy="29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" name="数式" r:id="rId5" imgW="164880" imgH="164880" progId="Equation.3">
                  <p:embed/>
                </p:oleObj>
              </mc:Choice>
              <mc:Fallback>
                <p:oleObj name="数式" r:id="rId5" imgW="164880" imgH="1648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437112"/>
                        <a:ext cx="288031" cy="290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BE95B0C6-21D5-4D4D-9DB4-DB28150919A9}" type="slidenum">
              <a:rPr kumimoji="0" lang="en-US" altLang="ja-JP" sz="1400"/>
              <a:pPr algn="r" eaLnBrk="1" hangingPunct="1"/>
              <a:t>17</a:t>
            </a:fld>
            <a:endParaRPr kumimoji="0" lang="en-US" altLang="ja-JP" sz="140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–Linear weighted moving average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221180" y="1640930"/>
            <a:ext cx="4175066" cy="3396564"/>
            <a:chOff x="323528" y="1543885"/>
            <a:chExt cx="4358704" cy="3834766"/>
          </a:xfrm>
        </p:grpSpPr>
        <p:pic>
          <p:nvPicPr>
            <p:cNvPr id="19466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43885"/>
              <a:ext cx="4358704" cy="383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0" name="Rectangle 16"/>
            <p:cNvSpPr>
              <a:spLocks noChangeArrowheads="1"/>
            </p:cNvSpPr>
            <p:nvPr/>
          </p:nvSpPr>
          <p:spPr bwMode="auto">
            <a:xfrm>
              <a:off x="1281982" y="1961574"/>
              <a:ext cx="1220898" cy="22911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52" y="1640929"/>
            <a:ext cx="4200994" cy="351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1A9A3818-C625-4B3E-8727-45DF53CC95D8}" type="slidenum">
              <a:rPr kumimoji="0" lang="en-US" altLang="ja-JP" smtClean="0"/>
              <a:pPr eaLnBrk="1" hangingPunct="1"/>
              <a:t>18</a:t>
            </a:fld>
            <a:endParaRPr kumimoji="0" lang="en-US" altLang="ja-JP" smtClean="0"/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–Variation of magnet alignment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81" y="1004271"/>
            <a:ext cx="6746875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308662" cy="192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BE95B0C6-21D5-4D4D-9DB4-DB28150919A9}" type="slidenum">
              <a:rPr kumimoji="0" lang="en-US" altLang="ja-JP" sz="1400"/>
              <a:pPr algn="r" eaLnBrk="1" hangingPunct="1"/>
              <a:t>19</a:t>
            </a:fld>
            <a:endParaRPr kumimoji="0" lang="en-US" altLang="ja-JP" sz="140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–Linear weighted moving average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68313" y="836613"/>
            <a:ext cx="3598862" cy="2890837"/>
            <a:chOff x="468313" y="836613"/>
            <a:chExt cx="3598862" cy="2890837"/>
          </a:xfrm>
        </p:grpSpPr>
        <p:pic>
          <p:nvPicPr>
            <p:cNvPr id="19466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836613"/>
              <a:ext cx="3598862" cy="289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0" name="Rectangle 16"/>
            <p:cNvSpPr>
              <a:spLocks noChangeArrowheads="1"/>
            </p:cNvSpPr>
            <p:nvPr/>
          </p:nvSpPr>
          <p:spPr bwMode="auto">
            <a:xfrm>
              <a:off x="1331913" y="1268413"/>
              <a:ext cx="1008062" cy="172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4427538" y="836613"/>
            <a:ext cx="3598862" cy="2921000"/>
            <a:chOff x="4427538" y="836613"/>
            <a:chExt cx="3598862" cy="2921000"/>
          </a:xfrm>
        </p:grpSpPr>
        <p:pic>
          <p:nvPicPr>
            <p:cNvPr id="19467" name="Picture 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836613"/>
              <a:ext cx="3598862" cy="2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1" name="Rectangle 19"/>
            <p:cNvSpPr>
              <a:spLocks noChangeArrowheads="1"/>
            </p:cNvSpPr>
            <p:nvPr/>
          </p:nvSpPr>
          <p:spPr bwMode="auto">
            <a:xfrm>
              <a:off x="5867400" y="1341438"/>
              <a:ext cx="503238" cy="172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68313" y="3716338"/>
            <a:ext cx="3598862" cy="2887662"/>
            <a:chOff x="468313" y="3716338"/>
            <a:chExt cx="3598862" cy="2887662"/>
          </a:xfrm>
        </p:grpSpPr>
        <p:pic>
          <p:nvPicPr>
            <p:cNvPr id="19462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3716338"/>
              <a:ext cx="3598862" cy="2887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3" name="Rectangle 21"/>
            <p:cNvSpPr>
              <a:spLocks noChangeArrowheads="1"/>
            </p:cNvSpPr>
            <p:nvPr/>
          </p:nvSpPr>
          <p:spPr bwMode="auto">
            <a:xfrm>
              <a:off x="2051050" y="4221163"/>
              <a:ext cx="252413" cy="172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500563" y="3716338"/>
            <a:ext cx="3598862" cy="2928937"/>
            <a:chOff x="4500563" y="3716338"/>
            <a:chExt cx="3598862" cy="2928937"/>
          </a:xfrm>
        </p:grpSpPr>
        <p:pic>
          <p:nvPicPr>
            <p:cNvPr id="19464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3716338"/>
              <a:ext cx="3598862" cy="292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5" name="Rectangle 23"/>
            <p:cNvSpPr>
              <a:spLocks noChangeArrowheads="1"/>
            </p:cNvSpPr>
            <p:nvPr/>
          </p:nvSpPr>
          <p:spPr bwMode="auto">
            <a:xfrm>
              <a:off x="6011863" y="4292600"/>
              <a:ext cx="144462" cy="1727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9"/>
          <p:cNvSpPr txBox="1">
            <a:spLocks noGrp="1" noChangeArrowheads="1"/>
          </p:cNvSpPr>
          <p:nvPr/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601E8E8-D2AD-450A-94DE-2BE360F758FB}" type="slidenum">
              <a:rPr kumimoji="0" lang="en-US" altLang="ja-JP" sz="1400"/>
              <a:pPr algn="r" eaLnBrk="1" hangingPunct="1"/>
              <a:t>2</a:t>
            </a:fld>
            <a:endParaRPr kumimoji="0" lang="en-US" altLang="ja-JP" sz="1400"/>
          </a:p>
        </p:txBody>
      </p:sp>
      <p:pic>
        <p:nvPicPr>
          <p:cNvPr id="4099" name="Picture 6" descr="Spring8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6192838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757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SPring-8 Site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52156" y="4189730"/>
            <a:ext cx="196624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ln>
                  <a:solidFill>
                    <a:srgbClr val="FFFF00"/>
                  </a:solidFill>
                </a:ln>
                <a:solidFill>
                  <a:srgbClr val="6B7C06"/>
                </a:solidFill>
              </a:rPr>
              <a:t>８</a:t>
            </a:r>
            <a:r>
              <a:rPr lang="en-US" altLang="ja-JP" dirty="0" err="1">
                <a:ln>
                  <a:solidFill>
                    <a:srgbClr val="FFFF00"/>
                  </a:solidFill>
                </a:ln>
                <a:solidFill>
                  <a:srgbClr val="6B7C06"/>
                </a:solidFill>
              </a:rPr>
              <a:t>GeV</a:t>
            </a:r>
            <a:r>
              <a:rPr lang="en-US" altLang="ja-JP" dirty="0">
                <a:ln>
                  <a:solidFill>
                    <a:srgbClr val="FFFF00"/>
                  </a:solidFill>
                </a:ln>
                <a:solidFill>
                  <a:srgbClr val="6B7C06"/>
                </a:solidFill>
              </a:rPr>
              <a:t> Storage ring</a:t>
            </a:r>
            <a:endParaRPr lang="ja-JP" altLang="en-US" dirty="0">
              <a:ln>
                <a:solidFill>
                  <a:srgbClr val="FFFF00"/>
                </a:solidFill>
              </a:ln>
              <a:solidFill>
                <a:srgbClr val="6B7C0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5980" y="3820398"/>
            <a:ext cx="13154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n>
                  <a:solidFill>
                    <a:srgbClr val="FFFF00"/>
                  </a:solidFill>
                </a:ln>
                <a:solidFill>
                  <a:srgbClr val="6B7C06"/>
                </a:solidFill>
              </a:rPr>
              <a:t>1GeV </a:t>
            </a:r>
            <a:r>
              <a:rPr lang="en-US" altLang="ja-JP" dirty="0" err="1">
                <a:ln>
                  <a:solidFill>
                    <a:srgbClr val="FFFF00"/>
                  </a:solidFill>
                </a:ln>
                <a:solidFill>
                  <a:srgbClr val="6B7C06"/>
                </a:solidFill>
              </a:rPr>
              <a:t>Linac</a:t>
            </a:r>
            <a:endParaRPr lang="ja-JP" altLang="en-US" dirty="0">
              <a:ln>
                <a:solidFill>
                  <a:srgbClr val="FFFF00"/>
                </a:solidFill>
              </a:ln>
              <a:solidFill>
                <a:srgbClr val="6B7C06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77119" y="2420393"/>
            <a:ext cx="15077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n>
                  <a:solidFill>
                    <a:srgbClr val="FFFF00"/>
                  </a:solidFill>
                </a:ln>
                <a:solidFill>
                  <a:srgbClr val="6B7C06"/>
                </a:solidFill>
              </a:rPr>
              <a:t>8GeV </a:t>
            </a:r>
            <a:r>
              <a:rPr lang="en-US" altLang="ja-JP" dirty="0" smtClean="0">
                <a:ln>
                  <a:solidFill>
                    <a:srgbClr val="FFFF00"/>
                  </a:solidFill>
                </a:ln>
                <a:solidFill>
                  <a:srgbClr val="6B7C06"/>
                </a:solidFill>
              </a:rPr>
              <a:t>Booster</a:t>
            </a:r>
            <a:endParaRPr lang="ja-JP" altLang="en-US" dirty="0">
              <a:ln>
                <a:solidFill>
                  <a:srgbClr val="FFFF00"/>
                </a:solidFill>
              </a:ln>
              <a:solidFill>
                <a:srgbClr val="6B7C06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3059113" y="3349625"/>
            <a:ext cx="1008062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3343275" y="2708275"/>
            <a:ext cx="1008063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FDFB9ECF-2CE6-43D9-B3E1-0914D01A941B}" type="slidenum">
              <a:rPr kumimoji="0" lang="en-US" altLang="ja-JP" sz="1400"/>
              <a:pPr algn="r" eaLnBrk="1" hangingPunct="1"/>
              <a:t>20</a:t>
            </a:fld>
            <a:endParaRPr kumimoji="0" lang="en-US" altLang="ja-JP" sz="140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–Variance of relative movement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852488"/>
            <a:ext cx="35369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721100"/>
            <a:ext cx="35210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3721100"/>
            <a:ext cx="35147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54075"/>
            <a:ext cx="35274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75147"/>
            <a:ext cx="40894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F6334C71-003B-4545-A90A-58C09FA95C32}" type="slidenum">
              <a:rPr kumimoji="0" lang="en-US" altLang="ja-JP" sz="1400"/>
              <a:pPr algn="r" eaLnBrk="1" hangingPunct="1"/>
              <a:t>21</a:t>
            </a:fld>
            <a:endParaRPr kumimoji="0" lang="en-US" altLang="ja-JP" sz="140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–Variance of relative movement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grpSp>
        <p:nvGrpSpPr>
          <p:cNvPr id="21508" name="グループ化 1"/>
          <p:cNvGrpSpPr>
            <a:grpSpLocks/>
          </p:cNvGrpSpPr>
          <p:nvPr/>
        </p:nvGrpSpPr>
        <p:grpSpPr bwMode="auto">
          <a:xfrm>
            <a:off x="1014413" y="1470025"/>
            <a:ext cx="3429000" cy="1165224"/>
            <a:chOff x="1602780" y="1649414"/>
            <a:chExt cx="3429000" cy="1165149"/>
          </a:xfrm>
        </p:grpSpPr>
        <p:pic>
          <p:nvPicPr>
            <p:cNvPr id="21515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649414"/>
              <a:ext cx="31623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6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938720"/>
              <a:ext cx="33401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7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780" y="2185161"/>
              <a:ext cx="34290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8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780" y="2484363"/>
              <a:ext cx="34290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09" name="Text Box 18"/>
          <p:cNvSpPr txBox="1">
            <a:spLocks noChangeArrowheads="1"/>
          </p:cNvSpPr>
          <p:nvPr/>
        </p:nvSpPr>
        <p:spPr bwMode="auto">
          <a:xfrm>
            <a:off x="5435600" y="1557338"/>
            <a:ext cx="32308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Displacement</a:t>
            </a:r>
            <a:r>
              <a:rPr lang="ja-JP" altLang="en-US" dirty="0" smtClean="0"/>
              <a:t>　</a:t>
            </a:r>
            <a:r>
              <a:rPr lang="en-US" altLang="ja-JP" dirty="0" smtClean="0"/>
              <a:t>vs. </a:t>
            </a:r>
            <a:r>
              <a:rPr lang="en-US" altLang="ja-JP" dirty="0"/>
              <a:t>T</a:t>
            </a:r>
            <a:r>
              <a:rPr lang="en-US" altLang="ja-JP" dirty="0" smtClean="0"/>
              <a:t>ime interval:</a:t>
            </a:r>
            <a:endParaRPr lang="en-US" altLang="ja-JP" dirty="0"/>
          </a:p>
          <a:p>
            <a:pPr eaLnBrk="1" hangingPunct="1"/>
            <a:r>
              <a:rPr lang="en-US" altLang="ja-JP" dirty="0" smtClean="0">
                <a:latin typeface="Symbol" pitchFamily="18" charset="2"/>
              </a:rPr>
              <a:t>s</a:t>
            </a:r>
            <a:r>
              <a:rPr lang="en-US" altLang="ja-JP" dirty="0" smtClean="0"/>
              <a:t> </a:t>
            </a:r>
            <a:r>
              <a:rPr lang="en-US" altLang="ja-JP" dirty="0"/>
              <a:t>= (0.005+1.9e-5L)</a:t>
            </a:r>
            <a:r>
              <a:rPr lang="en-US" altLang="ja-JP" dirty="0">
                <a:sym typeface="Symbol" pitchFamily="18" charset="2"/>
              </a:rPr>
              <a:t></a:t>
            </a:r>
            <a:r>
              <a:rPr lang="en-US" altLang="ja-JP" dirty="0"/>
              <a:t>T</a:t>
            </a:r>
          </a:p>
        </p:txBody>
      </p:sp>
      <p:sp>
        <p:nvSpPr>
          <p:cNvPr id="3" name="右矢印 2"/>
          <p:cNvSpPr/>
          <p:nvPr/>
        </p:nvSpPr>
        <p:spPr>
          <a:xfrm>
            <a:off x="4810125" y="1862138"/>
            <a:ext cx="504825" cy="2873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右中かっこ 3"/>
          <p:cNvSpPr/>
          <p:nvPr/>
        </p:nvSpPr>
        <p:spPr>
          <a:xfrm>
            <a:off x="4662488" y="1470025"/>
            <a:ext cx="269875" cy="10953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513" name="Text Box 18"/>
          <p:cNvSpPr txBox="1">
            <a:spLocks noChangeArrowheads="1"/>
          </p:cNvSpPr>
          <p:nvPr/>
        </p:nvSpPr>
        <p:spPr bwMode="auto">
          <a:xfrm>
            <a:off x="4190124" y="4432654"/>
            <a:ext cx="706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offset</a:t>
            </a:r>
            <a:endParaRPr lang="en-US" altLang="ja-JP" dirty="0"/>
          </a:p>
        </p:txBody>
      </p:sp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4253443" y="5289550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factor</a:t>
            </a:r>
            <a:endParaRPr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2411760" y="1326256"/>
            <a:ext cx="1008112" cy="1382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131840" y="2709167"/>
            <a:ext cx="288032" cy="503809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B467035-508C-4D94-9B09-4B358D7B9F46}" type="slidenum">
              <a:rPr kumimoji="0" lang="en-US" altLang="ja-JP" sz="1400"/>
              <a:pPr algn="r" eaLnBrk="1" hangingPunct="1"/>
              <a:t>22</a:t>
            </a:fld>
            <a:endParaRPr kumimoji="0" lang="en-US" altLang="ja-JP" sz="1400"/>
          </a:p>
        </p:txBody>
      </p: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–Variation of magnet alignment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7" y="1268760"/>
            <a:ext cx="6727825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5EDBDC30-BE8B-4596-BDE3-23E19EEDEE9A}" type="slidenum">
              <a:rPr kumimoji="0" lang="en-US" altLang="ja-JP" sz="1400"/>
              <a:pPr algn="r" eaLnBrk="1" hangingPunct="1"/>
              <a:t>23</a:t>
            </a:fld>
            <a:endParaRPr kumimoji="0" lang="en-US" altLang="ja-JP" sz="1400"/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–Survey result of the level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pic>
        <p:nvPicPr>
          <p:cNvPr id="2458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203325"/>
            <a:ext cx="6292850" cy="4454525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F1FB90D-7685-4EA1-807A-68BFC2D14344}" type="slidenum">
              <a:rPr kumimoji="0" lang="en-US" altLang="ja-JP" sz="1400"/>
              <a:pPr algn="r" eaLnBrk="1" hangingPunct="1"/>
              <a:t>24</a:t>
            </a:fld>
            <a:endParaRPr kumimoji="0" lang="en-US" altLang="ja-JP" sz="1400"/>
          </a:p>
        </p:txBody>
      </p:sp>
      <p:sp>
        <p:nvSpPr>
          <p:cNvPr id="25603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–Variance of displacement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009650"/>
            <a:ext cx="35210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016000"/>
            <a:ext cx="34671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57625"/>
            <a:ext cx="34671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862388"/>
            <a:ext cx="35369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D8ABD38E-8F1B-4C32-9FF9-0AC738469804}" type="slidenum">
              <a:rPr kumimoji="0" lang="en-US" altLang="ja-JP" sz="1400"/>
              <a:pPr algn="r" eaLnBrk="1" hangingPunct="1"/>
              <a:t>25</a:t>
            </a:fld>
            <a:endParaRPr kumimoji="0" lang="en-US" altLang="ja-JP" sz="1400"/>
          </a:p>
        </p:txBody>
      </p:sp>
      <p:sp>
        <p:nvSpPr>
          <p:cNvPr id="26627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pSp>
        <p:nvGrpSpPr>
          <p:cNvPr id="26628" name="グループ化 1"/>
          <p:cNvGrpSpPr>
            <a:grpSpLocks/>
          </p:cNvGrpSpPr>
          <p:nvPr/>
        </p:nvGrpSpPr>
        <p:grpSpPr bwMode="auto">
          <a:xfrm>
            <a:off x="969963" y="1385888"/>
            <a:ext cx="3340100" cy="1190625"/>
            <a:chOff x="969317" y="1385888"/>
            <a:chExt cx="3340100" cy="1190625"/>
          </a:xfrm>
        </p:grpSpPr>
        <p:pic>
          <p:nvPicPr>
            <p:cNvPr id="26634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17" y="1385888"/>
              <a:ext cx="32512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17" y="1660525"/>
              <a:ext cx="33401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6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17" y="1941513"/>
              <a:ext cx="33401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7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134" y="2246313"/>
              <a:ext cx="3162300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5364163" y="1484313"/>
            <a:ext cx="32308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Displacement</a:t>
            </a:r>
            <a:r>
              <a:rPr lang="ja-JP" altLang="en-US" dirty="0"/>
              <a:t>　</a:t>
            </a:r>
            <a:r>
              <a:rPr lang="en-US" altLang="ja-JP" dirty="0"/>
              <a:t>vs. Time interval</a:t>
            </a:r>
            <a:r>
              <a:rPr lang="en-US" altLang="ja-JP" dirty="0" smtClean="0"/>
              <a:t>:</a:t>
            </a:r>
            <a:endParaRPr lang="en-US" altLang="ja-JP" dirty="0"/>
          </a:p>
          <a:p>
            <a:pPr eaLnBrk="1" hangingPunct="1"/>
            <a:r>
              <a:rPr lang="en-US" altLang="ja-JP" dirty="0" smtClean="0">
                <a:latin typeface="Symbol" pitchFamily="18" charset="2"/>
              </a:rPr>
              <a:t>s </a:t>
            </a:r>
            <a:r>
              <a:rPr lang="en-US" altLang="ja-JP" dirty="0"/>
              <a:t>= (0.02+6.05e-6L)</a:t>
            </a:r>
            <a:r>
              <a:rPr lang="en-US" altLang="ja-JP" dirty="0">
                <a:sym typeface="Symbol" pitchFamily="18" charset="2"/>
              </a:rPr>
              <a:t></a:t>
            </a:r>
            <a:r>
              <a:rPr lang="en-US" altLang="ja-JP" dirty="0"/>
              <a:t>T</a:t>
            </a:r>
          </a:p>
        </p:txBody>
      </p:sp>
      <p:pic>
        <p:nvPicPr>
          <p:cNvPr id="26630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852738"/>
            <a:ext cx="41148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右矢印 19"/>
          <p:cNvSpPr/>
          <p:nvPr/>
        </p:nvSpPr>
        <p:spPr>
          <a:xfrm>
            <a:off x="4662488" y="1846263"/>
            <a:ext cx="504825" cy="2889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右中かっこ 20"/>
          <p:cNvSpPr/>
          <p:nvPr/>
        </p:nvSpPr>
        <p:spPr>
          <a:xfrm>
            <a:off x="4478338" y="1452563"/>
            <a:ext cx="269875" cy="10953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633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–Variance of displacement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0F60634C-6AD2-4972-A5D3-065C41C5833B}" type="slidenum">
              <a:rPr kumimoji="0" lang="en-US" altLang="ja-JP" sz="1400"/>
              <a:pPr algn="r" eaLnBrk="1" hangingPunct="1"/>
              <a:t>26</a:t>
            </a:fld>
            <a:endParaRPr kumimoji="0" lang="en-US" altLang="ja-JP" sz="1400"/>
          </a:p>
        </p:txBody>
      </p:sp>
      <p:sp>
        <p:nvSpPr>
          <p:cNvPr id="2765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–Variation of magnet’s level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84213" y="1052513"/>
            <a:ext cx="8208962" cy="4835525"/>
            <a:chOff x="684213" y="1052513"/>
            <a:chExt cx="8208962" cy="4835525"/>
          </a:xfrm>
        </p:grpSpPr>
        <p:pic>
          <p:nvPicPr>
            <p:cNvPr id="2765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1412875"/>
              <a:ext cx="1800225" cy="151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052513"/>
              <a:ext cx="6737350" cy="483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2C1F3BF6-BA43-4675-9DB7-275760B4D5C3}" type="slidenum">
              <a:rPr kumimoji="0" lang="en-US" altLang="ja-JP" sz="1400"/>
              <a:pPr algn="r" eaLnBrk="1" hangingPunct="1"/>
              <a:t>27</a:t>
            </a:fld>
            <a:endParaRPr kumimoji="0" lang="en-US" altLang="ja-JP" sz="1400"/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–Variation of magnet alignment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295400"/>
            <a:ext cx="68199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F87C97DE-BB40-48ED-A1ED-D672BC2864E8}" type="slidenum">
              <a:rPr kumimoji="0" lang="en-US" altLang="ja-JP" sz="1400"/>
              <a:pPr algn="r" eaLnBrk="1" hangingPunct="1"/>
              <a:t>28</a:t>
            </a:fld>
            <a:endParaRPr kumimoji="0" lang="en-US" altLang="ja-JP" sz="1400"/>
          </a:p>
        </p:txBody>
      </p:sp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 </a:t>
            </a:r>
            <a:r>
              <a:rPr lang="en-US" altLang="ja-JP" sz="2400" b="1" u="sng">
                <a:ea typeface="Osaka" charset="-128"/>
              </a:rPr>
              <a:t>–Variation of magnet tilt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pic>
        <p:nvPicPr>
          <p:cNvPr id="29703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74700"/>
            <a:ext cx="42481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1" y="4721225"/>
            <a:ext cx="417512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90825"/>
            <a:ext cx="42481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7027863" y="4668044"/>
            <a:ext cx="1625600" cy="1085850"/>
            <a:chOff x="7164388" y="4581525"/>
            <a:chExt cx="1625600" cy="1085850"/>
          </a:xfrm>
        </p:grpSpPr>
        <p:sp>
          <p:nvSpPr>
            <p:cNvPr id="29706" name="Text Box 28"/>
            <p:cNvSpPr txBox="1">
              <a:spLocks noChangeArrowheads="1"/>
            </p:cNvSpPr>
            <p:nvPr/>
          </p:nvSpPr>
          <p:spPr bwMode="auto">
            <a:xfrm rot="1368125">
              <a:off x="7164388" y="5300663"/>
              <a:ext cx="1352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/>
                <a:t>NO change !</a:t>
              </a:r>
            </a:p>
          </p:txBody>
        </p:sp>
        <p:sp>
          <p:nvSpPr>
            <p:cNvPr id="29707" name="toilet"/>
            <p:cNvSpPr>
              <a:spLocks noEditPoints="1" noChangeArrowheads="1"/>
            </p:cNvSpPr>
            <p:nvPr/>
          </p:nvSpPr>
          <p:spPr bwMode="auto">
            <a:xfrm rot="-7732767">
              <a:off x="7999413" y="4467225"/>
              <a:ext cx="676275" cy="904875"/>
            </a:xfrm>
            <a:custGeom>
              <a:avLst/>
              <a:gdLst>
                <a:gd name="T0" fmla="*/ 0 w 21600"/>
                <a:gd name="T1" fmla="*/ 0 h 21600"/>
                <a:gd name="T2" fmla="*/ 338138 w 21600"/>
                <a:gd name="T3" fmla="*/ 0 h 21600"/>
                <a:gd name="T4" fmla="*/ 676275 w 21600"/>
                <a:gd name="T5" fmla="*/ 0 h 21600"/>
                <a:gd name="T6" fmla="*/ 338138 w 21600"/>
                <a:gd name="T7" fmla="*/ 90487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31 w 21600"/>
                <a:gd name="T13" fmla="*/ 538 h 21600"/>
                <a:gd name="T14" fmla="*/ 20729 w 21600"/>
                <a:gd name="T15" fmla="*/ 66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7298"/>
                  </a:moveTo>
                  <a:lnTo>
                    <a:pt x="21600" y="0"/>
                  </a:lnTo>
                  <a:lnTo>
                    <a:pt x="10679" y="0"/>
                  </a:lnTo>
                  <a:lnTo>
                    <a:pt x="0" y="0"/>
                  </a:lnTo>
                  <a:lnTo>
                    <a:pt x="0" y="7298"/>
                  </a:lnTo>
                  <a:lnTo>
                    <a:pt x="6033" y="7298"/>
                  </a:lnTo>
                  <a:lnTo>
                    <a:pt x="6206" y="7616"/>
                  </a:lnTo>
                  <a:lnTo>
                    <a:pt x="6310" y="7935"/>
                  </a:lnTo>
                  <a:lnTo>
                    <a:pt x="6345" y="8302"/>
                  </a:lnTo>
                  <a:lnTo>
                    <a:pt x="6310" y="8620"/>
                  </a:lnTo>
                  <a:lnTo>
                    <a:pt x="6206" y="8963"/>
                  </a:lnTo>
                  <a:lnTo>
                    <a:pt x="6102" y="9331"/>
                  </a:lnTo>
                  <a:lnTo>
                    <a:pt x="5894" y="9722"/>
                  </a:lnTo>
                  <a:lnTo>
                    <a:pt x="5513" y="10163"/>
                  </a:lnTo>
                  <a:lnTo>
                    <a:pt x="4577" y="11339"/>
                  </a:lnTo>
                  <a:lnTo>
                    <a:pt x="3848" y="12539"/>
                  </a:lnTo>
                  <a:lnTo>
                    <a:pt x="3363" y="13641"/>
                  </a:lnTo>
                  <a:lnTo>
                    <a:pt x="3086" y="14718"/>
                  </a:lnTo>
                  <a:lnTo>
                    <a:pt x="3051" y="15649"/>
                  </a:lnTo>
                  <a:lnTo>
                    <a:pt x="3086" y="16580"/>
                  </a:lnTo>
                  <a:lnTo>
                    <a:pt x="3467" y="17510"/>
                  </a:lnTo>
                  <a:lnTo>
                    <a:pt x="3952" y="18294"/>
                  </a:lnTo>
                  <a:lnTo>
                    <a:pt x="4577" y="19029"/>
                  </a:lnTo>
                  <a:lnTo>
                    <a:pt x="5270" y="19616"/>
                  </a:lnTo>
                  <a:lnTo>
                    <a:pt x="6137" y="20229"/>
                  </a:lnTo>
                  <a:lnTo>
                    <a:pt x="6969" y="20718"/>
                  </a:lnTo>
                  <a:lnTo>
                    <a:pt x="7905" y="21061"/>
                  </a:lnTo>
                  <a:lnTo>
                    <a:pt x="8876" y="21331"/>
                  </a:lnTo>
                  <a:lnTo>
                    <a:pt x="9812" y="21600"/>
                  </a:lnTo>
                  <a:lnTo>
                    <a:pt x="10817" y="21600"/>
                  </a:lnTo>
                  <a:lnTo>
                    <a:pt x="11753" y="21600"/>
                  </a:lnTo>
                  <a:lnTo>
                    <a:pt x="12690" y="21331"/>
                  </a:lnTo>
                  <a:lnTo>
                    <a:pt x="13695" y="21061"/>
                  </a:lnTo>
                  <a:lnTo>
                    <a:pt x="14492" y="20718"/>
                  </a:lnTo>
                  <a:lnTo>
                    <a:pt x="15359" y="20229"/>
                  </a:lnTo>
                  <a:lnTo>
                    <a:pt x="16157" y="19616"/>
                  </a:lnTo>
                  <a:lnTo>
                    <a:pt x="16781" y="19029"/>
                  </a:lnTo>
                  <a:lnTo>
                    <a:pt x="17335" y="18294"/>
                  </a:lnTo>
                  <a:lnTo>
                    <a:pt x="17717" y="17510"/>
                  </a:lnTo>
                  <a:lnTo>
                    <a:pt x="18098" y="16580"/>
                  </a:lnTo>
                  <a:lnTo>
                    <a:pt x="18237" y="15649"/>
                  </a:lnTo>
                  <a:lnTo>
                    <a:pt x="18098" y="14718"/>
                  </a:lnTo>
                  <a:lnTo>
                    <a:pt x="17856" y="13641"/>
                  </a:lnTo>
                  <a:lnTo>
                    <a:pt x="17231" y="12539"/>
                  </a:lnTo>
                  <a:lnTo>
                    <a:pt x="16538" y="11339"/>
                  </a:lnTo>
                  <a:lnTo>
                    <a:pt x="15533" y="10163"/>
                  </a:lnTo>
                  <a:lnTo>
                    <a:pt x="15221" y="9722"/>
                  </a:lnTo>
                  <a:lnTo>
                    <a:pt x="14978" y="9404"/>
                  </a:lnTo>
                  <a:lnTo>
                    <a:pt x="14804" y="9012"/>
                  </a:lnTo>
                  <a:lnTo>
                    <a:pt x="14735" y="8620"/>
                  </a:lnTo>
                  <a:lnTo>
                    <a:pt x="14700" y="8302"/>
                  </a:lnTo>
                  <a:lnTo>
                    <a:pt x="14735" y="7959"/>
                  </a:lnTo>
                  <a:lnTo>
                    <a:pt x="14874" y="7616"/>
                  </a:lnTo>
                  <a:lnTo>
                    <a:pt x="14978" y="7298"/>
                  </a:lnTo>
                  <a:lnTo>
                    <a:pt x="21600" y="7298"/>
                  </a:lnTo>
                  <a:close/>
                </a:path>
                <a:path w="21600" h="21600" extrusionOk="0">
                  <a:moveTo>
                    <a:pt x="21600" y="7298"/>
                  </a:moveTo>
                  <a:lnTo>
                    <a:pt x="6033" y="7298"/>
                  </a:lnTo>
                  <a:lnTo>
                    <a:pt x="11164" y="7298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6277769" y="768350"/>
            <a:ext cx="2758281" cy="4628355"/>
            <a:chOff x="6277769" y="768350"/>
            <a:chExt cx="2758281" cy="4628355"/>
          </a:xfrm>
        </p:grpSpPr>
        <p:grpSp>
          <p:nvGrpSpPr>
            <p:cNvPr id="29701" name="Group 34"/>
            <p:cNvGrpSpPr>
              <a:grpSpLocks/>
            </p:cNvGrpSpPr>
            <p:nvPr/>
          </p:nvGrpSpPr>
          <p:grpSpPr bwMode="auto">
            <a:xfrm>
              <a:off x="6277769" y="2205038"/>
              <a:ext cx="1198562" cy="1223962"/>
              <a:chOff x="4377" y="1389"/>
              <a:chExt cx="755" cy="771"/>
            </a:xfrm>
          </p:grpSpPr>
          <p:sp>
            <p:nvSpPr>
              <p:cNvPr id="29711" name="AutoShape 19"/>
              <p:cNvSpPr>
                <a:spLocks noChangeArrowheads="1"/>
              </p:cNvSpPr>
              <p:nvPr/>
            </p:nvSpPr>
            <p:spPr bwMode="auto">
              <a:xfrm>
                <a:off x="4377" y="1389"/>
                <a:ext cx="226" cy="771"/>
              </a:xfrm>
              <a:prstGeom prst="curvedLeftArrow">
                <a:avLst>
                  <a:gd name="adj1" fmla="val 68230"/>
                  <a:gd name="adj2" fmla="val 13646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712" name="Text Box 21"/>
              <p:cNvSpPr txBox="1">
                <a:spLocks noChangeArrowheads="1"/>
              </p:cNvSpPr>
              <p:nvPr/>
            </p:nvSpPr>
            <p:spPr bwMode="auto">
              <a:xfrm>
                <a:off x="4604" y="1570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dirty="0"/>
                  <a:t>7 years</a:t>
                </a:r>
              </a:p>
            </p:txBody>
          </p:sp>
        </p:grpSp>
        <p:grpSp>
          <p:nvGrpSpPr>
            <p:cNvPr id="29702" name="Group 35"/>
            <p:cNvGrpSpPr>
              <a:grpSpLocks/>
            </p:cNvGrpSpPr>
            <p:nvPr/>
          </p:nvGrpSpPr>
          <p:grpSpPr bwMode="auto">
            <a:xfrm>
              <a:off x="6323062" y="4172742"/>
              <a:ext cx="1198562" cy="1223963"/>
              <a:chOff x="4105" y="2614"/>
              <a:chExt cx="755" cy="771"/>
            </a:xfrm>
          </p:grpSpPr>
          <p:sp>
            <p:nvSpPr>
              <p:cNvPr id="29709" name="AutoShape 20"/>
              <p:cNvSpPr>
                <a:spLocks noChangeArrowheads="1"/>
              </p:cNvSpPr>
              <p:nvPr/>
            </p:nvSpPr>
            <p:spPr bwMode="auto">
              <a:xfrm>
                <a:off x="4105" y="2614"/>
                <a:ext cx="226" cy="771"/>
              </a:xfrm>
              <a:prstGeom prst="curvedLeftArrow">
                <a:avLst>
                  <a:gd name="adj1" fmla="val 68230"/>
                  <a:gd name="adj2" fmla="val 13646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710" name="Text Box 22"/>
              <p:cNvSpPr txBox="1">
                <a:spLocks noChangeArrowheads="1"/>
              </p:cNvSpPr>
              <p:nvPr/>
            </p:nvSpPr>
            <p:spPr bwMode="auto">
              <a:xfrm>
                <a:off x="4332" y="2841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6 years</a:t>
                </a:r>
              </a:p>
            </p:txBody>
          </p:sp>
        </p:grpSp>
        <p:sp>
          <p:nvSpPr>
            <p:cNvPr id="29708" name="Text Box 37"/>
            <p:cNvSpPr txBox="1">
              <a:spLocks noChangeArrowheads="1"/>
            </p:cNvSpPr>
            <p:nvPr/>
          </p:nvSpPr>
          <p:spPr bwMode="auto">
            <a:xfrm>
              <a:off x="7031558" y="2817019"/>
              <a:ext cx="13303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Symbol" pitchFamily="18" charset="2"/>
                </a:rPr>
                <a:t>Df : 41 m</a:t>
              </a:r>
              <a:r>
                <a:rPr lang="en-US" altLang="ja-JP"/>
                <a:t>rad</a:t>
              </a:r>
              <a:endParaRPr lang="en-US" altLang="ja-JP">
                <a:latin typeface="Symbol" pitchFamily="18" charset="2"/>
              </a:endParaRPr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869" y="768350"/>
              <a:ext cx="2593181" cy="172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36838"/>
            <a:ext cx="5759450" cy="1900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013DFA7D-D2A6-4E25-A1CA-631DCA9634A0}" type="slidenum">
              <a:rPr kumimoji="0" lang="en-US" altLang="ja-JP" sz="1400"/>
              <a:pPr algn="r" eaLnBrk="1" hangingPunct="1"/>
              <a:t>29</a:t>
            </a:fld>
            <a:endParaRPr kumimoji="0" lang="en-US" altLang="ja-JP" sz="1400"/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Long-Term Monitoring</a:t>
            </a:r>
            <a:r>
              <a:rPr lang="en-US" altLang="ja-JP" sz="2400" b="1" u="sng">
                <a:ea typeface="Osaka" charset="-128"/>
              </a:rPr>
              <a:t>–Linearity of magnet within girder</a:t>
            </a:r>
            <a:endParaRPr lang="en-US" altLang="ja-JP" sz="3200" u="sng">
              <a:latin typeface="Arial" pitchFamily="34" charset="0"/>
              <a:ea typeface="Osaka" charset="-128"/>
            </a:endParaRPr>
          </a:p>
        </p:txBody>
      </p:sp>
      <p:pic>
        <p:nvPicPr>
          <p:cNvPr id="3072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08500"/>
            <a:ext cx="5761037" cy="21986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5761037" cy="1893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7235825" y="2205038"/>
            <a:ext cx="1585913" cy="3160712"/>
            <a:chOff x="7235825" y="2205038"/>
            <a:chExt cx="1585913" cy="3160712"/>
          </a:xfrm>
        </p:grpSpPr>
        <p:sp>
          <p:nvSpPr>
            <p:cNvPr id="30726" name="Text Box 10"/>
            <p:cNvSpPr txBox="1">
              <a:spLocks noChangeArrowheads="1"/>
            </p:cNvSpPr>
            <p:nvPr/>
          </p:nvSpPr>
          <p:spPr bwMode="auto">
            <a:xfrm>
              <a:off x="7596188" y="2781300"/>
              <a:ext cx="1154112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Symbol" pitchFamily="18" charset="2"/>
                </a:rPr>
                <a:t>D</a:t>
              </a:r>
              <a:r>
                <a:rPr lang="en-US" altLang="ja-JP"/>
                <a:t>x:  7 </a:t>
              </a:r>
              <a:r>
                <a:rPr lang="en-US" altLang="ja-JP">
                  <a:latin typeface="Symbol" pitchFamily="18" charset="2"/>
                </a:rPr>
                <a:t>m</a:t>
              </a:r>
              <a:r>
                <a:rPr lang="en-US" altLang="ja-JP"/>
                <a:t>m</a:t>
              </a:r>
            </a:p>
            <a:p>
              <a:pPr eaLnBrk="1" hangingPunct="1"/>
              <a:r>
                <a:rPr lang="en-US" altLang="ja-JP">
                  <a:latin typeface="Symbol" pitchFamily="18" charset="2"/>
                </a:rPr>
                <a:t>D</a:t>
              </a:r>
              <a:r>
                <a:rPr lang="en-US" altLang="ja-JP"/>
                <a:t>y: 13 </a:t>
              </a:r>
              <a:r>
                <a:rPr lang="en-US" altLang="ja-JP">
                  <a:latin typeface="Symbol" pitchFamily="18" charset="2"/>
                </a:rPr>
                <a:t>m</a:t>
              </a:r>
              <a:r>
                <a:rPr lang="en-US" altLang="ja-JP"/>
                <a:t>m</a:t>
              </a:r>
            </a:p>
          </p:txBody>
        </p:sp>
        <p:sp>
          <p:nvSpPr>
            <p:cNvPr id="30727" name="Text Box 11"/>
            <p:cNvSpPr txBox="1">
              <a:spLocks noChangeArrowheads="1"/>
            </p:cNvSpPr>
            <p:nvPr/>
          </p:nvSpPr>
          <p:spPr bwMode="auto">
            <a:xfrm>
              <a:off x="7596188" y="4437063"/>
              <a:ext cx="9017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6 years:</a:t>
              </a:r>
            </a:p>
          </p:txBody>
        </p:sp>
        <p:sp>
          <p:nvSpPr>
            <p:cNvPr id="30730" name="Text Box 22"/>
            <p:cNvSpPr txBox="1">
              <a:spLocks noChangeArrowheads="1"/>
            </p:cNvSpPr>
            <p:nvPr/>
          </p:nvSpPr>
          <p:spPr bwMode="auto">
            <a:xfrm>
              <a:off x="7667625" y="4724400"/>
              <a:ext cx="115411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 err="1">
                  <a:solidFill>
                    <a:srgbClr val="FFFF00"/>
                  </a:solidFill>
                  <a:latin typeface="Symbol" pitchFamily="18" charset="2"/>
                </a:rPr>
                <a:t>D</a:t>
              </a:r>
              <a:r>
                <a:rPr lang="en-US" altLang="ja-JP" dirty="0" err="1">
                  <a:solidFill>
                    <a:srgbClr val="FFFF00"/>
                  </a:solidFill>
                </a:rPr>
                <a:t>x</a:t>
              </a:r>
              <a:r>
                <a:rPr lang="en-US" altLang="ja-JP" dirty="0">
                  <a:solidFill>
                    <a:srgbClr val="FFFF00"/>
                  </a:solidFill>
                </a:rPr>
                <a:t>:   1 </a:t>
              </a:r>
              <a:r>
                <a:rPr lang="en-US" altLang="ja-JP" dirty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altLang="ja-JP" dirty="0">
                  <a:solidFill>
                    <a:srgbClr val="FFFF00"/>
                  </a:solidFill>
                </a:rPr>
                <a:t>m</a:t>
              </a:r>
            </a:p>
            <a:p>
              <a:pPr eaLnBrk="1" hangingPunct="1"/>
              <a:r>
                <a:rPr lang="en-US" altLang="ja-JP" dirty="0" err="1">
                  <a:solidFill>
                    <a:srgbClr val="FFFF00"/>
                  </a:solidFill>
                  <a:latin typeface="Symbol" pitchFamily="18" charset="2"/>
                </a:rPr>
                <a:t>D</a:t>
              </a:r>
              <a:r>
                <a:rPr lang="en-US" altLang="ja-JP" dirty="0" err="1">
                  <a:solidFill>
                    <a:srgbClr val="FFFF00"/>
                  </a:solidFill>
                </a:rPr>
                <a:t>y</a:t>
              </a:r>
              <a:r>
                <a:rPr lang="en-US" altLang="ja-JP" dirty="0">
                  <a:solidFill>
                    <a:srgbClr val="FFFF00"/>
                  </a:solidFill>
                </a:rPr>
                <a:t>: 13 </a:t>
              </a:r>
              <a:r>
                <a:rPr lang="en-US" altLang="ja-JP" dirty="0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r>
                <a:rPr lang="en-US" altLang="ja-JP" dirty="0">
                  <a:solidFill>
                    <a:srgbClr val="FFFF00"/>
                  </a:solidFill>
                </a:rPr>
                <a:t>m</a:t>
              </a:r>
            </a:p>
          </p:txBody>
        </p:sp>
        <p:sp>
          <p:nvSpPr>
            <p:cNvPr id="30731" name="Text Box 21"/>
            <p:cNvSpPr txBox="1">
              <a:spLocks noChangeArrowheads="1"/>
            </p:cNvSpPr>
            <p:nvPr/>
          </p:nvSpPr>
          <p:spPr bwMode="auto">
            <a:xfrm>
              <a:off x="7596188" y="2492375"/>
              <a:ext cx="9017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7 years:</a:t>
              </a:r>
            </a:p>
          </p:txBody>
        </p:sp>
        <p:sp>
          <p:nvSpPr>
            <p:cNvPr id="30732" name="AutoShape 8"/>
            <p:cNvSpPr>
              <a:spLocks noChangeArrowheads="1"/>
            </p:cNvSpPr>
            <p:nvPr/>
          </p:nvSpPr>
          <p:spPr bwMode="auto">
            <a:xfrm>
              <a:off x="7235825" y="2205038"/>
              <a:ext cx="358775" cy="1223962"/>
            </a:xfrm>
            <a:prstGeom prst="curvedLeftArrow">
              <a:avLst>
                <a:gd name="adj1" fmla="val 68230"/>
                <a:gd name="adj2" fmla="val 13646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33" name="AutoShape 9"/>
            <p:cNvSpPr>
              <a:spLocks noChangeArrowheads="1"/>
            </p:cNvSpPr>
            <p:nvPr/>
          </p:nvSpPr>
          <p:spPr bwMode="auto">
            <a:xfrm>
              <a:off x="7235825" y="4076700"/>
              <a:ext cx="358775" cy="1223963"/>
            </a:xfrm>
            <a:prstGeom prst="curvedLeftArrow">
              <a:avLst>
                <a:gd name="adj1" fmla="val 68230"/>
                <a:gd name="adj2" fmla="val 13646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621FAE7C-12F2-4824-AAD9-F20C0B795B45}" type="slidenum">
              <a:rPr kumimoji="0" lang="en-US" altLang="ja-JP" smtClean="0"/>
              <a:pPr eaLnBrk="1" hangingPunct="1"/>
              <a:t>3</a:t>
            </a:fld>
            <a:endParaRPr kumimoji="0" lang="en-US" altLang="ja-JP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757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SPring-8 Storage Ring Magnets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grpSp>
        <p:nvGrpSpPr>
          <p:cNvPr id="5124" name="Group 11"/>
          <p:cNvGrpSpPr>
            <a:grpSpLocks/>
          </p:cNvGrpSpPr>
          <p:nvPr/>
        </p:nvGrpSpPr>
        <p:grpSpPr bwMode="auto">
          <a:xfrm>
            <a:off x="395288" y="1052513"/>
            <a:ext cx="8351837" cy="1295400"/>
            <a:chOff x="431" y="709"/>
            <a:chExt cx="5040" cy="646"/>
          </a:xfrm>
        </p:grpSpPr>
        <p:graphicFrame>
          <p:nvGraphicFramePr>
            <p:cNvPr id="5139" name="Object 8"/>
            <p:cNvGraphicFramePr>
              <a:graphicFrameLocks noChangeAspect="1"/>
            </p:cNvGraphicFramePr>
            <p:nvPr/>
          </p:nvGraphicFramePr>
          <p:xfrm>
            <a:off x="431" y="709"/>
            <a:ext cx="5040" cy="6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4" name="Document" r:id="rId3" imgW="7092619" imgH="704082" progId="Word.Document.8">
                    <p:embed/>
                  </p:oleObj>
                </mc:Choice>
                <mc:Fallback>
                  <p:oleObj name="Document" r:id="rId3" imgW="7092619" imgH="704082" progId="Word.Document.8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709"/>
                          <a:ext cx="5040" cy="6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0" name="AutoShape 9"/>
            <p:cNvSpPr>
              <a:spLocks noChangeArrowheads="1"/>
            </p:cNvSpPr>
            <p:nvPr/>
          </p:nvSpPr>
          <p:spPr bwMode="auto">
            <a:xfrm>
              <a:off x="1854" y="1253"/>
              <a:ext cx="96" cy="48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41" name="AutoShape 10"/>
            <p:cNvSpPr>
              <a:spLocks noChangeArrowheads="1"/>
            </p:cNvSpPr>
            <p:nvPr/>
          </p:nvSpPr>
          <p:spPr bwMode="auto">
            <a:xfrm>
              <a:off x="4014" y="1253"/>
              <a:ext cx="96" cy="48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1187450" y="2465388"/>
            <a:ext cx="3816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ja-JP" sz="1600" b="1" i="1"/>
              <a:t>Chasman-Green lattice of 48 cells : </a:t>
            </a:r>
          </a:p>
          <a:p>
            <a:r>
              <a:rPr lang="en-GB" altLang="ja-JP" sz="1600" b="1" i="1"/>
              <a:t>  Bending : 2 </a:t>
            </a:r>
          </a:p>
          <a:p>
            <a:r>
              <a:rPr lang="en-GB" altLang="ja-JP" sz="1600" b="1" i="1"/>
              <a:t>  Multipole : 17  on three girders</a:t>
            </a:r>
          </a:p>
        </p:txBody>
      </p:sp>
      <p:sp>
        <p:nvSpPr>
          <p:cNvPr id="5126" name="Line 17"/>
          <p:cNvSpPr>
            <a:spLocks noChangeShapeType="1"/>
          </p:cNvSpPr>
          <p:nvPr/>
        </p:nvSpPr>
        <p:spPr bwMode="auto">
          <a:xfrm>
            <a:off x="6443663" y="2276475"/>
            <a:ext cx="360362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" name="Rectangle 18"/>
          <p:cNvSpPr>
            <a:spLocks noChangeArrowheads="1"/>
          </p:cNvSpPr>
          <p:nvPr/>
        </p:nvSpPr>
        <p:spPr bwMode="auto">
          <a:xfrm>
            <a:off x="6227763" y="26368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ja-JP"/>
              <a:t>Survey Monument (2)</a:t>
            </a:r>
          </a:p>
        </p:txBody>
      </p:sp>
      <p:pic>
        <p:nvPicPr>
          <p:cNvPr id="5128" name="Picture 15" descr="girder_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16338"/>
            <a:ext cx="3455987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14" descr="girder_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2520950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6" descr="girder_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2484438" cy="1281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29"/>
          <p:cNvSpPr>
            <a:spLocks noChangeArrowheads="1"/>
          </p:cNvSpPr>
          <p:nvPr/>
        </p:nvSpPr>
        <p:spPr bwMode="auto">
          <a:xfrm>
            <a:off x="5580063" y="3217754"/>
            <a:ext cx="3095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altLang="ja-JP" dirty="0"/>
              <a:t>Reference point (</a:t>
            </a:r>
            <a:r>
              <a:rPr lang="en-GB" altLang="ja-JP" dirty="0" smtClean="0"/>
              <a:t>6 one cell,  	 	total of 288)</a:t>
            </a:r>
            <a:endParaRPr lang="en-GB" altLang="ja-JP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84212" y="3644900"/>
            <a:ext cx="7991475" cy="1150938"/>
            <a:chOff x="684212" y="3644900"/>
            <a:chExt cx="7991475" cy="1150938"/>
          </a:xfrm>
        </p:grpSpPr>
        <p:sp>
          <p:nvSpPr>
            <p:cNvPr id="5133" name="Line 32"/>
            <p:cNvSpPr>
              <a:spLocks noChangeShapeType="1"/>
            </p:cNvSpPr>
            <p:nvPr/>
          </p:nvSpPr>
          <p:spPr bwMode="auto">
            <a:xfrm>
              <a:off x="3276599" y="3644900"/>
              <a:ext cx="0" cy="2143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4" name="Line 33"/>
            <p:cNvSpPr>
              <a:spLocks noChangeShapeType="1"/>
            </p:cNvSpPr>
            <p:nvPr/>
          </p:nvSpPr>
          <p:spPr bwMode="auto">
            <a:xfrm>
              <a:off x="6156324" y="3644900"/>
              <a:ext cx="0" cy="2143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5" name="Line 34"/>
            <p:cNvSpPr>
              <a:spLocks noChangeShapeType="1"/>
            </p:cNvSpPr>
            <p:nvPr/>
          </p:nvSpPr>
          <p:spPr bwMode="auto">
            <a:xfrm>
              <a:off x="7019924" y="4508500"/>
              <a:ext cx="0" cy="2873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6" name="Line 35"/>
            <p:cNvSpPr>
              <a:spLocks noChangeShapeType="1"/>
            </p:cNvSpPr>
            <p:nvPr/>
          </p:nvSpPr>
          <p:spPr bwMode="auto">
            <a:xfrm>
              <a:off x="8675687" y="4508500"/>
              <a:ext cx="0" cy="2873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2" name="Line 30"/>
            <p:cNvSpPr>
              <a:spLocks noChangeShapeType="1"/>
            </p:cNvSpPr>
            <p:nvPr/>
          </p:nvSpPr>
          <p:spPr bwMode="auto">
            <a:xfrm>
              <a:off x="684212" y="4437063"/>
              <a:ext cx="0" cy="214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7" name="Line 36"/>
            <p:cNvSpPr>
              <a:spLocks noChangeShapeType="1"/>
            </p:cNvSpPr>
            <p:nvPr/>
          </p:nvSpPr>
          <p:spPr bwMode="auto">
            <a:xfrm>
              <a:off x="2627312" y="4437063"/>
              <a:ext cx="0" cy="214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138" name="Rectangle 37"/>
          <p:cNvSpPr>
            <a:spLocks noChangeArrowheads="1"/>
          </p:cNvSpPr>
          <p:nvPr/>
        </p:nvSpPr>
        <p:spPr bwMode="auto">
          <a:xfrm>
            <a:off x="3132138" y="5418138"/>
            <a:ext cx="30956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ja-JP" sz="1600" b="1" i="1"/>
              <a:t>Magnet alignment tolerances : </a:t>
            </a:r>
          </a:p>
          <a:p>
            <a:r>
              <a:rPr lang="en-GB" altLang="ja-JP" sz="1600" b="1" i="1"/>
              <a:t>    Girder unit : 0.2 mm </a:t>
            </a:r>
          </a:p>
          <a:p>
            <a:r>
              <a:rPr lang="en-GB" altLang="ja-JP" sz="1600" b="1" i="1"/>
              <a:t>    Within girder : 50</a:t>
            </a:r>
            <a:r>
              <a:rPr lang="en-GB" altLang="ja-JP" sz="1600" b="1" i="1">
                <a:latin typeface="Symbol" pitchFamily="18" charset="2"/>
              </a:rPr>
              <a:t>m</a:t>
            </a:r>
            <a:r>
              <a:rPr lang="en-GB" altLang="ja-JP" sz="1600" b="1" i="1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013DFA7D-D2A6-4E25-A1CA-631DCA9634A0}" type="slidenum">
              <a:rPr kumimoji="0" lang="en-US" altLang="ja-JP" sz="1400"/>
              <a:pPr algn="r" eaLnBrk="1" hangingPunct="1"/>
              <a:t>30</a:t>
            </a:fld>
            <a:endParaRPr kumimoji="0" lang="en-US" altLang="ja-JP" sz="1400"/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56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 dirty="0" smtClean="0">
                <a:ea typeface="Osaka" charset="-128"/>
              </a:rPr>
              <a:t>CONCLUSION</a:t>
            </a:r>
            <a:endParaRPr lang="en-US" altLang="ja-JP" sz="3200" u="sng" dirty="0">
              <a:latin typeface="Arial" pitchFamily="34" charset="0"/>
              <a:ea typeface="Osaka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86197" y="980728"/>
            <a:ext cx="7470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 smtClean="0">
                <a:sym typeface="Symbol"/>
              </a:rPr>
              <a:t>  </a:t>
            </a:r>
            <a:r>
              <a:rPr lang="en-GB" altLang="ja-JP" dirty="0" smtClean="0"/>
              <a:t>linear </a:t>
            </a:r>
            <a:r>
              <a:rPr lang="en-GB" altLang="ja-JP" dirty="0"/>
              <a:t>weighted moving average </a:t>
            </a:r>
            <a:r>
              <a:rPr lang="en-GB" altLang="ja-JP" dirty="0" smtClean="0"/>
              <a:t>is used as reference for extracting magnet displacement, And  </a:t>
            </a:r>
            <a:r>
              <a:rPr lang="en-US" altLang="ja-JP" dirty="0" smtClean="0"/>
              <a:t>mean </a:t>
            </a:r>
            <a:r>
              <a:rPr lang="en-US" altLang="ja-JP" dirty="0"/>
              <a:t>relative movement of magnets could be </a:t>
            </a:r>
            <a:r>
              <a:rPr lang="en-US" altLang="ja-JP" dirty="0" smtClean="0"/>
              <a:t>approximately modeled as</a:t>
            </a:r>
            <a:endParaRPr lang="ja-JP" altLang="ja-JP" dirty="0"/>
          </a:p>
          <a:p>
            <a:r>
              <a:rPr lang="en-GB" altLang="ja-JP" dirty="0" smtClean="0"/>
              <a:t>                                    </a:t>
            </a:r>
            <a:r>
              <a:rPr lang="en-GB" altLang="ja-JP" dirty="0" smtClean="0">
                <a:latin typeface="Symbol" pitchFamily="18" charset="2"/>
              </a:rPr>
              <a:t>s</a:t>
            </a:r>
            <a:r>
              <a:rPr lang="en-GB" altLang="ja-JP" dirty="0" smtClean="0"/>
              <a:t> </a:t>
            </a:r>
            <a:r>
              <a:rPr lang="en-GB" altLang="ja-JP" dirty="0"/>
              <a:t>= </a:t>
            </a:r>
            <a:r>
              <a:rPr lang="en-US" altLang="ja-JP" dirty="0"/>
              <a:t>(A</a:t>
            </a:r>
            <a:r>
              <a:rPr lang="en-US" altLang="ja-JP" baseline="-25000" dirty="0"/>
              <a:t>1</a:t>
            </a:r>
            <a:r>
              <a:rPr lang="en-US" altLang="ja-JP" dirty="0"/>
              <a:t>+A</a:t>
            </a:r>
            <a:r>
              <a:rPr lang="en-US" altLang="ja-JP" baseline="-25000" dirty="0"/>
              <a:t>2</a:t>
            </a:r>
            <a:r>
              <a:rPr lang="en-US" altLang="ja-JP" dirty="0"/>
              <a:t>L) T  </a:t>
            </a:r>
            <a:endParaRPr lang="ja-JP" altLang="ja-JP" dirty="0"/>
          </a:p>
          <a:p>
            <a:r>
              <a:rPr lang="en-US" altLang="ja-JP" dirty="0" smtClean="0"/>
              <a:t>      A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</a:t>
            </a:r>
            <a:r>
              <a:rPr lang="en-US" altLang="ja-JP" dirty="0"/>
              <a:t>represents constant </a:t>
            </a:r>
            <a:r>
              <a:rPr lang="en-US" altLang="ja-JP" dirty="0" smtClean="0"/>
              <a:t>factor</a:t>
            </a:r>
            <a:r>
              <a:rPr lang="en-US" altLang="ja-JP" dirty="0"/>
              <a:t>, and A</a:t>
            </a:r>
            <a:r>
              <a:rPr lang="en-US" altLang="ja-JP" baseline="-25000" dirty="0"/>
              <a:t>2</a:t>
            </a:r>
            <a:r>
              <a:rPr lang="en-US" altLang="ja-JP" dirty="0"/>
              <a:t> is the factor of length dependence. </a:t>
            </a:r>
            <a:endParaRPr lang="ja-JP" altLang="ja-JP" dirty="0"/>
          </a:p>
          <a:p>
            <a:r>
              <a:rPr lang="en-GB" altLang="ja-JP" dirty="0">
                <a:sym typeface="Symbol"/>
              </a:rPr>
              <a:t> </a:t>
            </a:r>
            <a:r>
              <a:rPr lang="en-GB" altLang="ja-JP" dirty="0" smtClean="0">
                <a:sym typeface="Symbol"/>
              </a:rPr>
              <a:t> </a:t>
            </a:r>
            <a:r>
              <a:rPr lang="en-US" altLang="ja-JP" dirty="0" smtClean="0"/>
              <a:t>In </a:t>
            </a:r>
            <a:r>
              <a:rPr lang="en-US" altLang="ja-JP" dirty="0"/>
              <a:t>horizontal </a:t>
            </a:r>
            <a:r>
              <a:rPr lang="en-US" altLang="ja-JP" dirty="0" smtClean="0"/>
              <a:t>plane,</a:t>
            </a:r>
          </a:p>
          <a:p>
            <a:r>
              <a:rPr lang="en-US" altLang="ja-JP" dirty="0" smtClean="0"/>
              <a:t>    Deterioration </a:t>
            </a:r>
            <a:r>
              <a:rPr lang="en-US" altLang="ja-JP" dirty="0"/>
              <a:t>rate is </a:t>
            </a:r>
            <a:r>
              <a:rPr lang="en-US" altLang="ja-JP" dirty="0" smtClean="0"/>
              <a:t>0.014mm/year</a:t>
            </a:r>
            <a:endParaRPr lang="en-US" altLang="ja-JP" dirty="0"/>
          </a:p>
          <a:p>
            <a:r>
              <a:rPr lang="en-US" altLang="ja-JP" dirty="0" smtClean="0"/>
              <a:t>   </a:t>
            </a:r>
            <a:r>
              <a:rPr lang="en-GB" altLang="ja-JP" dirty="0"/>
              <a:t> </a:t>
            </a:r>
            <a:r>
              <a:rPr lang="en-GB" altLang="ja-JP" dirty="0" smtClean="0"/>
              <a:t>RMS </a:t>
            </a:r>
            <a:r>
              <a:rPr lang="en-GB" altLang="ja-JP" dirty="0"/>
              <a:t>relative displacement </a:t>
            </a:r>
            <a:r>
              <a:rPr lang="en-US" altLang="ja-JP" dirty="0"/>
              <a:t>varies </a:t>
            </a:r>
            <a:r>
              <a:rPr lang="en-GB" altLang="ja-JP" dirty="0" smtClean="0"/>
              <a:t>0.05 - </a:t>
            </a:r>
            <a:r>
              <a:rPr lang="en-GB" altLang="ja-JP" dirty="0"/>
              <a:t>0.12 </a:t>
            </a:r>
            <a:r>
              <a:rPr lang="en-GB" altLang="ja-JP" dirty="0" smtClean="0"/>
              <a:t>mm, for </a:t>
            </a:r>
            <a:r>
              <a:rPr lang="en-GB" altLang="ja-JP" dirty="0"/>
              <a:t>an inspection range of 60 </a:t>
            </a:r>
            <a:r>
              <a:rPr lang="en-GB" altLang="ja-JP" dirty="0" smtClean="0"/>
              <a:t>meters.</a:t>
            </a:r>
            <a:endParaRPr lang="en-GB" altLang="ja-JP" dirty="0"/>
          </a:p>
          <a:p>
            <a:pPr marL="285750" indent="-285750">
              <a:buFont typeface="Symbol"/>
              <a:buChar char="·"/>
            </a:pPr>
            <a:r>
              <a:rPr lang="en-GB" altLang="ja-JP" dirty="0" smtClean="0"/>
              <a:t>In </a:t>
            </a:r>
            <a:r>
              <a:rPr lang="en-GB" altLang="ja-JP" dirty="0"/>
              <a:t>vertical plane, </a:t>
            </a:r>
            <a:endParaRPr lang="en-GB" altLang="ja-JP" dirty="0" smtClean="0"/>
          </a:p>
          <a:p>
            <a:r>
              <a:rPr lang="en-US" altLang="ja-JP" dirty="0" smtClean="0"/>
              <a:t>     Deterioration </a:t>
            </a:r>
            <a:r>
              <a:rPr lang="en-US" altLang="ja-JP" dirty="0"/>
              <a:t>rate is </a:t>
            </a:r>
            <a:r>
              <a:rPr lang="en-US" altLang="ja-JP" dirty="0" smtClean="0"/>
              <a:t>0.024mm/year</a:t>
            </a:r>
            <a:endParaRPr lang="en-GB" altLang="ja-JP" dirty="0" smtClean="0"/>
          </a:p>
          <a:p>
            <a:r>
              <a:rPr lang="en-GB" altLang="ja-JP" dirty="0"/>
              <a:t> </a:t>
            </a:r>
            <a:r>
              <a:rPr lang="en-GB" altLang="ja-JP" dirty="0" smtClean="0"/>
              <a:t>    </a:t>
            </a:r>
            <a:r>
              <a:rPr lang="en-US" altLang="ja-JP" dirty="0" smtClean="0"/>
              <a:t>RMS </a:t>
            </a:r>
            <a:r>
              <a:rPr lang="en-US" altLang="ja-JP" dirty="0"/>
              <a:t>relative displacement varies from </a:t>
            </a:r>
            <a:r>
              <a:rPr lang="en-GB" altLang="ja-JP" dirty="0" smtClean="0"/>
              <a:t>0.08 </a:t>
            </a:r>
            <a:r>
              <a:rPr lang="en-GB" altLang="ja-JP" dirty="0"/>
              <a:t>- 0.24mm for the range of </a:t>
            </a:r>
            <a:r>
              <a:rPr lang="en-GB" altLang="ja-JP" dirty="0" smtClean="0"/>
              <a:t>180 meters.</a:t>
            </a:r>
            <a:endParaRPr lang="ja-JP" altLang="ja-JP" dirty="0"/>
          </a:p>
          <a:p>
            <a:r>
              <a:rPr lang="en-GB" altLang="ja-JP" dirty="0">
                <a:sym typeface="Symbol"/>
              </a:rPr>
              <a:t> </a:t>
            </a:r>
            <a:r>
              <a:rPr lang="en-GB" altLang="ja-JP" dirty="0" smtClean="0">
                <a:sym typeface="Symbol"/>
              </a:rPr>
              <a:t>  </a:t>
            </a:r>
            <a:r>
              <a:rPr lang="en-US" altLang="ja-JP" dirty="0" smtClean="0"/>
              <a:t>Rolling </a:t>
            </a:r>
            <a:r>
              <a:rPr lang="en-US" altLang="ja-JP" dirty="0"/>
              <a:t>of magnets are changed from 27 - 68 </a:t>
            </a:r>
            <a:r>
              <a:rPr lang="en-US" altLang="ja-JP" dirty="0" err="1">
                <a:latin typeface="Symbol" pitchFamily="18" charset="2"/>
              </a:rPr>
              <a:t>m</a:t>
            </a:r>
            <a:r>
              <a:rPr lang="en-US" altLang="ja-JP" dirty="0" err="1"/>
              <a:t>rad</a:t>
            </a:r>
            <a:r>
              <a:rPr lang="en-US" altLang="ja-JP" dirty="0"/>
              <a:t> (</a:t>
            </a:r>
            <a:r>
              <a:rPr lang="en-US" altLang="ja-JP" dirty="0" err="1"/>
              <a:t>rms</a:t>
            </a:r>
            <a:r>
              <a:rPr lang="en-US" altLang="ja-JP" dirty="0"/>
              <a:t>) in first 7 years, but </a:t>
            </a:r>
            <a:r>
              <a:rPr lang="en-US" altLang="ja-JP" dirty="0" smtClean="0"/>
              <a:t>following </a:t>
            </a:r>
            <a:r>
              <a:rPr lang="en-US" altLang="ja-JP" dirty="0"/>
              <a:t>6 years had no variance.</a:t>
            </a:r>
            <a:endParaRPr lang="ja-JP" altLang="ja-JP" dirty="0"/>
          </a:p>
          <a:p>
            <a:r>
              <a:rPr lang="en-GB" altLang="ja-JP" dirty="0">
                <a:sym typeface="Symbol"/>
              </a:rPr>
              <a:t> </a:t>
            </a:r>
            <a:r>
              <a:rPr lang="en-GB" altLang="ja-JP" dirty="0" smtClean="0">
                <a:sym typeface="Symbol"/>
              </a:rPr>
              <a:t>  </a:t>
            </a:r>
            <a:r>
              <a:rPr lang="en-US" altLang="ja-JP" dirty="0" smtClean="0"/>
              <a:t>Linearity </a:t>
            </a:r>
            <a:r>
              <a:rPr lang="en-US" altLang="ja-JP" dirty="0"/>
              <a:t>of </a:t>
            </a:r>
            <a:r>
              <a:rPr lang="en-US" altLang="ja-JP" dirty="0" smtClean="0"/>
              <a:t>magnets </a:t>
            </a:r>
            <a:r>
              <a:rPr lang="en-US" altLang="ja-JP" dirty="0"/>
              <a:t>within girder varied </a:t>
            </a:r>
            <a:r>
              <a:rPr lang="en-US" altLang="ja-JP" dirty="0" smtClean="0"/>
              <a:t>from </a:t>
            </a:r>
            <a:r>
              <a:rPr lang="en-US" altLang="ja-JP" dirty="0" smtClean="0"/>
              <a:t>8 </a:t>
            </a:r>
            <a:r>
              <a:rPr lang="en-US" altLang="ja-JP" dirty="0">
                <a:latin typeface="Symbol" pitchFamily="18" charset="2"/>
              </a:rPr>
              <a:t>m</a:t>
            </a:r>
            <a:r>
              <a:rPr lang="en-US" altLang="ja-JP" dirty="0"/>
              <a:t>m in vertical </a:t>
            </a:r>
            <a:r>
              <a:rPr lang="en-US" altLang="ja-JP" dirty="0" smtClean="0"/>
              <a:t>, While </a:t>
            </a:r>
            <a:r>
              <a:rPr lang="en-US" altLang="ja-JP" dirty="0"/>
              <a:t>there is almost no </a:t>
            </a:r>
            <a:r>
              <a:rPr lang="en-US" altLang="ja-JP" dirty="0" smtClean="0"/>
              <a:t>change </a:t>
            </a:r>
            <a:r>
              <a:rPr lang="en-US" altLang="ja-JP" dirty="0"/>
              <a:t>in horizontal after 2003, </a:t>
            </a:r>
            <a:r>
              <a:rPr lang="en-US" altLang="ja-JP" dirty="0" smtClean="0"/>
              <a:t>By contrast </a:t>
            </a:r>
            <a:r>
              <a:rPr lang="en-US" altLang="ja-JP" dirty="0"/>
              <a:t>vertical seems making a constant progress of 2 </a:t>
            </a:r>
            <a:r>
              <a:rPr lang="en-US" altLang="ja-JP" dirty="0">
                <a:latin typeface="Symbol" pitchFamily="18" charset="2"/>
              </a:rPr>
              <a:t>m</a:t>
            </a:r>
            <a:r>
              <a:rPr lang="en-US" altLang="ja-JP" dirty="0"/>
              <a:t>m/year.</a:t>
            </a:r>
            <a:endParaRPr lang="ja-JP" altLang="ja-JP" dirty="0"/>
          </a:p>
          <a:p>
            <a:r>
              <a:rPr lang="en-GB" altLang="ja-JP" dirty="0" smtClean="0"/>
              <a:t>    </a:t>
            </a:r>
            <a:r>
              <a:rPr lang="en-GB" altLang="ja-JP" b="1" dirty="0" smtClean="0"/>
              <a:t>Because the </a:t>
            </a:r>
            <a:r>
              <a:rPr lang="en-GB" altLang="ja-JP" b="1" dirty="0"/>
              <a:t>variation of magnet alignment is very small, we didn’t adjust any magnet for thirteen years.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951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4EBF6B26-10E3-4F9E-88F9-73F4875EB6B7}" type="slidenum">
              <a:rPr kumimoji="0" lang="en-US" altLang="ja-JP" smtClean="0"/>
              <a:pPr eaLnBrk="1" hangingPunct="1"/>
              <a:t>4</a:t>
            </a:fld>
            <a:endParaRPr kumimoji="0" lang="en-US" altLang="ja-JP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7570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Main Events of Alignment </a:t>
            </a:r>
            <a:r>
              <a:rPr lang="en-US" altLang="ja-JP" sz="2400" b="1" u="sng">
                <a:ea typeface="Osaka" charset="-128"/>
              </a:rPr>
              <a:t>-Monument survey 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50825" y="1362075"/>
            <a:ext cx="4356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38088" anchor="ctr">
            <a:spAutoFit/>
          </a:bodyPr>
          <a:lstStyle/>
          <a:p>
            <a:r>
              <a:rPr lang="en-GB" altLang="ja-JP" sz="1600" i="1"/>
              <a:t>Main events of magnet alignment </a:t>
            </a:r>
          </a:p>
          <a:p>
            <a:r>
              <a:rPr lang="en-GB" altLang="ja-JP" sz="1600" b="1"/>
              <a:t>1993/1   First time monuments survey</a:t>
            </a:r>
            <a:r>
              <a:rPr lang="en-GB" altLang="ja-JP" sz="1600"/>
              <a:t> </a:t>
            </a:r>
          </a:p>
          <a:p>
            <a:r>
              <a:rPr lang="en-GB" altLang="ja-JP" sz="1600"/>
              <a:t>1994/11  Monument survey inside tunnel</a:t>
            </a:r>
          </a:p>
          <a:p>
            <a:r>
              <a:rPr lang="en-GB" altLang="ja-JP" sz="1600"/>
              <a:t>1995/4-1996/3  Ring magnet installation</a:t>
            </a:r>
          </a:p>
          <a:p>
            <a:r>
              <a:rPr lang="en-GB" altLang="ja-JP" sz="1600"/>
              <a:t>1996/4    Level survey for whole ring </a:t>
            </a:r>
          </a:p>
          <a:p>
            <a:r>
              <a:rPr lang="en-GB" altLang="ja-JP" sz="1600"/>
              <a:t>1996/10  Horizontal survey for whole ring</a:t>
            </a:r>
          </a:p>
          <a:p>
            <a:r>
              <a:rPr lang="en-GB" altLang="ja-JP" sz="1600"/>
              <a:t>1997/1    120 angles measured in horizontal</a:t>
            </a:r>
          </a:p>
          <a:p>
            <a:r>
              <a:rPr lang="en-GB" altLang="ja-JP" sz="1600"/>
              <a:t>2000/7    Digital level introduced to level survey</a:t>
            </a:r>
          </a:p>
          <a:p>
            <a:r>
              <a:rPr lang="en-GB" altLang="ja-JP" sz="1600"/>
              <a:t>2000/7-8  Magnet in long straight sections</a:t>
            </a:r>
          </a:p>
          <a:p>
            <a:r>
              <a:rPr lang="en-GB" altLang="ja-JP" sz="1600"/>
              <a:t>               were rearranged</a:t>
            </a:r>
          </a:p>
          <a:p>
            <a:r>
              <a:rPr lang="en-GB" altLang="ja-JP" sz="1600"/>
              <a:t>Hydrostatic level system were setup in three places</a:t>
            </a:r>
          </a:p>
          <a:p>
            <a:r>
              <a:rPr lang="en-GB" altLang="ja-JP" sz="1600"/>
              <a:t>2005/   44 angles are added to horizontal survey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572000" y="55895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ja-JP" b="1"/>
              <a:t>First time monuments survey</a:t>
            </a:r>
            <a:endParaRPr lang="en-US" altLang="ja-JP" b="1"/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3290887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08050"/>
            <a:ext cx="504031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Line 9"/>
          <p:cNvSpPr>
            <a:spLocks noChangeShapeType="1"/>
          </p:cNvSpPr>
          <p:nvPr/>
        </p:nvSpPr>
        <p:spPr bwMode="auto">
          <a:xfrm flipV="1">
            <a:off x="2916238" y="3933055"/>
            <a:ext cx="2231826" cy="1008831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6797265-DCC2-4618-952B-0BE2B48E989A}" type="slidenum">
              <a:rPr kumimoji="0" lang="en-US" altLang="ja-JP" smtClean="0"/>
              <a:pPr eaLnBrk="1" hangingPunct="1"/>
              <a:t>5</a:t>
            </a:fld>
            <a:endParaRPr kumimoji="0" lang="en-US" altLang="ja-JP" smtClean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570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Main Events of Alignment </a:t>
            </a:r>
            <a:r>
              <a:rPr lang="en-US" altLang="ja-JP" sz="2400" b="1" u="sng">
                <a:ea typeface="Osaka" charset="-128"/>
              </a:rPr>
              <a:t>-Monument survey 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1362075"/>
            <a:ext cx="4356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38088" anchor="ctr">
            <a:spAutoFit/>
          </a:bodyPr>
          <a:lstStyle/>
          <a:p>
            <a:r>
              <a:rPr lang="en-GB" altLang="ja-JP" sz="1600" i="1"/>
              <a:t>Main events of magnet alignment </a:t>
            </a:r>
          </a:p>
          <a:p>
            <a:r>
              <a:rPr lang="en-GB" altLang="ja-JP" sz="1600"/>
              <a:t>1993/1   First time monuments survey </a:t>
            </a:r>
          </a:p>
          <a:p>
            <a:r>
              <a:rPr lang="en-GB" altLang="ja-JP" sz="1600" b="1"/>
              <a:t>1994/11  Monument survey inside tunnel</a:t>
            </a:r>
          </a:p>
          <a:p>
            <a:r>
              <a:rPr lang="en-GB" altLang="ja-JP" sz="1600"/>
              <a:t>1995/4-1996/3  Ring magnet installation</a:t>
            </a:r>
          </a:p>
          <a:p>
            <a:r>
              <a:rPr lang="en-GB" altLang="ja-JP" sz="1600"/>
              <a:t>1996/4    Level survey for whole ring </a:t>
            </a:r>
          </a:p>
          <a:p>
            <a:r>
              <a:rPr lang="en-GB" altLang="ja-JP" sz="1600"/>
              <a:t>1996/10  Horizontal survey for whole ring</a:t>
            </a:r>
          </a:p>
          <a:p>
            <a:r>
              <a:rPr lang="en-GB" altLang="ja-JP" sz="1600"/>
              <a:t>1997/1    120 angles measured in horizontal</a:t>
            </a:r>
          </a:p>
          <a:p>
            <a:r>
              <a:rPr lang="en-GB" altLang="ja-JP" sz="1600"/>
              <a:t>2000/7    Digital level introduced to level survey</a:t>
            </a:r>
          </a:p>
          <a:p>
            <a:r>
              <a:rPr lang="en-GB" altLang="ja-JP" sz="1600"/>
              <a:t>2000/7-8  Magnet in long straight sections</a:t>
            </a:r>
          </a:p>
          <a:p>
            <a:r>
              <a:rPr lang="en-GB" altLang="ja-JP" sz="1600"/>
              <a:t>               were rearranged</a:t>
            </a:r>
          </a:p>
          <a:p>
            <a:r>
              <a:rPr lang="en-GB" altLang="ja-JP" sz="1600"/>
              <a:t>Hydrostatic level system were setup in three places</a:t>
            </a:r>
          </a:p>
          <a:p>
            <a:r>
              <a:rPr lang="en-GB" altLang="ja-JP" sz="1600"/>
              <a:t>2005/   44 angles are added to horizontal survey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43" y="2420888"/>
            <a:ext cx="6765363" cy="2689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771800" y="5110361"/>
            <a:ext cx="3257550" cy="1303338"/>
            <a:chOff x="4859338" y="3429000"/>
            <a:chExt cx="3257550" cy="130333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4859338" y="3429000"/>
              <a:ext cx="3257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ja-JP" b="1" dirty="0"/>
                <a:t>Monument survey in the tunnel</a:t>
              </a:r>
              <a:endParaRPr lang="en-US" altLang="ja-JP" b="1" dirty="0"/>
            </a:p>
          </p:txBody>
        </p:sp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5219700" y="3789363"/>
              <a:ext cx="223202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b="1" i="1" dirty="0">
                  <a:ea typeface="Osaka" charset="-128"/>
                </a:rPr>
                <a:t>Total points:   192</a:t>
              </a:r>
            </a:p>
            <a:p>
              <a:pPr eaLnBrk="1" hangingPunct="1"/>
              <a:r>
                <a:rPr lang="en-US" altLang="ja-JP" sz="1400" b="1" i="1" dirty="0">
                  <a:ea typeface="Osaka" charset="-128"/>
                </a:rPr>
                <a:t>Distances:      480+24</a:t>
              </a:r>
            </a:p>
            <a:p>
              <a:pPr eaLnBrk="1" hangingPunct="1"/>
              <a:r>
                <a:rPr lang="en-US" altLang="ja-JP" sz="1400" b="1" i="1" dirty="0">
                  <a:ea typeface="Osaka" charset="-128"/>
                </a:rPr>
                <a:t>Angles:           24</a:t>
              </a:r>
            </a:p>
            <a:p>
              <a:pPr eaLnBrk="1" hangingPunct="1"/>
              <a:r>
                <a:rPr lang="en-US" altLang="ja-JP" sz="1400" b="1" i="1" dirty="0">
                  <a:ea typeface="Osaka" charset="-128"/>
                </a:rPr>
                <a:t>Error ellipses: 0.64/0.30</a:t>
              </a:r>
              <a:endParaRPr lang="ja-JP" altLang="ja-JP" sz="2400" b="1" dirty="0">
                <a:latin typeface="Arial" pitchFamily="34" charset="0"/>
                <a:ea typeface="Osaka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00F288AA-BC70-495B-B7A7-48EE4F2D6F42}" type="slidenum">
              <a:rPr kumimoji="0" lang="en-US" altLang="ja-JP" smtClean="0"/>
              <a:pPr eaLnBrk="1" hangingPunct="1"/>
              <a:t>6</a:t>
            </a:fld>
            <a:endParaRPr kumimoji="0" lang="en-US" altLang="ja-JP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7570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Main Events of Alignment </a:t>
            </a:r>
            <a:r>
              <a:rPr lang="en-US" altLang="ja-JP" sz="2400" b="1" u="sng">
                <a:ea typeface="Osaka" charset="-128"/>
              </a:rPr>
              <a:t>–Magnet installation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50825" y="1347788"/>
            <a:ext cx="43561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38088" anchor="ctr">
            <a:spAutoFit/>
          </a:bodyPr>
          <a:lstStyle/>
          <a:p>
            <a:r>
              <a:rPr lang="en-GB" altLang="ja-JP" sz="1600" i="1"/>
              <a:t>Main events of magnet alignment </a:t>
            </a:r>
          </a:p>
          <a:p>
            <a:r>
              <a:rPr lang="en-GB" altLang="ja-JP" sz="1600"/>
              <a:t>1993/1   First time monuments survey </a:t>
            </a:r>
          </a:p>
          <a:p>
            <a:r>
              <a:rPr lang="en-GB" altLang="ja-JP" sz="1600"/>
              <a:t>1994/11  Monument survey </a:t>
            </a:r>
            <a:r>
              <a:rPr lang="en-GB" altLang="ja-JP"/>
              <a:t>inside </a:t>
            </a:r>
            <a:r>
              <a:rPr lang="en-GB" altLang="ja-JP" sz="1600"/>
              <a:t>tunnel</a:t>
            </a:r>
          </a:p>
          <a:p>
            <a:r>
              <a:rPr lang="en-GB" altLang="ja-JP" sz="1600" b="1"/>
              <a:t>1995/4-1996/3  Ring magnet installation</a:t>
            </a:r>
          </a:p>
          <a:p>
            <a:r>
              <a:rPr lang="en-GB" altLang="ja-JP" sz="1600"/>
              <a:t>1996/4    Level survey for whole ring </a:t>
            </a:r>
          </a:p>
          <a:p>
            <a:r>
              <a:rPr lang="en-GB" altLang="ja-JP" sz="1600"/>
              <a:t>1996/10  Horizontal survey for whole ring</a:t>
            </a:r>
          </a:p>
          <a:p>
            <a:r>
              <a:rPr lang="en-GB" altLang="ja-JP" sz="1600"/>
              <a:t>1997/1    120 angles measured in horizontal</a:t>
            </a:r>
          </a:p>
          <a:p>
            <a:r>
              <a:rPr lang="en-GB" altLang="ja-JP" sz="1600"/>
              <a:t>2000/7    Digital level introduced to level survey</a:t>
            </a:r>
          </a:p>
          <a:p>
            <a:r>
              <a:rPr lang="en-GB" altLang="ja-JP" sz="1600"/>
              <a:t>2000/7-8  Magnet in long straight sections</a:t>
            </a:r>
          </a:p>
          <a:p>
            <a:r>
              <a:rPr lang="en-GB" altLang="ja-JP" sz="1600"/>
              <a:t>               were rearranged</a:t>
            </a:r>
          </a:p>
          <a:p>
            <a:r>
              <a:rPr lang="en-GB" altLang="ja-JP" sz="1600"/>
              <a:t>Hydrostatic level system were setup in three places</a:t>
            </a:r>
          </a:p>
          <a:p>
            <a:r>
              <a:rPr lang="en-GB" altLang="ja-JP" sz="1600"/>
              <a:t>2005/   44 angles are added to horizontal survey</a:t>
            </a:r>
          </a:p>
        </p:txBody>
      </p: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1185863" y="3645024"/>
            <a:ext cx="6769100" cy="2822575"/>
            <a:chOff x="747" y="2178"/>
            <a:chExt cx="4264" cy="1778"/>
          </a:xfrm>
        </p:grpSpPr>
        <p:pic>
          <p:nvPicPr>
            <p:cNvPr id="8199" name="Picture 7" descr="prec_align_1(3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2178"/>
              <a:ext cx="4264" cy="17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975" y="3288"/>
              <a:ext cx="2722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None/>
              </a:pPr>
              <a:r>
                <a:rPr lang="en-US" altLang="ja-JP" sz="1600" b="1" i="1" dirty="0" smtClean="0"/>
                <a:t>Total of 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None/>
              </a:pPr>
              <a:r>
                <a:rPr lang="en-US" altLang="ja-JP" sz="1600" b="1" i="1" dirty="0"/>
                <a:t> </a:t>
              </a:r>
              <a:r>
                <a:rPr lang="en-US" altLang="ja-JP" sz="1600" b="1" i="1" dirty="0" smtClean="0"/>
                <a:t>             88 </a:t>
              </a:r>
              <a:r>
                <a:rPr lang="en-US" altLang="ja-JP" sz="1600" b="1" i="1" dirty="0" err="1" smtClean="0"/>
                <a:t>bendings</a:t>
              </a:r>
              <a:endParaRPr lang="en-US" altLang="ja-JP" sz="1600" b="1" i="1" dirty="0" smtClean="0"/>
            </a:p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None/>
              </a:pPr>
              <a:r>
                <a:rPr lang="en-US" altLang="ja-JP" sz="1600" b="1" i="1" dirty="0"/>
                <a:t> </a:t>
              </a:r>
              <a:r>
                <a:rPr lang="en-US" altLang="ja-JP" sz="1600" b="1" i="1" dirty="0" smtClean="0"/>
                <a:t>            816 </a:t>
              </a:r>
              <a:r>
                <a:rPr lang="en-US" altLang="ja-JP" sz="1600" b="1" i="1" dirty="0" err="1" smtClean="0"/>
                <a:t>multipoles</a:t>
              </a:r>
              <a:r>
                <a:rPr lang="en-US" altLang="ja-JP" sz="1600" b="1" i="1" dirty="0" smtClean="0"/>
                <a:t> on 144 girders</a:t>
              </a:r>
            </a:p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None/>
              </a:pPr>
              <a:r>
                <a:rPr lang="en-US" altLang="ja-JP" b="1" i="1" dirty="0"/>
                <a:t> </a:t>
              </a:r>
              <a:r>
                <a:rPr lang="en-US" altLang="ja-JP" b="1" i="1" dirty="0" smtClean="0"/>
                <a:t>             </a:t>
              </a:r>
            </a:p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None/>
              </a:pPr>
              <a:endParaRPr lang="en-US" altLang="ja-JP" sz="1400" b="1" i="1" dirty="0"/>
            </a:p>
          </p:txBody>
        </p:sp>
      </p:grpSp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82" y="1130424"/>
            <a:ext cx="4464050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EC2D838C-6545-4CCF-BA66-152CAD9C8E86}" type="slidenum">
              <a:rPr kumimoji="0" lang="en-US" altLang="ja-JP" smtClean="0"/>
              <a:pPr eaLnBrk="1" hangingPunct="1"/>
              <a:t>7</a:t>
            </a:fld>
            <a:endParaRPr kumimoji="0" lang="en-US" altLang="ja-JP" smtClean="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7570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Main Events of Alignment </a:t>
            </a:r>
            <a:r>
              <a:rPr lang="en-US" altLang="ja-JP" sz="2400" b="1" u="sng">
                <a:ea typeface="Osaka" charset="-128"/>
              </a:rPr>
              <a:t>–Level survey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50825" y="1347788"/>
            <a:ext cx="43561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38088" anchor="ctr">
            <a:spAutoFit/>
          </a:bodyPr>
          <a:lstStyle/>
          <a:p>
            <a:r>
              <a:rPr lang="en-GB" altLang="ja-JP" sz="1600" i="1"/>
              <a:t>Main events of magnet alignment </a:t>
            </a:r>
          </a:p>
          <a:p>
            <a:r>
              <a:rPr lang="en-GB" altLang="ja-JP" sz="1600"/>
              <a:t>1993/1   First time monuments survey </a:t>
            </a:r>
          </a:p>
          <a:p>
            <a:r>
              <a:rPr lang="en-GB" altLang="ja-JP" sz="1600"/>
              <a:t>1994/11  Monument survey </a:t>
            </a:r>
            <a:r>
              <a:rPr lang="en-GB" altLang="ja-JP"/>
              <a:t>inside </a:t>
            </a:r>
            <a:r>
              <a:rPr lang="en-GB" altLang="ja-JP" sz="1600"/>
              <a:t>tunnel</a:t>
            </a:r>
          </a:p>
          <a:p>
            <a:r>
              <a:rPr lang="en-GB" altLang="ja-JP" sz="1600"/>
              <a:t>1995/4-1996/3  Ring magnet installation</a:t>
            </a:r>
          </a:p>
          <a:p>
            <a:r>
              <a:rPr lang="en-GB" altLang="ja-JP" sz="1600" b="1"/>
              <a:t>1996/4    Level survey for whole ring</a:t>
            </a:r>
            <a:r>
              <a:rPr lang="en-GB" altLang="ja-JP" sz="1600"/>
              <a:t> </a:t>
            </a:r>
          </a:p>
          <a:p>
            <a:r>
              <a:rPr lang="en-GB" altLang="ja-JP" sz="1600"/>
              <a:t>1996/10  Horizontal survey for whole ring</a:t>
            </a:r>
          </a:p>
          <a:p>
            <a:r>
              <a:rPr lang="en-GB" altLang="ja-JP" sz="1600"/>
              <a:t>1997/1    120 angles measured in horizontal</a:t>
            </a:r>
          </a:p>
          <a:p>
            <a:r>
              <a:rPr lang="en-GB" altLang="ja-JP" sz="1600"/>
              <a:t>2000/7    Digital level introduced to level survey</a:t>
            </a:r>
          </a:p>
          <a:p>
            <a:r>
              <a:rPr lang="en-GB" altLang="ja-JP" sz="1600"/>
              <a:t>2000/7-8  Magnet in long straight sections</a:t>
            </a:r>
          </a:p>
          <a:p>
            <a:r>
              <a:rPr lang="en-GB" altLang="ja-JP" sz="1600"/>
              <a:t>               were rearranged</a:t>
            </a:r>
          </a:p>
          <a:p>
            <a:r>
              <a:rPr lang="en-GB" altLang="ja-JP" sz="1600"/>
              <a:t>Hydrostatic level system were setup in three places</a:t>
            </a:r>
          </a:p>
          <a:p>
            <a:r>
              <a:rPr lang="en-GB" altLang="ja-JP" sz="1600"/>
              <a:t>2005/   44 angles are added to horizontal survey</a:t>
            </a:r>
          </a:p>
        </p:txBody>
      </p:sp>
      <p:grpSp>
        <p:nvGrpSpPr>
          <p:cNvPr id="9221" name="Group 16"/>
          <p:cNvGrpSpPr>
            <a:grpSpLocks/>
          </p:cNvGrpSpPr>
          <p:nvPr/>
        </p:nvGrpSpPr>
        <p:grpSpPr bwMode="auto">
          <a:xfrm>
            <a:off x="5292725" y="1125538"/>
            <a:ext cx="3598863" cy="2087562"/>
            <a:chOff x="3334" y="709"/>
            <a:chExt cx="2177" cy="1271"/>
          </a:xfrm>
        </p:grpSpPr>
        <p:graphicFrame>
          <p:nvGraphicFramePr>
            <p:cNvPr id="9225" name="Object 12"/>
            <p:cNvGraphicFramePr>
              <a:graphicFrameLocks noChangeAspect="1"/>
            </p:cNvGraphicFramePr>
            <p:nvPr/>
          </p:nvGraphicFramePr>
          <p:xfrm>
            <a:off x="3334" y="709"/>
            <a:ext cx="1542" cy="1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8" name="Document" r:id="rId3" imgW="813818" imgH="670561" progId="Word.Document.8">
                    <p:embed/>
                  </p:oleObj>
                </mc:Choice>
                <mc:Fallback>
                  <p:oleObj name="Document" r:id="rId3" imgW="813818" imgH="670561" progId="Word.Document.8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709"/>
                          <a:ext cx="1542" cy="1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4558" y="1616"/>
              <a:ext cx="95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0" hangingPunct="0">
                <a:lnSpc>
                  <a:spcPct val="64000"/>
                </a:lnSpc>
              </a:pPr>
              <a:r>
                <a:rPr kumimoji="0" lang="en-US" altLang="ja-JP" sz="1200" b="1" i="1">
                  <a:ea typeface="平成明朝" charset="-128"/>
                </a:rPr>
                <a:t>Wild N3 </a:t>
              </a:r>
            </a:p>
            <a:p>
              <a:pPr algn="just" eaLnBrk="0" hangingPunct="0">
                <a:lnSpc>
                  <a:spcPct val="64000"/>
                </a:lnSpc>
              </a:pPr>
              <a:r>
                <a:rPr kumimoji="0" lang="en-US" altLang="ja-JP" sz="1200" b="1" i="1">
                  <a:ea typeface="平成明朝" charset="-128"/>
                </a:rPr>
                <a:t>   std: 0.2mm/1km</a:t>
              </a:r>
            </a:p>
          </p:txBody>
        </p:sp>
      </p:grp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1763713" y="5445125"/>
            <a:ext cx="3743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kumimoji="0" lang="en-GB" altLang="ja-JP" sz="1600" b="1" i="1">
                <a:ea typeface="平成明朝" charset="-128"/>
              </a:rPr>
              <a:t>Dot: Wild N3;     Line: Sight of seeing</a:t>
            </a:r>
          </a:p>
          <a:p>
            <a:pPr algn="just" eaLnBrk="0" hangingPunct="0"/>
            <a:r>
              <a:rPr kumimoji="0" lang="en-GB" altLang="ja-JP" sz="1600" b="1" i="1">
                <a:ea typeface="平成明朝" charset="-128"/>
              </a:rPr>
              <a:t>Std. (Between units):          </a:t>
            </a:r>
            <a:r>
              <a:rPr kumimoji="0" lang="en-GB" altLang="ja-JP" sz="1600" b="1" i="1">
                <a:sym typeface="Symbol" pitchFamily="18" charset="2"/>
              </a:rPr>
              <a:t></a:t>
            </a:r>
            <a:r>
              <a:rPr kumimoji="0" lang="en-GB" altLang="ja-JP" sz="1600" b="1" i="1"/>
              <a:t> </a:t>
            </a:r>
            <a:r>
              <a:rPr kumimoji="0" lang="en-GB" altLang="ja-JP" sz="1600" b="1" i="1">
                <a:ea typeface="平成明朝" charset="-128"/>
              </a:rPr>
              <a:t>0.02mm</a:t>
            </a:r>
          </a:p>
          <a:p>
            <a:pPr algn="just" eaLnBrk="0" hangingPunct="0"/>
            <a:r>
              <a:rPr kumimoji="0" lang="en-GB" altLang="ja-JP" sz="1600" b="1" i="1">
                <a:ea typeface="平成明朝" charset="-128"/>
              </a:rPr>
              <a:t>Error rms (For 1.5km ring): </a:t>
            </a:r>
            <a:r>
              <a:rPr kumimoji="0" lang="en-GB" altLang="ja-JP" sz="1600" b="1" i="1">
                <a:sym typeface="Symbol" pitchFamily="18" charset="2"/>
              </a:rPr>
              <a:t></a:t>
            </a:r>
            <a:r>
              <a:rPr kumimoji="0" lang="en-GB" altLang="ja-JP" sz="1600" b="1" i="1"/>
              <a:t> </a:t>
            </a:r>
            <a:r>
              <a:rPr kumimoji="0" lang="en-GB" altLang="ja-JP" sz="1600" b="1" i="1">
                <a:ea typeface="平成明朝" charset="-128"/>
              </a:rPr>
              <a:t>0.2mm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684213" y="3429000"/>
            <a:ext cx="8135937" cy="2087563"/>
          </a:xfrm>
          <a:prstGeom prst="rect">
            <a:avLst/>
          </a:prstGeom>
          <a:solidFill>
            <a:srgbClr val="FAF6CB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endParaRPr kumimoji="0" lang="ja-JP" altLang="ja-JP" sz="2400">
              <a:latin typeface="Times" pitchFamily="18" charset="0"/>
              <a:ea typeface="平成明朝" charset="-128"/>
            </a:endParaRPr>
          </a:p>
        </p:txBody>
      </p:sp>
      <p:pic>
        <p:nvPicPr>
          <p:cNvPr id="9224" name="Picture 24" descr="network_v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7993063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04EB31C-1EE8-49CA-BF80-4876202BA8D5}" type="slidenum">
              <a:rPr kumimoji="0" lang="en-US" altLang="ja-JP" smtClean="0"/>
              <a:pPr eaLnBrk="1" hangingPunct="1"/>
              <a:t>8</a:t>
            </a:fld>
            <a:endParaRPr kumimoji="0" lang="en-US" altLang="ja-JP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7570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Main Events of Alignment </a:t>
            </a:r>
            <a:r>
              <a:rPr lang="en-US" altLang="ja-JP" sz="2400" b="1" u="sng">
                <a:ea typeface="Osaka" charset="-128"/>
              </a:rPr>
              <a:t>–Horizontal survey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50825" y="1347788"/>
            <a:ext cx="43561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38088" anchor="ctr">
            <a:spAutoFit/>
          </a:bodyPr>
          <a:lstStyle/>
          <a:p>
            <a:r>
              <a:rPr lang="en-GB" altLang="ja-JP" sz="1600" i="1"/>
              <a:t>Main events of magnet alignment </a:t>
            </a:r>
          </a:p>
          <a:p>
            <a:r>
              <a:rPr lang="en-GB" altLang="ja-JP" sz="1600"/>
              <a:t>1993/1   First time monuments survey </a:t>
            </a:r>
          </a:p>
          <a:p>
            <a:r>
              <a:rPr lang="en-GB" altLang="ja-JP" sz="1600"/>
              <a:t>1994/11  Monument survey </a:t>
            </a:r>
            <a:r>
              <a:rPr lang="en-GB" altLang="ja-JP"/>
              <a:t>inside </a:t>
            </a:r>
            <a:r>
              <a:rPr lang="en-GB" altLang="ja-JP" sz="1600"/>
              <a:t>tunnel</a:t>
            </a:r>
          </a:p>
          <a:p>
            <a:r>
              <a:rPr lang="en-GB" altLang="ja-JP" sz="1600"/>
              <a:t>1995/4-1996/3  Ring magnet installation</a:t>
            </a:r>
          </a:p>
          <a:p>
            <a:r>
              <a:rPr lang="en-GB" altLang="ja-JP" sz="1600"/>
              <a:t>1996/4    Level survey for whole ring </a:t>
            </a:r>
          </a:p>
          <a:p>
            <a:r>
              <a:rPr lang="en-GB" altLang="ja-JP" sz="1600" b="1"/>
              <a:t>1996/10  Horizontal survey for whole ring</a:t>
            </a:r>
          </a:p>
          <a:p>
            <a:r>
              <a:rPr lang="en-GB" altLang="ja-JP" sz="1600"/>
              <a:t>1997/1    120 angles measured in horizontal</a:t>
            </a:r>
          </a:p>
          <a:p>
            <a:r>
              <a:rPr lang="en-GB" altLang="ja-JP" sz="1600"/>
              <a:t>2000/7    Digital level introduced to level survey</a:t>
            </a:r>
          </a:p>
          <a:p>
            <a:r>
              <a:rPr lang="en-GB" altLang="ja-JP" sz="1600"/>
              <a:t>2000/7-8  Magnet in long straight sections</a:t>
            </a:r>
          </a:p>
          <a:p>
            <a:r>
              <a:rPr lang="en-GB" altLang="ja-JP" sz="1600"/>
              <a:t>               were rearranged</a:t>
            </a:r>
          </a:p>
          <a:p>
            <a:r>
              <a:rPr lang="en-GB" altLang="ja-JP" sz="1600"/>
              <a:t>Hydrostatic level system were setup in three places</a:t>
            </a:r>
          </a:p>
          <a:p>
            <a:r>
              <a:rPr lang="en-GB" altLang="ja-JP" sz="1600"/>
              <a:t>2005/   44 angles are added to horizontal survey</a:t>
            </a:r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684213" y="3933825"/>
            <a:ext cx="8135937" cy="1944688"/>
          </a:xfrm>
          <a:prstGeom prst="rect">
            <a:avLst/>
          </a:prstGeom>
          <a:solidFill>
            <a:srgbClr val="FAF6CB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endParaRPr kumimoji="0" lang="ja-JP" altLang="ja-JP" sz="600">
              <a:latin typeface="Times" pitchFamily="18" charset="0"/>
              <a:ea typeface="平成明朝" charset="-128"/>
            </a:endParaRPr>
          </a:p>
        </p:txBody>
      </p:sp>
      <p:pic>
        <p:nvPicPr>
          <p:cNvPr id="10246" name="Picture 13" descr="network_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078288"/>
            <a:ext cx="78470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1258888" y="5373688"/>
            <a:ext cx="55451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GB" altLang="ja-JP" sz="1600" b="1" i="1"/>
              <a:t>Line: distance measurement; Circle: station of LT set up.</a:t>
            </a:r>
          </a:p>
          <a:p>
            <a:r>
              <a:rPr kumimoji="0" lang="en-GB" altLang="ja-JP" sz="1600" b="1" i="1"/>
              <a:t>Std.  (Between units):           </a:t>
            </a:r>
            <a:r>
              <a:rPr kumimoji="0" lang="en-GB" altLang="ja-JP" sz="1600" b="1" i="1">
                <a:sym typeface="Symbol" pitchFamily="18" charset="2"/>
              </a:rPr>
              <a:t></a:t>
            </a:r>
            <a:r>
              <a:rPr kumimoji="0" lang="en-GB" altLang="ja-JP" sz="1600" b="1" i="1"/>
              <a:t>0.05mm</a:t>
            </a:r>
          </a:p>
          <a:p>
            <a:r>
              <a:rPr kumimoji="0" lang="en-GB" altLang="ja-JP" sz="1600" b="1" i="1"/>
              <a:t>Error rms (For 1.5km ring):   </a:t>
            </a:r>
            <a:r>
              <a:rPr kumimoji="0" lang="en-GB" altLang="ja-JP" sz="1600" b="1" i="1">
                <a:sym typeface="Symbol" pitchFamily="18" charset="2"/>
              </a:rPr>
              <a:t></a:t>
            </a:r>
            <a:r>
              <a:rPr kumimoji="0" lang="en-GB" altLang="ja-JP" sz="1600" b="1" i="1"/>
              <a:t>0.5mm</a:t>
            </a:r>
          </a:p>
        </p:txBody>
      </p:sp>
      <p:grpSp>
        <p:nvGrpSpPr>
          <p:cNvPr id="10248" name="Group 16"/>
          <p:cNvGrpSpPr>
            <a:grpSpLocks/>
          </p:cNvGrpSpPr>
          <p:nvPr/>
        </p:nvGrpSpPr>
        <p:grpSpPr bwMode="auto">
          <a:xfrm>
            <a:off x="4356100" y="1052513"/>
            <a:ext cx="4103688" cy="2808287"/>
            <a:chOff x="1519" y="1525"/>
            <a:chExt cx="1950" cy="1464"/>
          </a:xfrm>
        </p:grpSpPr>
        <p:pic>
          <p:nvPicPr>
            <p:cNvPr id="10250" name="Picture 17" descr="DSCN3004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525"/>
              <a:ext cx="1950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Line 18"/>
            <p:cNvSpPr>
              <a:spLocks noChangeShapeType="1"/>
            </p:cNvSpPr>
            <p:nvPr/>
          </p:nvSpPr>
          <p:spPr bwMode="auto">
            <a:xfrm>
              <a:off x="2517" y="1797"/>
              <a:ext cx="272" cy="136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2" name="Line 19"/>
            <p:cNvSpPr>
              <a:spLocks noChangeShapeType="1"/>
            </p:cNvSpPr>
            <p:nvPr/>
          </p:nvSpPr>
          <p:spPr bwMode="auto">
            <a:xfrm flipH="1">
              <a:off x="2970" y="1888"/>
              <a:ext cx="363" cy="46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3" name="Line 20"/>
            <p:cNvSpPr>
              <a:spLocks noChangeShapeType="1"/>
            </p:cNvSpPr>
            <p:nvPr/>
          </p:nvSpPr>
          <p:spPr bwMode="auto">
            <a:xfrm>
              <a:off x="2063" y="1888"/>
              <a:ext cx="726" cy="46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249" name="Rectangle 22"/>
          <p:cNvSpPr>
            <a:spLocks noChangeArrowheads="1"/>
          </p:cNvSpPr>
          <p:nvPr/>
        </p:nvSpPr>
        <p:spPr bwMode="auto">
          <a:xfrm>
            <a:off x="5508625" y="587692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ja-JP" b="1"/>
              <a:t>Horizontal survey for whole ring</a:t>
            </a:r>
            <a:endParaRPr lang="en-US" altLang="ja-JP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C34C055C-8110-46A8-BDB6-4CE1C1FC7095}" type="slidenum">
              <a:rPr kumimoji="0" lang="en-US" altLang="ja-JP" smtClean="0"/>
              <a:pPr eaLnBrk="1" hangingPunct="1"/>
              <a:t>9</a:t>
            </a:fld>
            <a:endParaRPr kumimoji="0" lang="en-US" altLang="ja-JP" smtClean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7570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u="sng">
                <a:ea typeface="Osaka" charset="-128"/>
              </a:rPr>
              <a:t>Main Events of Alignment </a:t>
            </a:r>
            <a:r>
              <a:rPr lang="en-US" altLang="ja-JP" sz="2400" b="1" u="sng">
                <a:ea typeface="Osaka" charset="-128"/>
              </a:rPr>
              <a:t>–Horizontal survey</a:t>
            </a:r>
            <a:endParaRPr lang="en-US" altLang="ja-JP" sz="3200">
              <a:latin typeface="Arial" pitchFamily="34" charset="0"/>
              <a:ea typeface="Osaka" charset="-128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50825" y="1347788"/>
            <a:ext cx="43561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38088" anchor="ctr">
            <a:spAutoFit/>
          </a:bodyPr>
          <a:lstStyle/>
          <a:p>
            <a:r>
              <a:rPr lang="en-GB" altLang="ja-JP" sz="1600" i="1"/>
              <a:t>Main events of magnet alignment </a:t>
            </a:r>
          </a:p>
          <a:p>
            <a:r>
              <a:rPr lang="en-GB" altLang="ja-JP" sz="1600"/>
              <a:t>1993/1   First time monuments survey </a:t>
            </a:r>
          </a:p>
          <a:p>
            <a:r>
              <a:rPr lang="en-GB" altLang="ja-JP" sz="1600"/>
              <a:t>1994/11  Monument survey </a:t>
            </a:r>
            <a:r>
              <a:rPr lang="en-GB" altLang="ja-JP"/>
              <a:t>inside </a:t>
            </a:r>
            <a:r>
              <a:rPr lang="en-GB" altLang="ja-JP" sz="1600"/>
              <a:t>tunnel</a:t>
            </a:r>
          </a:p>
          <a:p>
            <a:r>
              <a:rPr lang="en-GB" altLang="ja-JP" sz="1600"/>
              <a:t>1995/4-1996/3  Ring magnet installation</a:t>
            </a:r>
          </a:p>
          <a:p>
            <a:r>
              <a:rPr lang="en-GB" altLang="ja-JP" sz="1600"/>
              <a:t>1996/4    Level survey for whole ring </a:t>
            </a:r>
          </a:p>
          <a:p>
            <a:r>
              <a:rPr lang="en-GB" altLang="ja-JP" sz="1600"/>
              <a:t>1996/10  Horizontal survey for whole ring</a:t>
            </a:r>
          </a:p>
          <a:p>
            <a:r>
              <a:rPr lang="en-GB" altLang="ja-JP" sz="1600" b="1"/>
              <a:t>1997/1    120 angles measured in horizontal</a:t>
            </a:r>
          </a:p>
          <a:p>
            <a:r>
              <a:rPr lang="en-GB" altLang="ja-JP" sz="1600"/>
              <a:t>2000/7    Digital level introduced to level survey</a:t>
            </a:r>
          </a:p>
          <a:p>
            <a:r>
              <a:rPr lang="en-GB" altLang="ja-JP" sz="1600"/>
              <a:t>2000/7-8  Magnet in long straight sections</a:t>
            </a:r>
          </a:p>
          <a:p>
            <a:r>
              <a:rPr lang="en-GB" altLang="ja-JP" sz="1600"/>
              <a:t>               were rearranged</a:t>
            </a:r>
          </a:p>
          <a:p>
            <a:r>
              <a:rPr lang="en-GB" altLang="ja-JP" sz="1600"/>
              <a:t>Hydrostatic level system were setup in three places</a:t>
            </a:r>
          </a:p>
          <a:p>
            <a:r>
              <a:rPr lang="en-GB" altLang="ja-JP" sz="1600"/>
              <a:t>2005/   44 angles are added to horizontal survey</a:t>
            </a:r>
          </a:p>
        </p:txBody>
      </p: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5508625" y="587692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ja-JP" b="1"/>
              <a:t>Horizontal survey for whole ring</a:t>
            </a:r>
            <a:endParaRPr lang="en-US" altLang="ja-JP" b="1"/>
          </a:p>
        </p:txBody>
      </p:sp>
      <p:grpSp>
        <p:nvGrpSpPr>
          <p:cNvPr id="11270" name="Group 18"/>
          <p:cNvGrpSpPr>
            <a:grpSpLocks/>
          </p:cNvGrpSpPr>
          <p:nvPr/>
        </p:nvGrpSpPr>
        <p:grpSpPr bwMode="auto">
          <a:xfrm>
            <a:off x="684213" y="3933825"/>
            <a:ext cx="8135937" cy="1944688"/>
            <a:chOff x="431" y="2478"/>
            <a:chExt cx="5125" cy="1225"/>
          </a:xfrm>
        </p:grpSpPr>
        <p:sp>
          <p:nvSpPr>
            <p:cNvPr id="11273" name="Rectangle 4"/>
            <p:cNvSpPr>
              <a:spLocks noChangeArrowheads="1"/>
            </p:cNvSpPr>
            <p:nvPr/>
          </p:nvSpPr>
          <p:spPr bwMode="auto">
            <a:xfrm>
              <a:off x="431" y="2478"/>
              <a:ext cx="5125" cy="1225"/>
            </a:xfrm>
            <a:prstGeom prst="rect">
              <a:avLst/>
            </a:prstGeom>
            <a:solidFill>
              <a:srgbClr val="FAF6CB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kumimoji="0" lang="ja-JP" altLang="ja-JP" sz="600">
                <a:latin typeface="Times" pitchFamily="18" charset="0"/>
                <a:ea typeface="平成明朝" charset="-128"/>
              </a:endParaRPr>
            </a:p>
          </p:txBody>
        </p:sp>
        <p:pic>
          <p:nvPicPr>
            <p:cNvPr id="11274" name="Picture 5" descr="network_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2569"/>
              <a:ext cx="4943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Line 13"/>
            <p:cNvSpPr>
              <a:spLocks noChangeShapeType="1"/>
            </p:cNvSpPr>
            <p:nvPr/>
          </p:nvSpPr>
          <p:spPr bwMode="auto">
            <a:xfrm>
              <a:off x="1837" y="2886"/>
              <a:ext cx="2721" cy="9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76" name="Line 14"/>
            <p:cNvSpPr>
              <a:spLocks noChangeShapeType="1"/>
            </p:cNvSpPr>
            <p:nvPr/>
          </p:nvSpPr>
          <p:spPr bwMode="auto">
            <a:xfrm>
              <a:off x="1837" y="2886"/>
              <a:ext cx="3674" cy="45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77" name="Line 15"/>
            <p:cNvSpPr>
              <a:spLocks noChangeShapeType="1"/>
            </p:cNvSpPr>
            <p:nvPr/>
          </p:nvSpPr>
          <p:spPr bwMode="auto">
            <a:xfrm flipV="1">
              <a:off x="476" y="2886"/>
              <a:ext cx="1361" cy="22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78" name="Line 16"/>
            <p:cNvSpPr>
              <a:spLocks noChangeShapeType="1"/>
            </p:cNvSpPr>
            <p:nvPr/>
          </p:nvSpPr>
          <p:spPr bwMode="auto">
            <a:xfrm flipV="1">
              <a:off x="476" y="2886"/>
              <a:ext cx="1361" cy="36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1258888" y="5373688"/>
            <a:ext cx="55451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GB" altLang="ja-JP" sz="1600" b="1" i="1"/>
              <a:t>Line: distance measurement; Circle: station of LT set up.</a:t>
            </a:r>
          </a:p>
          <a:p>
            <a:r>
              <a:rPr kumimoji="0" lang="en-GB" altLang="ja-JP" sz="1600" b="1" i="1"/>
              <a:t>Std.  (Between units):           </a:t>
            </a:r>
            <a:r>
              <a:rPr kumimoji="0" lang="en-GB" altLang="ja-JP" sz="1600" b="1" i="1">
                <a:sym typeface="Symbol" pitchFamily="18" charset="2"/>
              </a:rPr>
              <a:t></a:t>
            </a:r>
            <a:r>
              <a:rPr kumimoji="0" lang="en-GB" altLang="ja-JP" sz="1600" b="1" i="1"/>
              <a:t>0.04mm</a:t>
            </a:r>
          </a:p>
          <a:p>
            <a:r>
              <a:rPr kumimoji="0" lang="en-GB" altLang="ja-JP" sz="1600" b="1" i="1"/>
              <a:t>Error rms (For 1.5km ring):   </a:t>
            </a:r>
            <a:r>
              <a:rPr kumimoji="0" lang="en-GB" altLang="ja-JP" sz="1600" b="1" i="1">
                <a:sym typeface="Symbol" pitchFamily="18" charset="2"/>
              </a:rPr>
              <a:t></a:t>
            </a:r>
            <a:r>
              <a:rPr kumimoji="0" lang="en-GB" altLang="ja-JP" sz="1600" b="1" i="1"/>
              <a:t>0.4mm</a:t>
            </a:r>
          </a:p>
        </p:txBody>
      </p:sp>
      <p:pic>
        <p:nvPicPr>
          <p:cNvPr id="11272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4537075" cy="29019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yoto">
  <a:themeElements>
    <a:clrScheme name="kyoto 2">
      <a:dk1>
        <a:srgbClr val="57472B"/>
      </a:dk1>
      <a:lt1>
        <a:srgbClr val="CCECFF"/>
      </a:lt1>
      <a:dk2>
        <a:srgbClr val="003366"/>
      </a:dk2>
      <a:lt2>
        <a:srgbClr val="AB967D"/>
      </a:lt2>
      <a:accent1>
        <a:srgbClr val="FFCCCC"/>
      </a:accent1>
      <a:accent2>
        <a:srgbClr val="D8B38E"/>
      </a:accent2>
      <a:accent3>
        <a:srgbClr val="E2F4FF"/>
      </a:accent3>
      <a:accent4>
        <a:srgbClr val="493B23"/>
      </a:accent4>
      <a:accent5>
        <a:srgbClr val="FFE2E2"/>
      </a:accent5>
      <a:accent6>
        <a:srgbClr val="C4A280"/>
      </a:accent6>
      <a:hlink>
        <a:srgbClr val="CCCCFF"/>
      </a:hlink>
      <a:folHlink>
        <a:srgbClr val="FFCC99"/>
      </a:folHlink>
    </a:clrScheme>
    <a:fontScheme name="kyot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yoto 1">
        <a:dk1>
          <a:srgbClr val="000000"/>
        </a:dk1>
        <a:lt1>
          <a:srgbClr val="FFFFFF"/>
        </a:lt1>
        <a:dk2>
          <a:srgbClr val="000099"/>
        </a:dk2>
        <a:lt2>
          <a:srgbClr val="FFFFCC"/>
        </a:lt2>
        <a:accent1>
          <a:srgbClr val="D5AC63"/>
        </a:accent1>
        <a:accent2>
          <a:srgbClr val="500050"/>
        </a:accent2>
        <a:accent3>
          <a:srgbClr val="AAAACA"/>
        </a:accent3>
        <a:accent4>
          <a:srgbClr val="DADADA"/>
        </a:accent4>
        <a:accent5>
          <a:srgbClr val="E7D2B7"/>
        </a:accent5>
        <a:accent6>
          <a:srgbClr val="480048"/>
        </a:accent6>
        <a:hlink>
          <a:srgbClr val="8FA850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yoto 2">
        <a:dk1>
          <a:srgbClr val="57472B"/>
        </a:dk1>
        <a:lt1>
          <a:srgbClr val="CCECFF"/>
        </a:lt1>
        <a:dk2>
          <a:srgbClr val="003366"/>
        </a:dk2>
        <a:lt2>
          <a:srgbClr val="AB967D"/>
        </a:lt2>
        <a:accent1>
          <a:srgbClr val="FFCCCC"/>
        </a:accent1>
        <a:accent2>
          <a:srgbClr val="D8B38E"/>
        </a:accent2>
        <a:accent3>
          <a:srgbClr val="E2F4FF"/>
        </a:accent3>
        <a:accent4>
          <a:srgbClr val="493B23"/>
        </a:accent4>
        <a:accent5>
          <a:srgbClr val="FFE2E2"/>
        </a:accent5>
        <a:accent6>
          <a:srgbClr val="C4A280"/>
        </a:accent6>
        <a:hlink>
          <a:srgbClr val="CCCC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o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oto 4">
        <a:dk1>
          <a:srgbClr val="000000"/>
        </a:dk1>
        <a:lt1>
          <a:srgbClr val="003399"/>
        </a:lt1>
        <a:dk2>
          <a:srgbClr val="FFFFFF"/>
        </a:dk2>
        <a:lt2>
          <a:srgbClr val="5E553C"/>
        </a:lt2>
        <a:accent1>
          <a:srgbClr val="FFCCCC"/>
        </a:accent1>
        <a:accent2>
          <a:srgbClr val="D0A34A"/>
        </a:accent2>
        <a:accent3>
          <a:srgbClr val="AAADCA"/>
        </a:accent3>
        <a:accent4>
          <a:srgbClr val="000000"/>
        </a:accent4>
        <a:accent5>
          <a:srgbClr val="FFE2E2"/>
        </a:accent5>
        <a:accent6>
          <a:srgbClr val="BC9342"/>
        </a:accent6>
        <a:hlink>
          <a:srgbClr val="CCCC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KYOTO</Template>
  <TotalTime>6963</TotalTime>
  <Words>1607</Words>
  <Application>Microsoft Office PowerPoint</Application>
  <PresentationFormat>画面に合わせる (4:3)</PresentationFormat>
  <Paragraphs>300</Paragraphs>
  <Slides>30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33" baseType="lpstr">
      <vt:lpstr>kyoto</vt:lpstr>
      <vt:lpstr>Document</vt:lpstr>
      <vt:lpstr>数式</vt:lpstr>
      <vt:lpstr>Long-term Variation of the Magnet Alignment In SPring-8 Storage Ring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SPring-8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Variation of the Magnet</dc:title>
  <dc:creator>czhang</dc:creator>
  <cp:lastModifiedBy>zhang</cp:lastModifiedBy>
  <cp:revision>334</cp:revision>
  <dcterms:created xsi:type="dcterms:W3CDTF">2005-07-01T04:05:23Z</dcterms:created>
  <dcterms:modified xsi:type="dcterms:W3CDTF">2010-09-16T08:26:16Z</dcterms:modified>
</cp:coreProperties>
</file>