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260" r:id="rId4"/>
    <p:sldId id="261" r:id="rId5"/>
    <p:sldId id="262" r:id="rId6"/>
    <p:sldId id="258" r:id="rId7"/>
    <p:sldId id="267" r:id="rId8"/>
    <p:sldId id="268" r:id="rId9"/>
    <p:sldId id="271" r:id="rId10"/>
    <p:sldId id="269" r:id="rId11"/>
    <p:sldId id="270" r:id="rId12"/>
    <p:sldId id="273" r:id="rId13"/>
    <p:sldId id="274" r:id="rId14"/>
    <p:sldId id="282" r:id="rId15"/>
    <p:sldId id="283" r:id="rId16"/>
    <p:sldId id="284" r:id="rId17"/>
    <p:sldId id="276" r:id="rId18"/>
    <p:sldId id="277" r:id="rId19"/>
    <p:sldId id="275" r:id="rId20"/>
    <p:sldId id="281" r:id="rId21"/>
    <p:sldId id="280" r:id="rId22"/>
    <p:sldId id="278" r:id="rId23"/>
    <p:sldId id="272"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60" autoAdjust="0"/>
  </p:normalViewPr>
  <p:slideViewPr>
    <p:cSldViewPr>
      <p:cViewPr varScale="1">
        <p:scale>
          <a:sx n="134" d="100"/>
          <a:sy n="134" d="100"/>
        </p:scale>
        <p:origin x="-9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F0C18-489B-4CF4-9CA3-1EF2698FDEE5}" type="datetimeFigureOut">
              <a:rPr lang="en-US" smtClean="0"/>
              <a:pPr/>
              <a:t>9/10/2010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513D7-2D41-4960-A06C-A4F163BEAD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12C6A2A7-5AD2-4B28-9BFD-EC83D5AF2BCD}" type="slidenum">
              <a:rPr lang="en-US"/>
              <a:pPr>
                <a:defRPr/>
              </a:pPr>
              <a:t>‹#›</a:t>
            </a:fld>
            <a:endParaRPr lang="en-US"/>
          </a:p>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defRPr smtClean="0"/>
            </a:lvl1pPr>
          </a:lstStyle>
          <a:p>
            <a:pPr>
              <a:defRPr/>
            </a:pPr>
            <a:r>
              <a:rPr lang="en-US" b="0" dirty="0" smtClean="0"/>
              <a:t>Experience report with the Alignment Diagnostic System</a:t>
            </a:r>
          </a:p>
          <a:p>
            <a:pPr>
              <a:defRPr/>
            </a:pPr>
            <a:r>
              <a:rPr lang="en-US" dirty="0" smtClean="0"/>
              <a:t>Page </a:t>
            </a:r>
            <a:fld id="{01766A07-827C-4FDF-BD00-57D0EEAD3B43}" type="slidenum">
              <a:rPr lang="en-US" smtClean="0"/>
              <a:pPr>
                <a:defRPr/>
              </a:pPr>
              <a:t>‹#›</a:t>
            </a:fld>
            <a:endParaRPr lang="en-US" dirty="0" smtClean="0"/>
          </a:p>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C6D7B44E-E64D-49F2-8642-20014CC71762}" type="slidenum">
              <a:rPr lang="en-US"/>
              <a:pPr>
                <a:defRPr/>
              </a:pPr>
              <a:t>‹#›</a:t>
            </a:fld>
            <a:endParaRPr lang="en-US"/>
          </a:p>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2192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36495805-D3A1-4AB1-918E-457C5272610C}" type="slidenum">
              <a:rPr lang="en-US"/>
              <a:pPr>
                <a:defRPr/>
              </a:pPr>
              <a:t>‹#›</a:t>
            </a:fld>
            <a:endParaRPr lang="en-US"/>
          </a:p>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6CCDE725-71CB-4CC4-AA5E-B19F7E02DA98}" type="slidenum">
              <a:rPr lang="en-US"/>
              <a:pPr>
                <a:defRPr/>
              </a:pPr>
              <a:t>‹#›</a:t>
            </a:fld>
            <a:endParaRPr lang="en-US"/>
          </a:p>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C5A51CD7-D8A5-43E9-BD60-234991D1283E}" type="slidenum">
              <a:rPr lang="en-US"/>
              <a:pPr>
                <a:defRPr/>
              </a:pPr>
              <a:t>‹#›</a:t>
            </a:fld>
            <a:endParaRPr lang="en-US"/>
          </a:p>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FEBC5FC4-6C0D-4922-8880-FC5B641165C4}" type="slidenum">
              <a:rPr lang="en-US"/>
              <a:pPr>
                <a:defRPr/>
              </a:pPr>
              <a:t>‹#›</a:t>
            </a:fld>
            <a:endParaRPr lang="en-US"/>
          </a:p>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179D53F5-5EA7-48DB-AD36-CA9B25F64522}" type="slidenum">
              <a:rPr lang="en-US"/>
              <a:pPr>
                <a:defRPr/>
              </a:pPr>
              <a:t>‹#›</a:t>
            </a:fld>
            <a:endParaRPr lang="en-US"/>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90B1AEE6-8649-4FD5-B517-E5D0418CB53C}" type="slidenum">
              <a:rPr lang="en-US"/>
              <a:pPr>
                <a:defRPr/>
              </a:pPr>
              <a:t>‹#›</a:t>
            </a:fld>
            <a:endParaRPr lang="en-US"/>
          </a:p>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ACB0DFF8-7A47-4702-A3F9-4EB68CE071E7}" type="slidenum">
              <a:rPr lang="en-US"/>
              <a:pPr>
                <a:defRPr/>
              </a:pPr>
              <a:t>‹#›</a:t>
            </a:fld>
            <a:endParaRPr lang="en-US"/>
          </a:p>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152400"/>
            <a:ext cx="2155825"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152400"/>
            <a:ext cx="6315075"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defRPr smtClean="0"/>
            </a:lvl1pPr>
          </a:lstStyle>
          <a:p>
            <a:pPr>
              <a:defRPr/>
            </a:pPr>
            <a:r>
              <a:rPr lang="en-US"/>
              <a:t>Presentation Title</a:t>
            </a:r>
            <a:endParaRPr lang="en-US">
              <a:cs typeface="Arial" charset="0"/>
            </a:endParaRPr>
          </a:p>
          <a:p>
            <a:pPr>
              <a:defRPr/>
            </a:pPr>
            <a:r>
              <a:rPr lang="en-US"/>
              <a:t>Page </a:t>
            </a:r>
            <a:fld id="{AF1865B8-19A5-4080-9EF6-EC0F433708EC}" type="slidenum">
              <a:rPr lang="en-US"/>
              <a:pPr>
                <a:defRPr/>
              </a:pPr>
              <a:t>‹#›</a:t>
            </a:fld>
            <a:endParaRPr lang="en-US"/>
          </a:p>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AutoShape 23"/>
          <p:cNvSpPr>
            <a:spLocks noChangeArrowheads="1"/>
          </p:cNvSpPr>
          <p:nvPr userDrawn="1"/>
        </p:nvSpPr>
        <p:spPr bwMode="auto">
          <a:xfrm>
            <a:off x="0" y="6354763"/>
            <a:ext cx="4572000" cy="503237"/>
          </a:xfrm>
          <a:prstGeom prst="roundRect">
            <a:avLst>
              <a:gd name="adj" fmla="val 0"/>
            </a:avLst>
          </a:prstGeom>
          <a:gradFill flip="none" rotWithShape="1">
            <a:gsLst>
              <a:gs pos="0">
                <a:srgbClr val="FFEFD1"/>
              </a:gs>
              <a:gs pos="64999">
                <a:srgbClr val="F0EBD5"/>
              </a:gs>
              <a:gs pos="100000">
                <a:srgbClr val="D1C39F"/>
              </a:gs>
            </a:gsLst>
            <a:lin ang="10800000" scaled="1"/>
            <a:tileRect/>
          </a:gradFill>
          <a:ln w="9525">
            <a:noFill/>
            <a:round/>
            <a:headEnd/>
            <a:tailEnd/>
          </a:ln>
          <a:effectLst/>
        </p:spPr>
        <p:txBody>
          <a:bodyPr wrap="none" lIns="438840" tIns="219422" rIns="438840" bIns="219422" anchor="ctr"/>
          <a:lstStyle/>
          <a:p>
            <a:pPr algn="r" defTabSz="4389438">
              <a:defRPr/>
            </a:pPr>
            <a:endParaRPr lang="en-US" sz="11500" b="1" dirty="0">
              <a:solidFill>
                <a:schemeClr val="bg1"/>
              </a:solidFill>
              <a:effectLst>
                <a:outerShdw blurRad="38100" dist="38100" dir="2700000" algn="tl">
                  <a:srgbClr val="000000"/>
                </a:outerShdw>
              </a:effectLst>
              <a:latin typeface="Berlin Sans FB Demi" pitchFamily="34" charset="0"/>
            </a:endParaRPr>
          </a:p>
        </p:txBody>
      </p:sp>
      <p:sp>
        <p:nvSpPr>
          <p:cNvPr id="4" name="Text Box 30"/>
          <p:cNvSpPr txBox="1">
            <a:spLocks noChangeArrowheads="1"/>
          </p:cNvSpPr>
          <p:nvPr userDrawn="1"/>
        </p:nvSpPr>
        <p:spPr bwMode="auto">
          <a:xfrm>
            <a:off x="-360363" y="6216650"/>
            <a:ext cx="5160963" cy="803275"/>
          </a:xfrm>
          <a:prstGeom prst="rect">
            <a:avLst/>
          </a:prstGeom>
          <a:noFill/>
          <a:ln w="9525">
            <a:noFill/>
            <a:miter lim="800000"/>
            <a:headEnd/>
            <a:tailEnd/>
          </a:ln>
          <a:effectLst/>
        </p:spPr>
        <p:txBody>
          <a:bodyPr lIns="438840" tIns="219422" rIns="438840" bIns="219422">
            <a:spAutoFit/>
          </a:bodyPr>
          <a:lstStyle/>
          <a:p>
            <a:pPr marL="190500" indent="-190500" defTabSz="4389438">
              <a:defRPr/>
            </a:pPr>
            <a:r>
              <a:rPr lang="en-US" sz="1200" b="1" dirty="0"/>
              <a:t>LCLS Overview</a:t>
            </a:r>
          </a:p>
          <a:p>
            <a:pPr marL="190500" indent="-190500" defTabSz="4389438">
              <a:defRPr/>
            </a:pPr>
            <a:r>
              <a:rPr lang="en-US" sz="1200" b="1" dirty="0"/>
              <a:t>MEC CD-1 DOE Review- Jan 12, 2010</a:t>
            </a:r>
          </a:p>
        </p:txBody>
      </p:sp>
      <p:sp>
        <p:nvSpPr>
          <p:cNvPr id="5" name="AutoShape 9"/>
          <p:cNvSpPr>
            <a:spLocks noChangeArrowheads="1"/>
          </p:cNvSpPr>
          <p:nvPr userDrawn="1"/>
        </p:nvSpPr>
        <p:spPr bwMode="auto">
          <a:xfrm>
            <a:off x="4573588" y="6354763"/>
            <a:ext cx="4570412" cy="503237"/>
          </a:xfrm>
          <a:prstGeom prst="roundRect">
            <a:avLst>
              <a:gd name="adj" fmla="val 0"/>
            </a:avLst>
          </a:prstGeom>
          <a:gradFill>
            <a:gsLst>
              <a:gs pos="0">
                <a:srgbClr val="FFEFD1"/>
              </a:gs>
              <a:gs pos="64999">
                <a:srgbClr val="F0EBD5"/>
              </a:gs>
              <a:gs pos="100000">
                <a:srgbClr val="D1C39F"/>
              </a:gs>
            </a:gsLst>
            <a:lin ang="0" scaled="0"/>
          </a:gradFill>
          <a:ln w="9525">
            <a:noFill/>
            <a:round/>
            <a:headEnd/>
            <a:tailEnd/>
          </a:ln>
          <a:effectLst/>
        </p:spPr>
        <p:txBody>
          <a:bodyPr wrap="none" lIns="438840" tIns="219422" rIns="438840" bIns="219422" anchor="ctr"/>
          <a:lstStyle/>
          <a:p>
            <a:pPr algn="r" defTabSz="4389438">
              <a:defRPr/>
            </a:pPr>
            <a:endParaRPr lang="en-US" sz="11500" b="1" dirty="0">
              <a:solidFill>
                <a:schemeClr val="bg1"/>
              </a:solidFill>
              <a:effectLst>
                <a:outerShdw blurRad="38100" dist="38100" dir="2700000" algn="tl">
                  <a:srgbClr val="000000"/>
                </a:outerShdw>
              </a:effectLst>
              <a:latin typeface="Berlin Sans FB Demi" pitchFamily="34" charset="0"/>
            </a:endParaRPr>
          </a:p>
        </p:txBody>
      </p:sp>
      <p:sp>
        <p:nvSpPr>
          <p:cNvPr id="6" name="Text Box 10"/>
          <p:cNvSpPr txBox="1">
            <a:spLocks noChangeArrowheads="1"/>
          </p:cNvSpPr>
          <p:nvPr userDrawn="1"/>
        </p:nvSpPr>
        <p:spPr bwMode="auto">
          <a:xfrm>
            <a:off x="4419600" y="6172200"/>
            <a:ext cx="4724400" cy="803275"/>
          </a:xfrm>
          <a:prstGeom prst="rect">
            <a:avLst/>
          </a:prstGeom>
          <a:noFill/>
          <a:ln w="9525">
            <a:noFill/>
            <a:miter lim="800000"/>
            <a:headEnd/>
            <a:tailEnd/>
          </a:ln>
          <a:effectLst/>
        </p:spPr>
        <p:txBody>
          <a:bodyPr lIns="438840" tIns="219422" rIns="438840" bIns="219422">
            <a:spAutoFit/>
          </a:bodyPr>
          <a:lstStyle/>
          <a:p>
            <a:pPr marL="190500" indent="-190500" algn="r" defTabSz="4389438">
              <a:defRPr/>
            </a:pPr>
            <a:r>
              <a:rPr lang="en-US" sz="1200" b="1" dirty="0"/>
              <a:t>John N. Galayda</a:t>
            </a:r>
          </a:p>
          <a:p>
            <a:pPr marL="190500" indent="-190500" algn="r" defTabSz="4389438">
              <a:defRPr/>
            </a:pPr>
            <a:r>
              <a:rPr lang="en-US" sz="1200" b="1" dirty="0"/>
              <a:t>galayda@slac.stanford.edu</a:t>
            </a:r>
          </a:p>
        </p:txBody>
      </p:sp>
      <p:sp>
        <p:nvSpPr>
          <p:cNvPr id="7" name="Text Box 18"/>
          <p:cNvSpPr txBox="1">
            <a:spLocks noChangeArrowheads="1"/>
          </p:cNvSpPr>
          <p:nvPr userDrawn="1"/>
        </p:nvSpPr>
        <p:spPr bwMode="auto">
          <a:xfrm>
            <a:off x="4556125" y="6462713"/>
            <a:ext cx="369888" cy="274637"/>
          </a:xfrm>
          <a:prstGeom prst="rect">
            <a:avLst/>
          </a:prstGeom>
          <a:noFill/>
          <a:ln w="9525">
            <a:noFill/>
            <a:miter lim="800000"/>
            <a:headEnd/>
            <a:tailEnd/>
          </a:ln>
          <a:effectLst/>
        </p:spPr>
        <p:txBody>
          <a:bodyPr wrap="none">
            <a:spAutoFit/>
          </a:bodyPr>
          <a:lstStyle/>
          <a:p>
            <a:pPr>
              <a:defRPr/>
            </a:pPr>
            <a:fld id="{E115DF40-251D-44DD-A79A-6C6D0D678FCA}" type="slidenum">
              <a:rPr lang="en-US" sz="1200"/>
              <a:pPr>
                <a:defRPr/>
              </a:pPr>
              <a:t>‹#›</a:t>
            </a:fld>
            <a:endParaRPr lang="en-US" sz="1200" dirty="0"/>
          </a:p>
        </p:txBody>
      </p:sp>
      <p:sp>
        <p:nvSpPr>
          <p:cNvPr id="8" name="Rectangle 6"/>
          <p:cNvSpPr>
            <a:spLocks noChangeArrowheads="1"/>
          </p:cNvSpPr>
          <p:nvPr userDrawn="1"/>
        </p:nvSpPr>
        <p:spPr bwMode="auto">
          <a:xfrm>
            <a:off x="0" y="0"/>
            <a:ext cx="9144000" cy="547688"/>
          </a:xfrm>
          <a:prstGeom prst="rect">
            <a:avLst/>
          </a:prstGeom>
          <a:gradFill>
            <a:gsLst>
              <a:gs pos="0">
                <a:srgbClr val="FFEFD1"/>
              </a:gs>
              <a:gs pos="64999">
                <a:srgbClr val="F0EBD5"/>
              </a:gs>
              <a:gs pos="100000">
                <a:srgbClr val="D1C39F"/>
              </a:gs>
            </a:gsLst>
            <a:lin ang="10800000" scaled="1"/>
          </a:gradFill>
          <a:ln w="9525">
            <a:noFill/>
            <a:miter lim="800000"/>
            <a:headEnd/>
            <a:tailEnd/>
          </a:ln>
        </p:spPr>
        <p:txBody>
          <a:bodyPr anchor="ctr"/>
          <a:lstStyle/>
          <a:p>
            <a:pPr algn="ctr">
              <a:defRPr/>
            </a:pPr>
            <a:endParaRPr lang="en-US" sz="2800" b="1" dirty="0">
              <a:solidFill>
                <a:srgbClr val="DDDDDD"/>
              </a:solidFill>
            </a:endParaRPr>
          </a:p>
        </p:txBody>
      </p:sp>
      <p:pic>
        <p:nvPicPr>
          <p:cNvPr id="9" name="Picture 16" descr="SLAC_Logo_hires"/>
          <p:cNvPicPr>
            <a:picLocks noChangeAspect="1" noChangeArrowheads="1"/>
          </p:cNvPicPr>
          <p:nvPr userDrawn="1"/>
        </p:nvPicPr>
        <p:blipFill>
          <a:blip r:embed="rId2" cstate="print"/>
          <a:srcRect/>
          <a:stretch>
            <a:fillRect/>
          </a:stretch>
        </p:blipFill>
        <p:spPr bwMode="auto">
          <a:xfrm>
            <a:off x="8072438" y="90488"/>
            <a:ext cx="1023937" cy="366712"/>
          </a:xfrm>
          <a:prstGeom prst="rect">
            <a:avLst/>
          </a:prstGeom>
          <a:noFill/>
          <a:ln w="9525">
            <a:noFill/>
            <a:miter lim="800000"/>
            <a:headEnd/>
            <a:tailEnd/>
          </a:ln>
        </p:spPr>
      </p:pic>
      <p:pic>
        <p:nvPicPr>
          <p:cNvPr id="11" name="Picture 15" descr="MEC letters 2.png"/>
          <p:cNvPicPr>
            <a:picLocks noChangeAspect="1"/>
          </p:cNvPicPr>
          <p:nvPr userDrawn="1"/>
        </p:nvPicPr>
        <p:blipFill>
          <a:blip r:embed="rId3" cstate="print"/>
          <a:srcRect/>
          <a:stretch>
            <a:fillRect/>
          </a:stretch>
        </p:blipFill>
        <p:spPr bwMode="auto">
          <a:xfrm>
            <a:off x="0" y="-42863"/>
            <a:ext cx="1371600" cy="755651"/>
          </a:xfrm>
          <a:prstGeom prst="rect">
            <a:avLst/>
          </a:prstGeom>
          <a:noFill/>
          <a:ln w="9525">
            <a:noFill/>
            <a:miter lim="800000"/>
            <a:headEnd/>
            <a:tailEnd/>
          </a:ln>
        </p:spPr>
      </p:pic>
      <p:sp>
        <p:nvSpPr>
          <p:cNvPr id="10" name="Rectangle 3"/>
          <p:cNvSpPr>
            <a:spLocks noGrp="1" noChangeArrowheads="1"/>
          </p:cNvSpPr>
          <p:nvPr>
            <p:ph idx="1"/>
          </p:nvPr>
        </p:nvSpPr>
        <p:spPr bwMode="auto">
          <a:xfrm>
            <a:off x="119063" y="733425"/>
            <a:ext cx="8229600" cy="4983163"/>
          </a:xfrm>
          <a:prstGeom prst="rect">
            <a:avLst/>
          </a:prstGeom>
          <a:noFill/>
          <a:ln w="9525">
            <a:noFill/>
            <a:miter lim="800000"/>
            <a:headEnd/>
            <a:tailEnd/>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LAC_Logo_hires"/>
          <p:cNvPicPr>
            <a:picLocks noChangeAspect="1" noChangeArrowheads="1"/>
          </p:cNvPicPr>
          <p:nvPr userDrawn="1"/>
        </p:nvPicPr>
        <p:blipFill>
          <a:blip r:embed="rId13" cstate="print"/>
          <a:srcRect/>
          <a:stretch>
            <a:fillRect/>
          </a:stretch>
        </p:blipFill>
        <p:spPr bwMode="auto">
          <a:xfrm>
            <a:off x="152400" y="6157913"/>
            <a:ext cx="1527175" cy="547687"/>
          </a:xfrm>
          <a:prstGeom prst="rect">
            <a:avLst/>
          </a:prstGeom>
          <a:noFill/>
          <a:ln w="9525">
            <a:noFill/>
            <a:miter lim="800000"/>
            <a:headEnd/>
            <a:tailEnd/>
          </a:ln>
        </p:spPr>
      </p:pic>
      <p:pic>
        <p:nvPicPr>
          <p:cNvPr id="1027" name="Picture 13" descr="arg"/>
          <p:cNvPicPr>
            <a:picLocks noChangeAspect="1" noChangeArrowheads="1"/>
          </p:cNvPicPr>
          <p:nvPr userDrawn="1"/>
        </p:nvPicPr>
        <p:blipFill>
          <a:blip r:embed="rId14" cstate="print"/>
          <a:srcRect/>
          <a:stretch>
            <a:fillRect/>
          </a:stretch>
        </p:blipFill>
        <p:spPr bwMode="auto">
          <a:xfrm>
            <a:off x="8305800" y="6019800"/>
            <a:ext cx="712788" cy="712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ftr" sz="quarter" idx="3"/>
          </p:nvPr>
        </p:nvSpPr>
        <p:spPr bwMode="auto">
          <a:xfrm>
            <a:off x="2057400" y="6153150"/>
            <a:ext cx="5715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lvl1pPr>
          </a:lstStyle>
          <a:p>
            <a:pPr>
              <a:defRPr/>
            </a:pPr>
            <a:r>
              <a:rPr lang="en-US" b="0" dirty="0" smtClean="0"/>
              <a:t>IWAA 2010: Experience report with the Alignment Diagnostic System</a:t>
            </a:r>
            <a:endParaRPr lang="en-US" dirty="0" smtClean="0">
              <a:cs typeface="Arial" charset="0"/>
            </a:endParaRPr>
          </a:p>
          <a:p>
            <a:pPr>
              <a:defRPr/>
            </a:pPr>
            <a:r>
              <a:rPr lang="en-US" dirty="0" smtClean="0"/>
              <a:t>Page </a:t>
            </a:r>
            <a:fld id="{3E3C131A-86B0-47D4-B030-9FDA73911AE8}" type="slidenum">
              <a:rPr lang="en-US" smtClean="0"/>
              <a:pPr>
                <a:defRPr/>
              </a:pPr>
              <a:t>‹#›</a:t>
            </a:fld>
            <a:endParaRPr lang="en-US" dirty="0" smtClean="0"/>
          </a:p>
          <a:p>
            <a:pPr>
              <a:defRPr/>
            </a:pPr>
            <a:endParaRPr lang="en-US" dirty="0"/>
          </a:p>
        </p:txBody>
      </p:sp>
      <p:sp>
        <p:nvSpPr>
          <p:cNvPr id="4101" name="Line 5"/>
          <p:cNvSpPr>
            <a:spLocks noChangeShapeType="1"/>
          </p:cNvSpPr>
          <p:nvPr userDrawn="1"/>
        </p:nvSpPr>
        <p:spPr bwMode="auto">
          <a:xfrm>
            <a:off x="0" y="990600"/>
            <a:ext cx="8574088" cy="0"/>
          </a:xfrm>
          <a:prstGeom prst="line">
            <a:avLst/>
          </a:prstGeom>
          <a:noFill/>
          <a:ln w="38100">
            <a:solidFill>
              <a:srgbClr val="B40000"/>
            </a:solidFill>
            <a:round/>
            <a:headEnd/>
            <a:tailEnd type="oval" w="med" len="med"/>
          </a:ln>
          <a:effectLst/>
        </p:spPr>
        <p:txBody>
          <a:bodyPr/>
          <a:lstStyle/>
          <a:p>
            <a:pPr>
              <a:defRPr/>
            </a:pPr>
            <a:endParaRPr lang="en-US"/>
          </a:p>
        </p:txBody>
      </p:sp>
      <p:sp>
        <p:nvSpPr>
          <p:cNvPr id="2052" name="Rectangle 6"/>
          <p:cNvSpPr>
            <a:spLocks noGrp="1" noChangeArrowheads="1"/>
          </p:cNvSpPr>
          <p:nvPr>
            <p:ph type="title"/>
          </p:nvPr>
        </p:nvSpPr>
        <p:spPr bwMode="auto">
          <a:xfrm>
            <a:off x="304800" y="152400"/>
            <a:ext cx="8610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7"/>
          <p:cNvSpPr>
            <a:spLocks noGrp="1" noChangeArrowheads="1"/>
          </p:cNvSpPr>
          <p:nvPr>
            <p:ph type="body" idx="1"/>
          </p:nvPr>
        </p:nvSpPr>
        <p:spPr bwMode="auto">
          <a:xfrm>
            <a:off x="292100" y="12192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15" descr="SLAC_Logo_hires"/>
          <p:cNvPicPr>
            <a:picLocks noChangeAspect="1" noChangeArrowheads="1"/>
          </p:cNvPicPr>
          <p:nvPr userDrawn="1"/>
        </p:nvPicPr>
        <p:blipFill>
          <a:blip r:embed="rId14" cstate="print"/>
          <a:srcRect/>
          <a:stretch>
            <a:fillRect/>
          </a:stretch>
        </p:blipFill>
        <p:spPr bwMode="auto">
          <a:xfrm>
            <a:off x="152400" y="6157913"/>
            <a:ext cx="1527175" cy="547687"/>
          </a:xfrm>
          <a:prstGeom prst="rect">
            <a:avLst/>
          </a:prstGeom>
          <a:noFill/>
          <a:ln w="9525">
            <a:noFill/>
            <a:miter lim="800000"/>
            <a:headEnd/>
            <a:tailEnd/>
          </a:ln>
        </p:spPr>
      </p:pic>
      <p:pic>
        <p:nvPicPr>
          <p:cNvPr id="2055" name="Picture 21" descr="arg"/>
          <p:cNvPicPr>
            <a:picLocks noChangeAspect="1" noChangeArrowheads="1"/>
          </p:cNvPicPr>
          <p:nvPr userDrawn="1"/>
        </p:nvPicPr>
        <p:blipFill>
          <a:blip r:embed="rId15" cstate="print"/>
          <a:srcRect/>
          <a:stretch>
            <a:fillRect/>
          </a:stretch>
        </p:blipFill>
        <p:spPr bwMode="auto">
          <a:xfrm>
            <a:off x="8305800" y="6019800"/>
            <a:ext cx="712788" cy="712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xfrm>
            <a:off x="685800" y="1577975"/>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solidFill>
                  <a:schemeClr val="tx2"/>
                </a:solidFill>
                <a:latin typeface="+mj-lt"/>
                <a:ea typeface="+mj-ea"/>
                <a:cs typeface="+mj-cs"/>
              </a:rPr>
              <a:t>Experience Report with the Alignment Diagnostic System</a:t>
            </a:r>
            <a:endParaRPr lang="en-US" sz="3600" b="1" dirty="0" smtClean="0">
              <a:solidFill>
                <a:schemeClr val="tx1"/>
              </a:solidFill>
            </a:endParaRPr>
          </a:p>
        </p:txBody>
      </p:sp>
      <p:sp>
        <p:nvSpPr>
          <p:cNvPr id="14339" name="Rectangle 8"/>
          <p:cNvSpPr>
            <a:spLocks noChangeArrowheads="1"/>
          </p:cNvSpPr>
          <p:nvPr/>
        </p:nvSpPr>
        <p:spPr bwMode="auto">
          <a:xfrm>
            <a:off x="1371600" y="2209800"/>
            <a:ext cx="6400800" cy="1752600"/>
          </a:xfrm>
          <a:prstGeom prst="rect">
            <a:avLst/>
          </a:prstGeom>
          <a:noFill/>
          <a:ln w="9525">
            <a:noFill/>
            <a:miter lim="800000"/>
            <a:headEnd/>
            <a:tailEnd/>
          </a:ln>
        </p:spPr>
        <p:txBody>
          <a:bodyPr/>
          <a:lstStyle/>
          <a:p>
            <a:pPr algn="ctr">
              <a:spcBef>
                <a:spcPct val="20000"/>
              </a:spcBef>
            </a:pPr>
            <a:endParaRPr lang="en-US" sz="3200" dirty="0"/>
          </a:p>
        </p:txBody>
      </p:sp>
      <p:sp>
        <p:nvSpPr>
          <p:cNvPr id="14340" name="Rectangle 9"/>
          <p:cNvSpPr>
            <a:spLocks noChangeArrowheads="1"/>
          </p:cNvSpPr>
          <p:nvPr/>
        </p:nvSpPr>
        <p:spPr bwMode="auto">
          <a:xfrm>
            <a:off x="1371600" y="4114800"/>
            <a:ext cx="6400800" cy="762000"/>
          </a:xfrm>
          <a:prstGeom prst="rect">
            <a:avLst/>
          </a:prstGeom>
          <a:noFill/>
          <a:ln w="9525">
            <a:noFill/>
            <a:miter lim="800000"/>
            <a:headEnd/>
            <a:tailEnd/>
          </a:ln>
        </p:spPr>
        <p:txBody>
          <a:bodyPr/>
          <a:lstStyle/>
          <a:p>
            <a:pPr algn="ctr">
              <a:spcBef>
                <a:spcPct val="20000"/>
              </a:spcBef>
            </a:pPr>
            <a:r>
              <a:rPr lang="en-US" sz="2000" dirty="0" smtClean="0"/>
              <a:t>Georg Gassner </a:t>
            </a:r>
            <a:r>
              <a:rPr lang="en-US" sz="2000" dirty="0"/>
              <a:t/>
            </a:r>
            <a:br>
              <a:rPr lang="en-US" sz="2000" dirty="0"/>
            </a:br>
            <a:r>
              <a:rPr lang="en-US" sz="2000" dirty="0" smtClean="0"/>
              <a:t>September 17</a:t>
            </a:r>
            <a:r>
              <a:rPr lang="en-US" sz="2000" baseline="30000" dirty="0" smtClean="0"/>
              <a:t>th</a:t>
            </a:r>
            <a:r>
              <a:rPr lang="en-US" sz="2000" dirty="0" smtClean="0"/>
              <a:t> 2010</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fontScale="90000"/>
          </a:bodyPr>
          <a:lstStyle/>
          <a:p>
            <a:r>
              <a:rPr lang="en-US" sz="2800" dirty="0" smtClean="0"/>
              <a:t>Results: Two days of tracking– </a:t>
            </a:r>
            <a:br>
              <a:rPr lang="en-US" sz="2800" dirty="0" smtClean="0"/>
            </a:br>
            <a:r>
              <a:rPr lang="en-US" sz="2800" dirty="0" smtClean="0"/>
              <a:t>no cam or stage movement</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10</a:t>
            </a:fld>
            <a:endParaRPr lang="en-US" smtClean="0"/>
          </a:p>
          <a:p>
            <a:pPr>
              <a:defRPr/>
            </a:pPr>
            <a:endParaRPr lang="en-US" dirty="0"/>
          </a:p>
        </p:txBody>
      </p:sp>
      <p:grpSp>
        <p:nvGrpSpPr>
          <p:cNvPr id="3" name="Group 46"/>
          <p:cNvGrpSpPr/>
          <p:nvPr/>
        </p:nvGrpSpPr>
        <p:grpSpPr>
          <a:xfrm>
            <a:off x="2697480" y="4709160"/>
            <a:ext cx="1600200" cy="381000"/>
            <a:chOff x="3429000" y="3505200"/>
            <a:chExt cx="1600200" cy="381000"/>
          </a:xfrm>
        </p:grpSpPr>
        <p:grpSp>
          <p:nvGrpSpPr>
            <p:cNvPr id="5"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10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724400"/>
            <a:ext cx="1066800" cy="246221"/>
          </a:xfrm>
          <a:prstGeom prst="rect">
            <a:avLst/>
          </a:prstGeom>
          <a:noFill/>
        </p:spPr>
        <p:txBody>
          <a:bodyPr wrap="square" rtlCol="0">
            <a:spAutoFit/>
          </a:bodyPr>
          <a:lstStyle/>
          <a:p>
            <a:r>
              <a:rPr lang="en-US" sz="1000" dirty="0" smtClean="0">
                <a:solidFill>
                  <a:schemeClr val="bg1"/>
                </a:solidFill>
              </a:rPr>
              <a:t>2010/3/8 0:00</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2010/3/10 0:00</a:t>
            </a:r>
            <a:endParaRPr lang="en-US" sz="1000" dirty="0">
              <a:solidFill>
                <a:schemeClr val="bg1"/>
              </a:solidFill>
            </a:endParaRPr>
          </a:p>
        </p:txBody>
      </p:sp>
      <p:sp>
        <p:nvSpPr>
          <p:cNvPr id="14" name="TextBox 13"/>
          <p:cNvSpPr txBox="1"/>
          <p:nvPr/>
        </p:nvSpPr>
        <p:spPr>
          <a:xfrm>
            <a:off x="304800" y="3305890"/>
            <a:ext cx="1066800" cy="246221"/>
          </a:xfrm>
          <a:prstGeom prst="rect">
            <a:avLst/>
          </a:prstGeom>
          <a:noFill/>
        </p:spPr>
        <p:txBody>
          <a:bodyPr wrap="square" rtlCol="0">
            <a:spAutoFit/>
          </a:bodyPr>
          <a:lstStyle/>
          <a:p>
            <a:r>
              <a:rPr lang="en-US" sz="1000" dirty="0" smtClean="0">
                <a:solidFill>
                  <a:schemeClr val="bg1"/>
                </a:solidFill>
              </a:rPr>
              <a:t>2010/3/9 0:00</a:t>
            </a:r>
            <a:endParaRPr lang="en-US" sz="1000" dirty="0">
              <a:solidFill>
                <a:schemeClr val="bg1"/>
              </a:solidFill>
            </a:endParaRPr>
          </a:p>
        </p:txBody>
      </p:sp>
      <p:sp>
        <p:nvSpPr>
          <p:cNvPr id="16" name="Up Arrow 15"/>
          <p:cNvSpPr/>
          <p:nvPr/>
        </p:nvSpPr>
        <p:spPr bwMode="auto">
          <a:xfrm rot="10800000" flipV="1">
            <a:off x="381000" y="35814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Up Arrow 18"/>
          <p:cNvSpPr/>
          <p:nvPr/>
        </p:nvSpPr>
        <p:spPr bwMode="auto">
          <a:xfrm rot="10800000" flipV="1">
            <a:off x="381000" y="21336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533400" y="1447800"/>
            <a:ext cx="2877711" cy="369332"/>
          </a:xfrm>
          <a:prstGeom prst="rect">
            <a:avLst/>
          </a:prstGeom>
          <a:noFill/>
        </p:spPr>
        <p:txBody>
          <a:bodyPr wrap="none" rtlCol="0">
            <a:spAutoFit/>
          </a:bodyPr>
          <a:lstStyle/>
          <a:p>
            <a:r>
              <a:rPr lang="en-US" dirty="0" smtClean="0"/>
              <a:t>ADS response - horizontal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a:bodyPr>
          <a:lstStyle/>
          <a:p>
            <a:r>
              <a:rPr lang="en-US" sz="2800" dirty="0" smtClean="0"/>
              <a:t>Results: normal operation – moving girders</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11</a:t>
            </a:fld>
            <a:endParaRPr lang="en-US" smtClean="0"/>
          </a:p>
          <a:p>
            <a:pPr>
              <a:defRPr/>
            </a:pPr>
            <a:endParaRPr lang="en-US" dirty="0"/>
          </a:p>
        </p:txBody>
      </p:sp>
      <p:grpSp>
        <p:nvGrpSpPr>
          <p:cNvPr id="3" name="Group 46"/>
          <p:cNvGrpSpPr/>
          <p:nvPr/>
        </p:nvGrpSpPr>
        <p:grpSpPr>
          <a:xfrm>
            <a:off x="2697480" y="4709160"/>
            <a:ext cx="1600200" cy="381000"/>
            <a:chOff x="3429000" y="3505200"/>
            <a:chExt cx="1600200" cy="381000"/>
          </a:xfrm>
        </p:grpSpPr>
        <p:grpSp>
          <p:nvGrpSpPr>
            <p:cNvPr id="5"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10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800600"/>
            <a:ext cx="1066800" cy="246221"/>
          </a:xfrm>
          <a:prstGeom prst="rect">
            <a:avLst/>
          </a:prstGeom>
          <a:noFill/>
        </p:spPr>
        <p:txBody>
          <a:bodyPr wrap="square" rtlCol="0">
            <a:spAutoFit/>
          </a:bodyPr>
          <a:lstStyle/>
          <a:p>
            <a:r>
              <a:rPr lang="en-US" sz="1000" dirty="0" smtClean="0">
                <a:solidFill>
                  <a:schemeClr val="bg1"/>
                </a:solidFill>
              </a:rPr>
              <a:t>2010/9/8 17:37</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2010/9/9 17:37</a:t>
            </a:r>
            <a:endParaRPr lang="en-US" sz="1000" dirty="0">
              <a:solidFill>
                <a:schemeClr val="bg1"/>
              </a:solidFill>
            </a:endParaRPr>
          </a:p>
        </p:txBody>
      </p:sp>
      <p:sp>
        <p:nvSpPr>
          <p:cNvPr id="16" name="Up Arrow 15"/>
          <p:cNvSpPr/>
          <p:nvPr/>
        </p:nvSpPr>
        <p:spPr bwMode="auto">
          <a:xfrm rot="10800000" flipV="1">
            <a:off x="381000" y="2133600"/>
            <a:ext cx="228600" cy="25908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533400" y="1447800"/>
            <a:ext cx="2608406" cy="369332"/>
          </a:xfrm>
          <a:prstGeom prst="rect">
            <a:avLst/>
          </a:prstGeom>
          <a:noFill/>
        </p:spPr>
        <p:txBody>
          <a:bodyPr wrap="none" rtlCol="0">
            <a:spAutoFit/>
          </a:bodyPr>
          <a:lstStyle/>
          <a:p>
            <a:r>
              <a:rPr lang="en-US" dirty="0" smtClean="0"/>
              <a:t>ADS response - vertical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5334000" y="1219200"/>
            <a:ext cx="3568700" cy="4525963"/>
          </a:xfrm>
        </p:spPr>
        <p:txBody>
          <a:bodyPr/>
          <a:lstStyle/>
          <a:p>
            <a:pPr algn="just"/>
            <a:r>
              <a:rPr lang="en-US" sz="2000" dirty="0" smtClean="0"/>
              <a:t>Water takes several hours to settle if movement is big enough to require water to redistribute</a:t>
            </a:r>
          </a:p>
          <a:p>
            <a:pPr algn="just"/>
            <a:r>
              <a:rPr lang="en-US" sz="2000" dirty="0" smtClean="0"/>
              <a:t>Our pipes are mounted to the girder, if a girder moves all the water in the 4m pipe section has to redistribute</a:t>
            </a:r>
            <a:endParaRPr lang="en-US" sz="2000" dirty="0"/>
          </a:p>
        </p:txBody>
      </p:sp>
      <p:sp>
        <p:nvSpPr>
          <p:cNvPr id="2" name="Title 1"/>
          <p:cNvSpPr>
            <a:spLocks noGrp="1"/>
          </p:cNvSpPr>
          <p:nvPr>
            <p:ph type="title"/>
          </p:nvPr>
        </p:nvSpPr>
        <p:spPr/>
        <p:txBody>
          <a:bodyPr>
            <a:normAutofit/>
          </a:bodyPr>
          <a:lstStyle/>
          <a:p>
            <a:r>
              <a:rPr lang="en-US" sz="2800" dirty="0" smtClean="0"/>
              <a:t>Problem (1): HLS time delay</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12</a:t>
            </a:fld>
            <a:endParaRPr lang="en-US" smtClean="0"/>
          </a:p>
          <a:p>
            <a:pPr>
              <a:defRPr/>
            </a:pPr>
            <a:endParaRPr lang="en-US" dirty="0"/>
          </a:p>
        </p:txBody>
      </p:sp>
      <p:pic>
        <p:nvPicPr>
          <p:cNvPr id="21" name="Picture 20" descr="profile_slow_settling.png"/>
          <p:cNvPicPr>
            <a:picLocks noChangeAspect="1"/>
          </p:cNvPicPr>
          <p:nvPr/>
        </p:nvPicPr>
        <p:blipFill>
          <a:blip r:embed="rId2" cstate="print"/>
          <a:stretch>
            <a:fillRect/>
          </a:stretch>
        </p:blipFill>
        <p:spPr>
          <a:xfrm>
            <a:off x="304800" y="1371600"/>
            <a:ext cx="5333334" cy="400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5334000" y="1219200"/>
            <a:ext cx="3568700" cy="4525963"/>
          </a:xfrm>
        </p:spPr>
        <p:txBody>
          <a:bodyPr/>
          <a:lstStyle/>
          <a:p>
            <a:pPr algn="just"/>
            <a:r>
              <a:rPr lang="en-US" sz="2000" dirty="0" smtClean="0"/>
              <a:t>Positions are given in respect to reference line which is the best fit solution.</a:t>
            </a:r>
          </a:p>
          <a:p>
            <a:pPr algn="just"/>
            <a:r>
              <a:rPr lang="en-US" sz="2000" dirty="0" smtClean="0"/>
              <a:t>If one girder is moved deliberately this would change the reference line and indicate that all girders have moved.</a:t>
            </a:r>
          </a:p>
        </p:txBody>
      </p:sp>
      <p:sp>
        <p:nvSpPr>
          <p:cNvPr id="2" name="Title 1"/>
          <p:cNvSpPr>
            <a:spLocks noGrp="1"/>
          </p:cNvSpPr>
          <p:nvPr>
            <p:ph type="title"/>
          </p:nvPr>
        </p:nvSpPr>
        <p:spPr/>
        <p:txBody>
          <a:bodyPr>
            <a:normAutofit/>
          </a:bodyPr>
          <a:lstStyle/>
          <a:p>
            <a:r>
              <a:rPr lang="en-US" sz="2800" dirty="0" smtClean="0"/>
              <a:t>Problem (2): Best fit solution</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13</a:t>
            </a:fld>
            <a:endParaRPr lang="en-US" smtClean="0"/>
          </a:p>
          <a:p>
            <a:pPr>
              <a:defRPr/>
            </a:pPr>
            <a:endParaRPr lang="en-US" dirty="0"/>
          </a:p>
        </p:txBody>
      </p:sp>
      <p:sp>
        <p:nvSpPr>
          <p:cNvPr id="7" name="Rectangle 6"/>
          <p:cNvSpPr/>
          <p:nvPr/>
        </p:nvSpPr>
        <p:spPr>
          <a:xfrm>
            <a:off x="533400" y="1447800"/>
            <a:ext cx="47244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066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1295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1676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19050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21336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25146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27432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2971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3352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3581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38100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4114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4343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p:cNvSpPr/>
          <p:nvPr/>
        </p:nvSpPr>
        <p:spPr>
          <a:xfrm>
            <a:off x="45720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p:cNvCxnSpPr/>
          <p:nvPr/>
        </p:nvCxnSpPr>
        <p:spPr>
          <a:xfrm>
            <a:off x="609600" y="3810000"/>
            <a:ext cx="449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90600" y="4419600"/>
            <a:ext cx="1800493" cy="369332"/>
          </a:xfrm>
          <a:prstGeom prst="rect">
            <a:avLst/>
          </a:prstGeom>
          <a:noFill/>
        </p:spPr>
        <p:txBody>
          <a:bodyPr wrap="none" rtlCol="0">
            <a:spAutoFit/>
          </a:bodyPr>
          <a:lstStyle/>
          <a:p>
            <a:r>
              <a:rPr lang="en-US" dirty="0" smtClean="0">
                <a:solidFill>
                  <a:schemeClr val="accent2"/>
                </a:solidFill>
              </a:rPr>
              <a:t>Girder positions</a:t>
            </a:r>
            <a:endParaRPr lang="en-US" dirty="0">
              <a:solidFill>
                <a:schemeClr val="accent2"/>
              </a:solidFill>
            </a:endParaRPr>
          </a:p>
        </p:txBody>
      </p:sp>
      <p:sp>
        <p:nvSpPr>
          <p:cNvPr id="34" name="TextBox 33"/>
          <p:cNvSpPr txBox="1"/>
          <p:nvPr/>
        </p:nvSpPr>
        <p:spPr>
          <a:xfrm>
            <a:off x="1981200" y="2819400"/>
            <a:ext cx="1672253" cy="369332"/>
          </a:xfrm>
          <a:prstGeom prst="rect">
            <a:avLst/>
          </a:prstGeom>
          <a:noFill/>
        </p:spPr>
        <p:txBody>
          <a:bodyPr wrap="none" rtlCol="0">
            <a:spAutoFit/>
          </a:bodyPr>
          <a:lstStyle/>
          <a:p>
            <a:r>
              <a:rPr lang="en-US" dirty="0" smtClean="0">
                <a:solidFill>
                  <a:srgbClr val="FF0000"/>
                </a:solidFill>
              </a:rPr>
              <a:t>Reference line</a:t>
            </a:r>
            <a:endParaRPr lang="en-US" dirty="0">
              <a:solidFill>
                <a:srgbClr val="FF0000"/>
              </a:solidFill>
            </a:endParaRPr>
          </a:p>
        </p:txBody>
      </p:sp>
      <p:cxnSp>
        <p:nvCxnSpPr>
          <p:cNvPr id="36" name="Straight Arrow Connector 35"/>
          <p:cNvCxnSpPr/>
          <p:nvPr/>
        </p:nvCxnSpPr>
        <p:spPr>
          <a:xfrm rot="16200000" flipV="1">
            <a:off x="800100" y="4000500"/>
            <a:ext cx="533400" cy="304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9" idx="4"/>
          </p:cNvCxnSpPr>
          <p:nvPr/>
        </p:nvCxnSpPr>
        <p:spPr>
          <a:xfrm rot="16200000" flipV="1">
            <a:off x="952500" y="4076700"/>
            <a:ext cx="533400" cy="152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1104900" y="4152900"/>
            <a:ext cx="5334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2057400" y="3429000"/>
            <a:ext cx="609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5334000" y="1219200"/>
            <a:ext cx="3568700" cy="4525963"/>
          </a:xfrm>
        </p:spPr>
        <p:txBody>
          <a:bodyPr/>
          <a:lstStyle/>
          <a:p>
            <a:pPr algn="just"/>
            <a:r>
              <a:rPr lang="en-US" sz="2000" dirty="0" smtClean="0"/>
              <a:t>Positions are given in respect to reference line which is the best fit solution.</a:t>
            </a:r>
          </a:p>
          <a:p>
            <a:pPr algn="just"/>
            <a:r>
              <a:rPr lang="en-US" sz="2000" dirty="0" smtClean="0"/>
              <a:t>If one girder is moved deliberately this would change the reference line and indicate that all girders have moved.</a:t>
            </a:r>
          </a:p>
        </p:txBody>
      </p:sp>
      <p:sp>
        <p:nvSpPr>
          <p:cNvPr id="2" name="Title 1"/>
          <p:cNvSpPr>
            <a:spLocks noGrp="1"/>
          </p:cNvSpPr>
          <p:nvPr>
            <p:ph type="title"/>
          </p:nvPr>
        </p:nvSpPr>
        <p:spPr/>
        <p:txBody>
          <a:bodyPr>
            <a:normAutofit/>
          </a:bodyPr>
          <a:lstStyle/>
          <a:p>
            <a:r>
              <a:rPr lang="en-US" sz="2800" dirty="0" smtClean="0"/>
              <a:t>Problem (2): Best fit solution</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14</a:t>
            </a:fld>
            <a:endParaRPr lang="en-US" smtClean="0"/>
          </a:p>
          <a:p>
            <a:pPr>
              <a:defRPr/>
            </a:pPr>
            <a:endParaRPr lang="en-US" dirty="0"/>
          </a:p>
        </p:txBody>
      </p:sp>
      <p:sp>
        <p:nvSpPr>
          <p:cNvPr id="7" name="Rectangle 6"/>
          <p:cNvSpPr/>
          <p:nvPr/>
        </p:nvSpPr>
        <p:spPr>
          <a:xfrm>
            <a:off x="533400" y="1447800"/>
            <a:ext cx="47244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066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1295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1676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19050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21336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25146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27432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2971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3352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3581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38100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4114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4343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p:cNvSpPr/>
          <p:nvPr/>
        </p:nvSpPr>
        <p:spPr>
          <a:xfrm>
            <a:off x="4572000" y="2971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p:cNvCxnSpPr/>
          <p:nvPr/>
        </p:nvCxnSpPr>
        <p:spPr>
          <a:xfrm flipV="1">
            <a:off x="609600" y="3581400"/>
            <a:ext cx="4419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90600" y="4419600"/>
            <a:ext cx="1800493" cy="369332"/>
          </a:xfrm>
          <a:prstGeom prst="rect">
            <a:avLst/>
          </a:prstGeom>
          <a:noFill/>
        </p:spPr>
        <p:txBody>
          <a:bodyPr wrap="square" rtlCol="0">
            <a:spAutoFit/>
          </a:bodyPr>
          <a:lstStyle/>
          <a:p>
            <a:r>
              <a:rPr lang="en-US" dirty="0" smtClean="0">
                <a:solidFill>
                  <a:schemeClr val="accent2"/>
                </a:solidFill>
              </a:rPr>
              <a:t>Girder positions</a:t>
            </a:r>
            <a:endParaRPr lang="en-US" dirty="0">
              <a:solidFill>
                <a:schemeClr val="accent2"/>
              </a:solidFill>
            </a:endParaRPr>
          </a:p>
        </p:txBody>
      </p:sp>
      <p:sp>
        <p:nvSpPr>
          <p:cNvPr id="27" name="TextBox 26"/>
          <p:cNvSpPr txBox="1"/>
          <p:nvPr/>
        </p:nvSpPr>
        <p:spPr>
          <a:xfrm>
            <a:off x="1981200" y="2819400"/>
            <a:ext cx="1672253" cy="369332"/>
          </a:xfrm>
          <a:prstGeom prst="rect">
            <a:avLst/>
          </a:prstGeom>
          <a:noFill/>
        </p:spPr>
        <p:txBody>
          <a:bodyPr wrap="square" rtlCol="0">
            <a:spAutoFit/>
          </a:bodyPr>
          <a:lstStyle/>
          <a:p>
            <a:r>
              <a:rPr lang="en-US" dirty="0" smtClean="0">
                <a:solidFill>
                  <a:srgbClr val="FF0000"/>
                </a:solidFill>
              </a:rPr>
              <a:t>Reference line</a:t>
            </a:r>
            <a:endParaRPr lang="en-US" dirty="0">
              <a:solidFill>
                <a:srgbClr val="FF0000"/>
              </a:solidFill>
            </a:endParaRPr>
          </a:p>
        </p:txBody>
      </p:sp>
      <p:cxnSp>
        <p:nvCxnSpPr>
          <p:cNvPr id="28" name="Straight Arrow Connector 27"/>
          <p:cNvCxnSpPr/>
          <p:nvPr/>
        </p:nvCxnSpPr>
        <p:spPr>
          <a:xfrm rot="16200000" flipV="1">
            <a:off x="800100" y="4000500"/>
            <a:ext cx="533400" cy="304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952500" y="4076700"/>
            <a:ext cx="533400" cy="152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1104900" y="4152900"/>
            <a:ext cx="5334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2057400" y="3429000"/>
            <a:ext cx="5334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5334000" y="1219200"/>
            <a:ext cx="3568700" cy="4525963"/>
          </a:xfrm>
        </p:spPr>
        <p:txBody>
          <a:bodyPr/>
          <a:lstStyle/>
          <a:p>
            <a:pPr algn="just"/>
            <a:r>
              <a:rPr lang="en-US" sz="2000" dirty="0" smtClean="0"/>
              <a:t>Positions are given in respect to reference line which is the best fit solution.</a:t>
            </a:r>
          </a:p>
          <a:p>
            <a:pPr algn="just"/>
            <a:r>
              <a:rPr lang="en-US" sz="2000" dirty="0" smtClean="0"/>
              <a:t>If one girder is moved deliberately this would change the reference line and indicate that all girders have moved.</a:t>
            </a:r>
          </a:p>
          <a:p>
            <a:pPr algn="just"/>
            <a:r>
              <a:rPr lang="en-US" sz="2000" dirty="0" smtClean="0"/>
              <a:t>Girder motions are communicated to the ADS system and taken into account in the adjustment</a:t>
            </a:r>
          </a:p>
        </p:txBody>
      </p:sp>
      <p:sp>
        <p:nvSpPr>
          <p:cNvPr id="2" name="Title 1"/>
          <p:cNvSpPr>
            <a:spLocks noGrp="1"/>
          </p:cNvSpPr>
          <p:nvPr>
            <p:ph type="title"/>
          </p:nvPr>
        </p:nvSpPr>
        <p:spPr/>
        <p:txBody>
          <a:bodyPr>
            <a:normAutofit/>
          </a:bodyPr>
          <a:lstStyle/>
          <a:p>
            <a:r>
              <a:rPr lang="en-US" sz="2800" dirty="0" smtClean="0"/>
              <a:t>Problem (2): Best fit solution</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15</a:t>
            </a:fld>
            <a:endParaRPr lang="en-US" smtClean="0"/>
          </a:p>
          <a:p>
            <a:pPr>
              <a:defRPr/>
            </a:pPr>
            <a:endParaRPr lang="en-US" dirty="0"/>
          </a:p>
        </p:txBody>
      </p:sp>
      <p:sp>
        <p:nvSpPr>
          <p:cNvPr id="7" name="Rectangle 6"/>
          <p:cNvSpPr/>
          <p:nvPr/>
        </p:nvSpPr>
        <p:spPr>
          <a:xfrm>
            <a:off x="533400" y="1447800"/>
            <a:ext cx="4724400"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066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1295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1676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19050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21336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25146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27432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2971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3352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3581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38100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41148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4343400" y="3733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p:cNvSpPr/>
          <p:nvPr/>
        </p:nvSpPr>
        <p:spPr>
          <a:xfrm>
            <a:off x="4572000" y="29718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p:cNvCxnSpPr/>
          <p:nvPr/>
        </p:nvCxnSpPr>
        <p:spPr>
          <a:xfrm>
            <a:off x="609600" y="3810000"/>
            <a:ext cx="441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90600" y="4419600"/>
            <a:ext cx="1800493" cy="369332"/>
          </a:xfrm>
          <a:prstGeom prst="rect">
            <a:avLst/>
          </a:prstGeom>
          <a:noFill/>
        </p:spPr>
        <p:txBody>
          <a:bodyPr wrap="square" rtlCol="0">
            <a:spAutoFit/>
          </a:bodyPr>
          <a:lstStyle/>
          <a:p>
            <a:r>
              <a:rPr lang="en-US" dirty="0" smtClean="0">
                <a:solidFill>
                  <a:schemeClr val="accent2"/>
                </a:solidFill>
              </a:rPr>
              <a:t>Girder positions</a:t>
            </a:r>
            <a:endParaRPr lang="en-US" dirty="0">
              <a:solidFill>
                <a:schemeClr val="accent2"/>
              </a:solidFill>
            </a:endParaRPr>
          </a:p>
        </p:txBody>
      </p:sp>
      <p:sp>
        <p:nvSpPr>
          <p:cNvPr id="27" name="TextBox 26"/>
          <p:cNvSpPr txBox="1"/>
          <p:nvPr/>
        </p:nvSpPr>
        <p:spPr>
          <a:xfrm>
            <a:off x="1981200" y="2819400"/>
            <a:ext cx="1672253" cy="369332"/>
          </a:xfrm>
          <a:prstGeom prst="rect">
            <a:avLst/>
          </a:prstGeom>
          <a:noFill/>
        </p:spPr>
        <p:txBody>
          <a:bodyPr wrap="square" rtlCol="0">
            <a:spAutoFit/>
          </a:bodyPr>
          <a:lstStyle/>
          <a:p>
            <a:r>
              <a:rPr lang="en-US" dirty="0" smtClean="0">
                <a:solidFill>
                  <a:srgbClr val="FF0000"/>
                </a:solidFill>
              </a:rPr>
              <a:t>Reference line</a:t>
            </a:r>
            <a:endParaRPr lang="en-US" dirty="0">
              <a:solidFill>
                <a:srgbClr val="FF0000"/>
              </a:solidFill>
            </a:endParaRPr>
          </a:p>
        </p:txBody>
      </p:sp>
      <p:cxnSp>
        <p:nvCxnSpPr>
          <p:cNvPr id="28" name="Straight Arrow Connector 27"/>
          <p:cNvCxnSpPr/>
          <p:nvPr/>
        </p:nvCxnSpPr>
        <p:spPr>
          <a:xfrm rot="16200000" flipV="1">
            <a:off x="800100" y="4000500"/>
            <a:ext cx="533400" cy="304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952500" y="4076700"/>
            <a:ext cx="533400" cy="152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1104900" y="4152900"/>
            <a:ext cx="5334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2057400" y="3429000"/>
            <a:ext cx="5334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fontScale="90000"/>
          </a:bodyPr>
          <a:lstStyle/>
          <a:p>
            <a:r>
              <a:rPr lang="en-US" sz="2800" dirty="0" smtClean="0"/>
              <a:t>Results: normal operation – moving girders</a:t>
            </a:r>
            <a:br>
              <a:rPr lang="en-US" sz="2800" dirty="0" smtClean="0"/>
            </a:br>
            <a:r>
              <a:rPr lang="en-US" sz="2800" dirty="0" smtClean="0"/>
              <a:t>Quick response mode</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16</a:t>
            </a:fld>
            <a:endParaRPr lang="en-US" smtClean="0"/>
          </a:p>
          <a:p>
            <a:pPr>
              <a:defRPr/>
            </a:pPr>
            <a:endParaRPr lang="en-US" dirty="0"/>
          </a:p>
        </p:txBody>
      </p:sp>
      <p:grpSp>
        <p:nvGrpSpPr>
          <p:cNvPr id="3" name="Group 46"/>
          <p:cNvGrpSpPr/>
          <p:nvPr/>
        </p:nvGrpSpPr>
        <p:grpSpPr>
          <a:xfrm>
            <a:off x="2697480" y="4709160"/>
            <a:ext cx="1600200" cy="381000"/>
            <a:chOff x="3429000" y="3505200"/>
            <a:chExt cx="1600200" cy="381000"/>
          </a:xfrm>
        </p:grpSpPr>
        <p:grpSp>
          <p:nvGrpSpPr>
            <p:cNvPr id="5"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10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800600"/>
            <a:ext cx="1066800" cy="246221"/>
          </a:xfrm>
          <a:prstGeom prst="rect">
            <a:avLst/>
          </a:prstGeom>
          <a:noFill/>
        </p:spPr>
        <p:txBody>
          <a:bodyPr wrap="square" rtlCol="0">
            <a:spAutoFit/>
          </a:bodyPr>
          <a:lstStyle/>
          <a:p>
            <a:r>
              <a:rPr lang="en-US" sz="1000" dirty="0" smtClean="0">
                <a:solidFill>
                  <a:schemeClr val="bg1"/>
                </a:solidFill>
              </a:rPr>
              <a:t>2010/9/8 17:37</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2010/9/9 17:37</a:t>
            </a:r>
            <a:endParaRPr lang="en-US" sz="1000" dirty="0">
              <a:solidFill>
                <a:schemeClr val="bg1"/>
              </a:solidFill>
            </a:endParaRPr>
          </a:p>
        </p:txBody>
      </p:sp>
      <p:sp>
        <p:nvSpPr>
          <p:cNvPr id="16" name="Up Arrow 15"/>
          <p:cNvSpPr/>
          <p:nvPr/>
        </p:nvSpPr>
        <p:spPr bwMode="auto">
          <a:xfrm rot="10800000" flipV="1">
            <a:off x="381000" y="2133600"/>
            <a:ext cx="228600" cy="25908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533400" y="1447800"/>
            <a:ext cx="2608406" cy="369332"/>
          </a:xfrm>
          <a:prstGeom prst="rect">
            <a:avLst/>
          </a:prstGeom>
          <a:noFill/>
        </p:spPr>
        <p:txBody>
          <a:bodyPr wrap="none" rtlCol="0">
            <a:spAutoFit/>
          </a:bodyPr>
          <a:lstStyle/>
          <a:p>
            <a:r>
              <a:rPr lang="en-US" dirty="0" smtClean="0"/>
              <a:t>ADS response - vertical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fontScale="90000"/>
          </a:bodyPr>
          <a:lstStyle/>
          <a:p>
            <a:r>
              <a:rPr lang="en-US" sz="2800" dirty="0" smtClean="0"/>
              <a:t>Results: normal operation – moving girders</a:t>
            </a:r>
            <a:br>
              <a:rPr lang="en-US" sz="2800" dirty="0" smtClean="0"/>
            </a:br>
            <a:r>
              <a:rPr lang="en-US" sz="2800" dirty="0" smtClean="0"/>
              <a:t>Quick response mode</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17</a:t>
            </a:fld>
            <a:endParaRPr lang="en-US" smtClean="0"/>
          </a:p>
          <a:p>
            <a:pPr>
              <a:defRPr/>
            </a:pPr>
            <a:endParaRPr lang="en-US" dirty="0"/>
          </a:p>
        </p:txBody>
      </p:sp>
      <p:grpSp>
        <p:nvGrpSpPr>
          <p:cNvPr id="3" name="Group 46"/>
          <p:cNvGrpSpPr/>
          <p:nvPr/>
        </p:nvGrpSpPr>
        <p:grpSpPr>
          <a:xfrm>
            <a:off x="3581400" y="4724400"/>
            <a:ext cx="1600200" cy="381000"/>
            <a:chOff x="3429000" y="3505200"/>
            <a:chExt cx="1600200" cy="381000"/>
          </a:xfrm>
        </p:grpSpPr>
        <p:grpSp>
          <p:nvGrpSpPr>
            <p:cNvPr id="5"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200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800600"/>
            <a:ext cx="1066800" cy="246221"/>
          </a:xfrm>
          <a:prstGeom prst="rect">
            <a:avLst/>
          </a:prstGeom>
          <a:noFill/>
        </p:spPr>
        <p:txBody>
          <a:bodyPr wrap="square" rtlCol="0">
            <a:spAutoFit/>
          </a:bodyPr>
          <a:lstStyle/>
          <a:p>
            <a:r>
              <a:rPr lang="en-US" sz="1000" dirty="0" smtClean="0">
                <a:solidFill>
                  <a:schemeClr val="bg1"/>
                </a:solidFill>
              </a:rPr>
              <a:t>2010/9/8 17:37</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2010/9/9 17:37</a:t>
            </a:r>
            <a:endParaRPr lang="en-US" sz="1000" dirty="0">
              <a:solidFill>
                <a:schemeClr val="bg1"/>
              </a:solidFill>
            </a:endParaRPr>
          </a:p>
        </p:txBody>
      </p:sp>
      <p:sp>
        <p:nvSpPr>
          <p:cNvPr id="16" name="Up Arrow 15"/>
          <p:cNvSpPr/>
          <p:nvPr/>
        </p:nvSpPr>
        <p:spPr bwMode="auto">
          <a:xfrm rot="10800000" flipV="1">
            <a:off x="381000" y="2133600"/>
            <a:ext cx="228600" cy="25908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533400" y="1447800"/>
            <a:ext cx="2608406" cy="369332"/>
          </a:xfrm>
          <a:prstGeom prst="rect">
            <a:avLst/>
          </a:prstGeom>
          <a:noFill/>
        </p:spPr>
        <p:txBody>
          <a:bodyPr wrap="none" rtlCol="0">
            <a:spAutoFit/>
          </a:bodyPr>
          <a:lstStyle/>
          <a:p>
            <a:r>
              <a:rPr lang="en-US" dirty="0" smtClean="0"/>
              <a:t>ADS response - vertical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Summary</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18</a:t>
            </a:fld>
            <a:endParaRPr lang="en-US" smtClean="0"/>
          </a:p>
          <a:p>
            <a:pPr>
              <a:defRPr/>
            </a:pPr>
            <a:endParaRPr lang="en-US" dirty="0"/>
          </a:p>
        </p:txBody>
      </p:sp>
      <p:sp>
        <p:nvSpPr>
          <p:cNvPr id="20" name="Content Placeholder 19"/>
          <p:cNvSpPr>
            <a:spLocks noGrp="1"/>
          </p:cNvSpPr>
          <p:nvPr>
            <p:ph idx="1"/>
          </p:nvPr>
        </p:nvSpPr>
        <p:spPr/>
        <p:txBody>
          <a:bodyPr/>
          <a:lstStyle/>
          <a:p>
            <a:r>
              <a:rPr lang="en-US" dirty="0" smtClean="0"/>
              <a:t>ADS achieved original goal of monitoring quadrupole position to the micrometer level </a:t>
            </a:r>
          </a:p>
          <a:p>
            <a:r>
              <a:rPr lang="en-US" dirty="0" smtClean="0"/>
              <a:t>Add-ons:</a:t>
            </a:r>
          </a:p>
          <a:p>
            <a:pPr lvl="1"/>
            <a:r>
              <a:rPr lang="en-US" dirty="0" smtClean="0"/>
              <a:t>Cam/stage </a:t>
            </a:r>
            <a:r>
              <a:rPr lang="en-US" dirty="0" smtClean="0"/>
              <a:t>system </a:t>
            </a:r>
            <a:r>
              <a:rPr lang="en-US" dirty="0" smtClean="0"/>
              <a:t>motion is taken </a:t>
            </a:r>
            <a:r>
              <a:rPr lang="en-US" smtClean="0"/>
              <a:t>into account for </a:t>
            </a:r>
            <a:r>
              <a:rPr lang="en-US" dirty="0" smtClean="0"/>
              <a:t>reference line fit.</a:t>
            </a:r>
          </a:p>
          <a:p>
            <a:pPr lvl="1">
              <a:buFontTx/>
              <a:buChar char="-"/>
            </a:pPr>
            <a:r>
              <a:rPr lang="en-US" dirty="0" smtClean="0"/>
              <a:t>Since </a:t>
            </a:r>
            <a:r>
              <a:rPr lang="en-US" dirty="0" smtClean="0"/>
              <a:t>girders are moved by tens of µm, a “quick response” algorithm to monitor the girder position short term had to be added.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1617" y="2967335"/>
            <a:ext cx="2800767" cy="923330"/>
          </a:xfrm>
          <a:prstGeom prst="rect">
            <a:avLst/>
          </a:prstGeom>
          <a:noFill/>
        </p:spPr>
        <p:txBody>
          <a:bodyPr wrap="none" rtlCol="0">
            <a:spAutoFit/>
          </a:bodyPr>
          <a:lstStyle/>
          <a:p>
            <a:r>
              <a:rPr lang="en-US" sz="5400" dirty="0" smtClean="0"/>
              <a:t>The End</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ndering03B"/>
          <p:cNvPicPr>
            <a:picLocks noChangeArrowheads="1"/>
          </p:cNvPicPr>
          <p:nvPr/>
        </p:nvPicPr>
        <p:blipFill>
          <a:blip r:embed="rId2" cstate="print"/>
          <a:srcRect l="1054" t="667" r="923" b="6207"/>
          <a:stretch>
            <a:fillRect/>
          </a:stretch>
        </p:blipFill>
        <p:spPr bwMode="auto">
          <a:xfrm>
            <a:off x="3175" y="7938"/>
            <a:ext cx="9140825" cy="6858000"/>
          </a:xfrm>
          <a:prstGeom prst="rect">
            <a:avLst/>
          </a:prstGeom>
          <a:solidFill>
            <a:schemeClr val="bg1"/>
          </a:solidFill>
          <a:ln w="9525">
            <a:noFill/>
            <a:miter lim="800000"/>
            <a:headEnd/>
            <a:tailEnd/>
          </a:ln>
        </p:spPr>
      </p:pic>
      <p:sp>
        <p:nvSpPr>
          <p:cNvPr id="52227" name="Text Box 3"/>
          <p:cNvSpPr txBox="1">
            <a:spLocks noChangeArrowheads="1"/>
          </p:cNvSpPr>
          <p:nvPr/>
        </p:nvSpPr>
        <p:spPr bwMode="auto">
          <a:xfrm>
            <a:off x="387350" y="93663"/>
            <a:ext cx="8337550" cy="641350"/>
          </a:xfrm>
          <a:prstGeom prst="rect">
            <a:avLst/>
          </a:prstGeom>
          <a:noFill/>
          <a:ln w="9525">
            <a:noFill/>
            <a:miter lim="800000"/>
            <a:headEnd/>
            <a:tailEnd/>
          </a:ln>
          <a:effectLst/>
        </p:spPr>
        <p:txBody>
          <a:bodyPr wrap="none">
            <a:spAutoFit/>
          </a:bodyPr>
          <a:lstStyle/>
          <a:p>
            <a:pPr algn="ctr">
              <a:defRPr/>
            </a:pPr>
            <a:r>
              <a:rPr lang="en-US" sz="3600" b="1" dirty="0">
                <a:solidFill>
                  <a:schemeClr val="bg1"/>
                </a:solidFill>
                <a:effectLst>
                  <a:outerShdw blurRad="38100" dist="38100" dir="2700000" algn="tl">
                    <a:srgbClr val="C0C0C0"/>
                  </a:outerShdw>
                </a:effectLst>
              </a:rPr>
              <a:t>Linac Coherent Light Source at </a:t>
            </a:r>
            <a:r>
              <a:rPr lang="en-US" sz="3600" b="1" i="1" dirty="0">
                <a:solidFill>
                  <a:schemeClr val="bg1"/>
                </a:solidFill>
                <a:effectLst>
                  <a:outerShdw blurRad="38100" dist="38100" dir="2700000" algn="tl">
                    <a:srgbClr val="C0C0C0"/>
                  </a:outerShdw>
                </a:effectLst>
              </a:rPr>
              <a:t>SLAC</a:t>
            </a:r>
          </a:p>
        </p:txBody>
      </p:sp>
      <p:grpSp>
        <p:nvGrpSpPr>
          <p:cNvPr id="2" name="Group 4"/>
          <p:cNvGrpSpPr>
            <a:grpSpLocks/>
          </p:cNvGrpSpPr>
          <p:nvPr/>
        </p:nvGrpSpPr>
        <p:grpSpPr bwMode="auto">
          <a:xfrm>
            <a:off x="5930900" y="1341438"/>
            <a:ext cx="2079625" cy="1373187"/>
            <a:chOff x="3736" y="845"/>
            <a:chExt cx="1310" cy="865"/>
          </a:xfrm>
        </p:grpSpPr>
        <p:sp>
          <p:nvSpPr>
            <p:cNvPr id="10282" name="Line 5"/>
            <p:cNvSpPr>
              <a:spLocks noChangeShapeType="1"/>
            </p:cNvSpPr>
            <p:nvPr/>
          </p:nvSpPr>
          <p:spPr bwMode="auto">
            <a:xfrm>
              <a:off x="4386" y="1313"/>
              <a:ext cx="0" cy="397"/>
            </a:xfrm>
            <a:prstGeom prst="line">
              <a:avLst/>
            </a:prstGeom>
            <a:noFill/>
            <a:ln w="28575">
              <a:solidFill>
                <a:srgbClr val="FF00FF"/>
              </a:solidFill>
              <a:round/>
              <a:headEnd/>
              <a:tailEnd type="stealth" w="lg" len="lg"/>
            </a:ln>
          </p:spPr>
          <p:txBody>
            <a:bodyPr anchor="ctr">
              <a:spAutoFit/>
            </a:bodyPr>
            <a:lstStyle/>
            <a:p>
              <a:endParaRPr lang="en-US"/>
            </a:p>
          </p:txBody>
        </p:sp>
        <p:sp>
          <p:nvSpPr>
            <p:cNvPr id="52230" name="Text Box 6"/>
            <p:cNvSpPr txBox="1">
              <a:spLocks noChangeArrowheads="1"/>
            </p:cNvSpPr>
            <p:nvPr/>
          </p:nvSpPr>
          <p:spPr bwMode="auto">
            <a:xfrm>
              <a:off x="3736" y="845"/>
              <a:ext cx="1310" cy="518"/>
            </a:xfrm>
            <a:prstGeom prst="rect">
              <a:avLst/>
            </a:prstGeom>
            <a:noFill/>
            <a:ln w="9525" algn="ctr">
              <a:noFill/>
              <a:miter lim="800000"/>
              <a:headEnd/>
              <a:tailEnd/>
            </a:ln>
            <a:effectLst/>
          </p:spPr>
          <p:txBody>
            <a:bodyPr wrap="none">
              <a:spAutoFit/>
            </a:bodyPr>
            <a:lstStyle/>
            <a:p>
              <a:pPr algn="ctr">
                <a:defRPr/>
              </a:pPr>
              <a:r>
                <a:rPr lang="en-US" sz="2400" b="1" dirty="0">
                  <a:solidFill>
                    <a:srgbClr val="FF00FF"/>
                  </a:solidFill>
                  <a:effectLst>
                    <a:outerShdw blurRad="38100" dist="38100" dir="2700000" algn="tl">
                      <a:srgbClr val="C0C0C0"/>
                    </a:outerShdw>
                  </a:effectLst>
                </a:rPr>
                <a:t>Injector (35</a:t>
              </a:r>
              <a:r>
                <a:rPr lang="en-US" sz="2400" b="1" dirty="0">
                  <a:solidFill>
                    <a:srgbClr val="FF00FF"/>
                  </a:solidFill>
                  <a:effectLst>
                    <a:outerShdw blurRad="38100" dist="38100" dir="2700000" algn="tl">
                      <a:srgbClr val="C0C0C0"/>
                    </a:outerShdw>
                  </a:effectLst>
                  <a:cs typeface="Arial" charset="0"/>
                </a:rPr>
                <a:t>º</a:t>
              </a:r>
              <a:r>
                <a:rPr lang="en-US" sz="2400" b="1" dirty="0">
                  <a:solidFill>
                    <a:srgbClr val="FF00FF"/>
                  </a:solidFill>
                  <a:effectLst>
                    <a:outerShdw blurRad="38100" dist="38100" dir="2700000" algn="tl">
                      <a:srgbClr val="C0C0C0"/>
                    </a:outerShdw>
                  </a:effectLst>
                </a:rPr>
                <a:t>)</a:t>
              </a:r>
            </a:p>
            <a:p>
              <a:pPr algn="ctr">
                <a:defRPr/>
              </a:pPr>
              <a:r>
                <a:rPr lang="en-US" sz="2400" b="1" dirty="0">
                  <a:solidFill>
                    <a:srgbClr val="FF00FF"/>
                  </a:solidFill>
                  <a:effectLst>
                    <a:outerShdw blurRad="38100" dist="38100" dir="2700000" algn="tl">
                      <a:srgbClr val="C0C0C0"/>
                    </a:outerShdw>
                  </a:effectLst>
                </a:rPr>
                <a:t>at 2-km point</a:t>
              </a:r>
            </a:p>
          </p:txBody>
        </p:sp>
      </p:grpSp>
      <p:grpSp>
        <p:nvGrpSpPr>
          <p:cNvPr id="3" name="Group 7"/>
          <p:cNvGrpSpPr>
            <a:grpSpLocks/>
          </p:cNvGrpSpPr>
          <p:nvPr/>
        </p:nvGrpSpPr>
        <p:grpSpPr bwMode="auto">
          <a:xfrm>
            <a:off x="2417763" y="2205038"/>
            <a:ext cx="3738562" cy="1049337"/>
            <a:chOff x="1523" y="1389"/>
            <a:chExt cx="2355" cy="661"/>
          </a:xfrm>
        </p:grpSpPr>
        <p:sp>
          <p:nvSpPr>
            <p:cNvPr id="10280" name="Line 8"/>
            <p:cNvSpPr>
              <a:spLocks noChangeShapeType="1"/>
            </p:cNvSpPr>
            <p:nvPr/>
          </p:nvSpPr>
          <p:spPr bwMode="auto">
            <a:xfrm>
              <a:off x="3254" y="1858"/>
              <a:ext cx="444" cy="192"/>
            </a:xfrm>
            <a:prstGeom prst="line">
              <a:avLst/>
            </a:prstGeom>
            <a:noFill/>
            <a:ln w="28575">
              <a:solidFill>
                <a:srgbClr val="FF0000"/>
              </a:solidFill>
              <a:round/>
              <a:headEnd/>
              <a:tailEnd type="stealth" w="lg" len="lg"/>
            </a:ln>
          </p:spPr>
          <p:txBody>
            <a:bodyPr anchor="ctr">
              <a:spAutoFit/>
            </a:bodyPr>
            <a:lstStyle/>
            <a:p>
              <a:endParaRPr lang="en-US"/>
            </a:p>
          </p:txBody>
        </p:sp>
        <p:sp>
          <p:nvSpPr>
            <p:cNvPr id="52233" name="Text Box 9"/>
            <p:cNvSpPr txBox="1">
              <a:spLocks noChangeArrowheads="1"/>
            </p:cNvSpPr>
            <p:nvPr/>
          </p:nvSpPr>
          <p:spPr bwMode="auto">
            <a:xfrm>
              <a:off x="1523" y="1389"/>
              <a:ext cx="2355" cy="518"/>
            </a:xfrm>
            <a:prstGeom prst="rect">
              <a:avLst/>
            </a:prstGeom>
            <a:noFill/>
            <a:ln w="9525" algn="ctr">
              <a:noFill/>
              <a:miter lim="800000"/>
              <a:headEnd/>
              <a:tailEnd/>
            </a:ln>
            <a:effectLst/>
          </p:spPr>
          <p:txBody>
            <a:bodyPr wrap="none">
              <a:spAutoFit/>
            </a:bodyPr>
            <a:lstStyle/>
            <a:p>
              <a:pPr>
                <a:defRPr/>
              </a:pPr>
              <a:r>
                <a:rPr lang="en-US" sz="2400" b="1" dirty="0">
                  <a:solidFill>
                    <a:srgbClr val="FF0000"/>
                  </a:solidFill>
                  <a:effectLst>
                    <a:outerShdw blurRad="38100" dist="38100" dir="2700000" algn="tl">
                      <a:srgbClr val="C0C0C0"/>
                    </a:outerShdw>
                  </a:effectLst>
                </a:rPr>
                <a:t>Existing 1/3 Linac (1 km)</a:t>
              </a:r>
            </a:p>
            <a:p>
              <a:pPr>
                <a:defRPr/>
              </a:pPr>
              <a:r>
                <a:rPr lang="en-US" sz="2400" dirty="0">
                  <a:solidFill>
                    <a:srgbClr val="FF0000"/>
                  </a:solidFill>
                  <a:effectLst>
                    <a:outerShdw blurRad="38100" dist="38100" dir="2700000" algn="tl">
                      <a:srgbClr val="C0C0C0"/>
                    </a:outerShdw>
                  </a:effectLst>
                </a:rPr>
                <a:t>(with modifications)</a:t>
              </a:r>
            </a:p>
          </p:txBody>
        </p:sp>
      </p:grpSp>
      <p:grpSp>
        <p:nvGrpSpPr>
          <p:cNvPr id="4" name="Group 10"/>
          <p:cNvGrpSpPr>
            <a:grpSpLocks/>
          </p:cNvGrpSpPr>
          <p:nvPr/>
        </p:nvGrpSpPr>
        <p:grpSpPr bwMode="auto">
          <a:xfrm>
            <a:off x="2833688" y="4986338"/>
            <a:ext cx="4568825" cy="457200"/>
            <a:chOff x="1785" y="3141"/>
            <a:chExt cx="2878" cy="288"/>
          </a:xfrm>
        </p:grpSpPr>
        <p:sp>
          <p:nvSpPr>
            <p:cNvPr id="52235" name="Text Box 11"/>
            <p:cNvSpPr txBox="1">
              <a:spLocks noChangeArrowheads="1"/>
            </p:cNvSpPr>
            <p:nvPr/>
          </p:nvSpPr>
          <p:spPr bwMode="auto">
            <a:xfrm>
              <a:off x="2412" y="3141"/>
              <a:ext cx="2251" cy="288"/>
            </a:xfrm>
            <a:prstGeom prst="rect">
              <a:avLst/>
            </a:prstGeom>
            <a:noFill/>
            <a:ln w="9525" algn="ctr">
              <a:noFill/>
              <a:miter lim="800000"/>
              <a:headEnd/>
              <a:tailEnd/>
            </a:ln>
            <a:effectLst/>
          </p:spPr>
          <p:txBody>
            <a:bodyPr>
              <a:spAutoFit/>
            </a:bodyPr>
            <a:lstStyle/>
            <a:p>
              <a:pPr>
                <a:defRPr/>
              </a:pPr>
              <a:r>
                <a:rPr lang="en-US" sz="2400" b="1" dirty="0">
                  <a:solidFill>
                    <a:srgbClr val="00FFFF"/>
                  </a:solidFill>
                  <a:effectLst>
                    <a:outerShdw blurRad="38100" dist="38100" dir="2700000" algn="tl">
                      <a:srgbClr val="C0C0C0"/>
                    </a:outerShdw>
                  </a:effectLst>
                </a:rPr>
                <a:t>Near Experiment Hall</a:t>
              </a:r>
            </a:p>
          </p:txBody>
        </p:sp>
        <p:sp>
          <p:nvSpPr>
            <p:cNvPr id="10279" name="Line 12"/>
            <p:cNvSpPr>
              <a:spLocks noChangeShapeType="1"/>
            </p:cNvSpPr>
            <p:nvPr/>
          </p:nvSpPr>
          <p:spPr bwMode="auto">
            <a:xfrm flipH="1" flipV="1">
              <a:off x="1785" y="3302"/>
              <a:ext cx="635" cy="0"/>
            </a:xfrm>
            <a:prstGeom prst="line">
              <a:avLst/>
            </a:prstGeom>
            <a:noFill/>
            <a:ln w="28575">
              <a:solidFill>
                <a:srgbClr val="00FFFF"/>
              </a:solidFill>
              <a:round/>
              <a:headEnd/>
              <a:tailEnd type="stealth" w="lg" len="lg"/>
            </a:ln>
          </p:spPr>
          <p:txBody>
            <a:bodyPr anchor="ctr">
              <a:spAutoFit/>
            </a:bodyPr>
            <a:lstStyle/>
            <a:p>
              <a:endParaRPr lang="en-US"/>
            </a:p>
          </p:txBody>
        </p:sp>
      </p:grpSp>
      <p:grpSp>
        <p:nvGrpSpPr>
          <p:cNvPr id="5" name="Group 13"/>
          <p:cNvGrpSpPr>
            <a:grpSpLocks/>
          </p:cNvGrpSpPr>
          <p:nvPr/>
        </p:nvGrpSpPr>
        <p:grpSpPr bwMode="auto">
          <a:xfrm>
            <a:off x="1160463" y="5978525"/>
            <a:ext cx="2863850" cy="822325"/>
            <a:chOff x="731" y="3766"/>
            <a:chExt cx="1804" cy="518"/>
          </a:xfrm>
        </p:grpSpPr>
        <p:sp>
          <p:nvSpPr>
            <p:cNvPr id="52238" name="Text Box 14"/>
            <p:cNvSpPr txBox="1">
              <a:spLocks noChangeArrowheads="1"/>
            </p:cNvSpPr>
            <p:nvPr/>
          </p:nvSpPr>
          <p:spPr bwMode="auto">
            <a:xfrm>
              <a:off x="1021" y="3766"/>
              <a:ext cx="1514" cy="518"/>
            </a:xfrm>
            <a:prstGeom prst="rect">
              <a:avLst/>
            </a:prstGeom>
            <a:noFill/>
            <a:ln w="9525" algn="ctr">
              <a:noFill/>
              <a:miter lim="800000"/>
              <a:headEnd/>
              <a:tailEnd/>
            </a:ln>
            <a:effectLst/>
          </p:spPr>
          <p:txBody>
            <a:bodyPr wrap="none">
              <a:spAutoFit/>
            </a:bodyPr>
            <a:lstStyle/>
            <a:p>
              <a:pPr>
                <a:defRPr/>
              </a:pPr>
              <a:r>
                <a:rPr lang="en-US" sz="2400" b="1" dirty="0">
                  <a:solidFill>
                    <a:srgbClr val="0000FF"/>
                  </a:solidFill>
                  <a:effectLst>
                    <a:outerShdw blurRad="38100" dist="38100" dir="2700000" algn="tl">
                      <a:srgbClr val="C0C0C0"/>
                    </a:outerShdw>
                  </a:effectLst>
                </a:rPr>
                <a:t>Far Experiment</a:t>
              </a:r>
            </a:p>
            <a:p>
              <a:pPr>
                <a:defRPr/>
              </a:pPr>
              <a:r>
                <a:rPr lang="en-US" sz="2400" b="1" dirty="0">
                  <a:solidFill>
                    <a:srgbClr val="0000FF"/>
                  </a:solidFill>
                  <a:effectLst>
                    <a:outerShdw blurRad="38100" dist="38100" dir="2700000" algn="tl">
                      <a:srgbClr val="C0C0C0"/>
                    </a:outerShdw>
                  </a:effectLst>
                </a:rPr>
                <a:t>Hall</a:t>
              </a:r>
            </a:p>
          </p:txBody>
        </p:sp>
        <p:sp>
          <p:nvSpPr>
            <p:cNvPr id="10277" name="Line 15"/>
            <p:cNvSpPr>
              <a:spLocks noChangeShapeType="1"/>
            </p:cNvSpPr>
            <p:nvPr/>
          </p:nvSpPr>
          <p:spPr bwMode="auto">
            <a:xfrm flipH="1">
              <a:off x="731" y="3929"/>
              <a:ext cx="335" cy="0"/>
            </a:xfrm>
            <a:prstGeom prst="line">
              <a:avLst/>
            </a:prstGeom>
            <a:noFill/>
            <a:ln w="28575">
              <a:solidFill>
                <a:srgbClr val="0000FF"/>
              </a:solidFill>
              <a:round/>
              <a:headEnd/>
              <a:tailEnd type="stealth" w="lg" len="lg"/>
            </a:ln>
          </p:spPr>
          <p:txBody>
            <a:bodyPr anchor="ctr">
              <a:spAutoFit/>
            </a:bodyPr>
            <a:lstStyle/>
            <a:p>
              <a:endParaRPr lang="en-US"/>
            </a:p>
          </p:txBody>
        </p:sp>
      </p:grpSp>
      <p:sp>
        <p:nvSpPr>
          <p:cNvPr id="52240" name="Line 16"/>
          <p:cNvSpPr>
            <a:spLocks noChangeShapeType="1"/>
          </p:cNvSpPr>
          <p:nvPr/>
        </p:nvSpPr>
        <p:spPr bwMode="auto">
          <a:xfrm flipH="1">
            <a:off x="6780213" y="2782888"/>
            <a:ext cx="315912" cy="0"/>
          </a:xfrm>
          <a:prstGeom prst="line">
            <a:avLst/>
          </a:prstGeom>
          <a:noFill/>
          <a:ln w="76200">
            <a:solidFill>
              <a:srgbClr val="FF00FF"/>
            </a:solidFill>
            <a:round/>
            <a:headEnd/>
            <a:tailEnd type="triangle" w="sm" len="sm"/>
          </a:ln>
        </p:spPr>
        <p:txBody>
          <a:bodyPr anchor="ctr">
            <a:spAutoFit/>
          </a:bodyPr>
          <a:lstStyle/>
          <a:p>
            <a:endParaRPr lang="en-US"/>
          </a:p>
        </p:txBody>
      </p:sp>
      <p:grpSp>
        <p:nvGrpSpPr>
          <p:cNvPr id="6" name="Group 17"/>
          <p:cNvGrpSpPr>
            <a:grpSpLocks/>
          </p:cNvGrpSpPr>
          <p:nvPr/>
        </p:nvGrpSpPr>
        <p:grpSpPr bwMode="auto">
          <a:xfrm>
            <a:off x="3446463" y="4521200"/>
            <a:ext cx="3213100" cy="457200"/>
            <a:chOff x="2171" y="2848"/>
            <a:chExt cx="2024" cy="288"/>
          </a:xfrm>
        </p:grpSpPr>
        <p:sp>
          <p:nvSpPr>
            <p:cNvPr id="52242" name="Text Box 18"/>
            <p:cNvSpPr txBox="1">
              <a:spLocks noChangeArrowheads="1"/>
            </p:cNvSpPr>
            <p:nvPr/>
          </p:nvSpPr>
          <p:spPr bwMode="auto">
            <a:xfrm>
              <a:off x="2447" y="2848"/>
              <a:ext cx="1748" cy="288"/>
            </a:xfrm>
            <a:prstGeom prst="rect">
              <a:avLst/>
            </a:prstGeom>
            <a:noFill/>
            <a:ln w="9525" algn="ctr">
              <a:noFill/>
              <a:miter lim="800000"/>
              <a:headEnd/>
              <a:tailEnd/>
            </a:ln>
            <a:effectLst/>
          </p:spPr>
          <p:txBody>
            <a:bodyPr wrap="none">
              <a:spAutoFit/>
            </a:bodyPr>
            <a:lstStyle/>
            <a:p>
              <a:pPr>
                <a:defRPr/>
              </a:pPr>
              <a:r>
                <a:rPr lang="en-US" sz="2400" b="1" dirty="0">
                  <a:solidFill>
                    <a:srgbClr val="FFFF00"/>
                  </a:solidFill>
                  <a:effectLst>
                    <a:outerShdw blurRad="38100" dist="38100" dir="2700000" algn="tl">
                      <a:srgbClr val="C0C0C0"/>
                    </a:outerShdw>
                  </a:effectLst>
                </a:rPr>
                <a:t>Undulator (130 m)</a:t>
              </a:r>
            </a:p>
          </p:txBody>
        </p:sp>
        <p:sp>
          <p:nvSpPr>
            <p:cNvPr id="10275" name="Line 19"/>
            <p:cNvSpPr>
              <a:spLocks noChangeShapeType="1"/>
            </p:cNvSpPr>
            <p:nvPr/>
          </p:nvSpPr>
          <p:spPr bwMode="auto">
            <a:xfrm flipH="1" flipV="1">
              <a:off x="2171" y="2983"/>
              <a:ext cx="301" cy="0"/>
            </a:xfrm>
            <a:prstGeom prst="line">
              <a:avLst/>
            </a:prstGeom>
            <a:noFill/>
            <a:ln w="28575">
              <a:solidFill>
                <a:srgbClr val="FFFF00"/>
              </a:solidFill>
              <a:round/>
              <a:headEnd/>
              <a:tailEnd type="stealth" w="lg" len="lg"/>
            </a:ln>
          </p:spPr>
          <p:txBody>
            <a:bodyPr anchor="ctr">
              <a:spAutoFit/>
            </a:bodyPr>
            <a:lstStyle/>
            <a:p>
              <a:endParaRPr lang="en-US"/>
            </a:p>
          </p:txBody>
        </p:sp>
      </p:grpSp>
      <p:sp>
        <p:nvSpPr>
          <p:cNvPr id="52244" name="Line 20"/>
          <p:cNvSpPr>
            <a:spLocks noChangeShapeType="1"/>
          </p:cNvSpPr>
          <p:nvPr/>
        </p:nvSpPr>
        <p:spPr bwMode="auto">
          <a:xfrm flipH="1">
            <a:off x="2671763" y="4462463"/>
            <a:ext cx="1066800" cy="668337"/>
          </a:xfrm>
          <a:prstGeom prst="line">
            <a:avLst/>
          </a:prstGeom>
          <a:noFill/>
          <a:ln w="76200">
            <a:solidFill>
              <a:srgbClr val="FFFF00"/>
            </a:solidFill>
            <a:round/>
            <a:headEnd/>
            <a:tailEnd type="triangle" w="med" len="med"/>
          </a:ln>
        </p:spPr>
        <p:txBody>
          <a:bodyPr anchor="ctr">
            <a:spAutoFit/>
          </a:bodyPr>
          <a:lstStyle/>
          <a:p>
            <a:endParaRPr lang="en-US"/>
          </a:p>
        </p:txBody>
      </p:sp>
      <p:sp>
        <p:nvSpPr>
          <p:cNvPr id="52245" name="Line 21"/>
          <p:cNvSpPr>
            <a:spLocks noChangeShapeType="1"/>
          </p:cNvSpPr>
          <p:nvPr/>
        </p:nvSpPr>
        <p:spPr bwMode="auto">
          <a:xfrm flipH="1">
            <a:off x="3670300" y="3687763"/>
            <a:ext cx="1503363" cy="809625"/>
          </a:xfrm>
          <a:prstGeom prst="line">
            <a:avLst/>
          </a:prstGeom>
          <a:noFill/>
          <a:ln w="76200">
            <a:solidFill>
              <a:srgbClr val="FF9900"/>
            </a:solidFill>
            <a:round/>
            <a:headEnd/>
            <a:tailEnd type="triangle" w="med" len="med"/>
          </a:ln>
        </p:spPr>
        <p:txBody>
          <a:bodyPr anchor="ctr">
            <a:spAutoFit/>
          </a:bodyPr>
          <a:lstStyle/>
          <a:p>
            <a:endParaRPr lang="en-US"/>
          </a:p>
        </p:txBody>
      </p:sp>
      <p:sp>
        <p:nvSpPr>
          <p:cNvPr id="52246" name="Text Box 22"/>
          <p:cNvSpPr txBox="1">
            <a:spLocks noChangeArrowheads="1"/>
          </p:cNvSpPr>
          <p:nvPr/>
        </p:nvSpPr>
        <p:spPr bwMode="auto">
          <a:xfrm>
            <a:off x="411163" y="635000"/>
            <a:ext cx="8275637" cy="519113"/>
          </a:xfrm>
          <a:prstGeom prst="rect">
            <a:avLst/>
          </a:prstGeom>
          <a:noFill/>
          <a:ln w="9525">
            <a:noFill/>
            <a:miter lim="800000"/>
            <a:headEnd/>
            <a:tailEnd/>
          </a:ln>
          <a:effectLst>
            <a:outerShdw dist="35921" dir="2700000" algn="ctr" rotWithShape="0">
              <a:schemeClr val="tx2">
                <a:alpha val="50000"/>
              </a:schemeClr>
            </a:outerShdw>
          </a:effectLst>
        </p:spPr>
        <p:txBody>
          <a:bodyPr>
            <a:spAutoFit/>
          </a:bodyPr>
          <a:lstStyle/>
          <a:p>
            <a:pPr algn="ctr">
              <a:defRPr/>
            </a:pPr>
            <a:r>
              <a:rPr lang="en-US" sz="2800" dirty="0">
                <a:solidFill>
                  <a:srgbClr val="FFFF00"/>
                </a:solidFill>
              </a:rPr>
              <a:t>X-FEL based on last 1-km of existing 3-km linac</a:t>
            </a:r>
          </a:p>
        </p:txBody>
      </p:sp>
      <p:sp>
        <p:nvSpPr>
          <p:cNvPr id="52247" name="Line 23"/>
          <p:cNvSpPr>
            <a:spLocks noChangeShapeType="1"/>
          </p:cNvSpPr>
          <p:nvPr/>
        </p:nvSpPr>
        <p:spPr bwMode="auto">
          <a:xfrm flipH="1">
            <a:off x="5003800" y="2778125"/>
            <a:ext cx="1800225" cy="1000125"/>
          </a:xfrm>
          <a:prstGeom prst="line">
            <a:avLst/>
          </a:prstGeom>
          <a:noFill/>
          <a:ln w="76200">
            <a:solidFill>
              <a:srgbClr val="FF0000"/>
            </a:solidFill>
            <a:round/>
            <a:headEnd/>
            <a:tailEnd type="triangle" w="med" len="med"/>
          </a:ln>
        </p:spPr>
        <p:txBody>
          <a:bodyPr anchor="ctr">
            <a:spAutoFit/>
          </a:bodyPr>
          <a:lstStyle/>
          <a:p>
            <a:endParaRPr lang="en-US"/>
          </a:p>
        </p:txBody>
      </p:sp>
      <p:grpSp>
        <p:nvGrpSpPr>
          <p:cNvPr id="7" name="Group 24"/>
          <p:cNvGrpSpPr>
            <a:grpSpLocks/>
          </p:cNvGrpSpPr>
          <p:nvPr/>
        </p:nvGrpSpPr>
        <p:grpSpPr bwMode="auto">
          <a:xfrm>
            <a:off x="561975" y="5081588"/>
            <a:ext cx="2333625" cy="1244600"/>
            <a:chOff x="354" y="3201"/>
            <a:chExt cx="1470" cy="784"/>
          </a:xfrm>
        </p:grpSpPr>
        <p:sp>
          <p:nvSpPr>
            <p:cNvPr id="10268" name="AutoShape 25"/>
            <p:cNvSpPr>
              <a:spLocks noChangeArrowheads="1"/>
            </p:cNvSpPr>
            <p:nvPr/>
          </p:nvSpPr>
          <p:spPr bwMode="auto">
            <a:xfrm rot="720688">
              <a:off x="354" y="3857"/>
              <a:ext cx="380" cy="127"/>
            </a:xfrm>
            <a:prstGeom prst="parallelogram">
              <a:avLst>
                <a:gd name="adj" fmla="val 122483"/>
              </a:avLst>
            </a:prstGeom>
            <a:solidFill>
              <a:schemeClr val="bg1"/>
            </a:solidFill>
            <a:ln w="9525" algn="ctr">
              <a:solidFill>
                <a:schemeClr val="tx1"/>
              </a:solidFill>
              <a:miter lim="800000"/>
              <a:headEnd/>
              <a:tailEnd/>
            </a:ln>
          </p:spPr>
          <p:txBody>
            <a:bodyPr anchor="ctr">
              <a:spAutoFit/>
            </a:bodyPr>
            <a:lstStyle/>
            <a:p>
              <a:endParaRPr lang="en-US"/>
            </a:p>
          </p:txBody>
        </p:sp>
        <p:sp>
          <p:nvSpPr>
            <p:cNvPr id="10269" name="Line 26"/>
            <p:cNvSpPr>
              <a:spLocks noChangeShapeType="1"/>
            </p:cNvSpPr>
            <p:nvPr/>
          </p:nvSpPr>
          <p:spPr bwMode="auto">
            <a:xfrm flipH="1">
              <a:off x="490" y="3224"/>
              <a:ext cx="1208" cy="761"/>
            </a:xfrm>
            <a:prstGeom prst="line">
              <a:avLst/>
            </a:prstGeom>
            <a:noFill/>
            <a:ln w="38100">
              <a:solidFill>
                <a:schemeClr val="bg1"/>
              </a:solidFill>
              <a:round/>
              <a:headEnd/>
              <a:tailEnd type="triangle" w="med" len="med"/>
            </a:ln>
          </p:spPr>
          <p:txBody>
            <a:bodyPr anchor="ctr">
              <a:spAutoFit/>
            </a:bodyPr>
            <a:lstStyle/>
            <a:p>
              <a:endParaRPr lang="en-US"/>
            </a:p>
          </p:txBody>
        </p:sp>
        <p:sp>
          <p:nvSpPr>
            <p:cNvPr id="10270" name="Line 27"/>
            <p:cNvSpPr>
              <a:spLocks noChangeShapeType="1"/>
            </p:cNvSpPr>
            <p:nvPr/>
          </p:nvSpPr>
          <p:spPr bwMode="auto">
            <a:xfrm flipH="1">
              <a:off x="629" y="3275"/>
              <a:ext cx="962" cy="602"/>
            </a:xfrm>
            <a:prstGeom prst="line">
              <a:avLst/>
            </a:prstGeom>
            <a:noFill/>
            <a:ln w="76200">
              <a:solidFill>
                <a:srgbClr val="00CC00"/>
              </a:solidFill>
              <a:round/>
              <a:headEnd/>
              <a:tailEnd type="triangle" w="med" len="med"/>
            </a:ln>
          </p:spPr>
          <p:txBody>
            <a:bodyPr anchor="ctr">
              <a:spAutoFit/>
            </a:bodyPr>
            <a:lstStyle/>
            <a:p>
              <a:endParaRPr lang="en-US"/>
            </a:p>
          </p:txBody>
        </p:sp>
        <p:sp>
          <p:nvSpPr>
            <p:cNvPr id="10271" name="Oval 28"/>
            <p:cNvSpPr>
              <a:spLocks noChangeArrowheads="1"/>
            </p:cNvSpPr>
            <p:nvPr/>
          </p:nvSpPr>
          <p:spPr bwMode="auto">
            <a:xfrm>
              <a:off x="479" y="3857"/>
              <a:ext cx="128" cy="127"/>
            </a:xfrm>
            <a:prstGeom prst="ellipse">
              <a:avLst/>
            </a:prstGeom>
            <a:solidFill>
              <a:srgbClr val="0000FF"/>
            </a:solidFill>
            <a:ln w="9525" algn="ctr">
              <a:noFill/>
              <a:round/>
              <a:headEnd/>
              <a:tailEnd/>
            </a:ln>
          </p:spPr>
          <p:txBody>
            <a:bodyPr wrap="none" anchor="ctr"/>
            <a:lstStyle/>
            <a:p>
              <a:endParaRPr lang="en-US"/>
            </a:p>
          </p:txBody>
        </p:sp>
        <p:sp>
          <p:nvSpPr>
            <p:cNvPr id="10272" name="AutoShape 29"/>
            <p:cNvSpPr>
              <a:spLocks noChangeArrowheads="1"/>
            </p:cNvSpPr>
            <p:nvPr/>
          </p:nvSpPr>
          <p:spPr bwMode="auto">
            <a:xfrm rot="720688">
              <a:off x="1444" y="3201"/>
              <a:ext cx="380" cy="125"/>
            </a:xfrm>
            <a:prstGeom prst="parallelogram">
              <a:avLst>
                <a:gd name="adj" fmla="val 124443"/>
              </a:avLst>
            </a:prstGeom>
            <a:solidFill>
              <a:schemeClr val="bg1"/>
            </a:solidFill>
            <a:ln w="9525" algn="ctr">
              <a:solidFill>
                <a:schemeClr val="tx1"/>
              </a:solidFill>
              <a:miter lim="800000"/>
              <a:headEnd/>
              <a:tailEnd/>
            </a:ln>
          </p:spPr>
          <p:txBody>
            <a:bodyPr anchor="ctr">
              <a:spAutoFit/>
            </a:bodyPr>
            <a:lstStyle/>
            <a:p>
              <a:endParaRPr lang="en-US"/>
            </a:p>
          </p:txBody>
        </p:sp>
        <p:sp>
          <p:nvSpPr>
            <p:cNvPr id="10273" name="Oval 30"/>
            <p:cNvSpPr>
              <a:spLocks noChangeArrowheads="1"/>
            </p:cNvSpPr>
            <p:nvPr/>
          </p:nvSpPr>
          <p:spPr bwMode="auto">
            <a:xfrm>
              <a:off x="1571" y="3201"/>
              <a:ext cx="127" cy="125"/>
            </a:xfrm>
            <a:prstGeom prst="ellipse">
              <a:avLst/>
            </a:prstGeom>
            <a:solidFill>
              <a:srgbClr val="00FFFF"/>
            </a:solidFill>
            <a:ln w="9525" algn="ctr">
              <a:noFill/>
              <a:round/>
              <a:headEnd/>
              <a:tailEnd/>
            </a:ln>
          </p:spPr>
          <p:txBody>
            <a:bodyPr wrap="none" anchor="ctr"/>
            <a:lstStyle/>
            <a:p>
              <a:endParaRPr lang="en-US"/>
            </a:p>
          </p:txBody>
        </p:sp>
      </p:grpSp>
      <p:grpSp>
        <p:nvGrpSpPr>
          <p:cNvPr id="8" name="Group 31"/>
          <p:cNvGrpSpPr>
            <a:grpSpLocks/>
          </p:cNvGrpSpPr>
          <p:nvPr/>
        </p:nvGrpSpPr>
        <p:grpSpPr bwMode="auto">
          <a:xfrm>
            <a:off x="107950" y="3197225"/>
            <a:ext cx="4468813" cy="741363"/>
            <a:chOff x="68" y="2014"/>
            <a:chExt cx="2815" cy="467"/>
          </a:xfrm>
        </p:grpSpPr>
        <p:sp>
          <p:nvSpPr>
            <p:cNvPr id="10266" name="Line 32"/>
            <p:cNvSpPr>
              <a:spLocks noChangeShapeType="1"/>
            </p:cNvSpPr>
            <p:nvPr/>
          </p:nvSpPr>
          <p:spPr bwMode="auto">
            <a:xfrm>
              <a:off x="2438" y="2290"/>
              <a:ext cx="445" cy="191"/>
            </a:xfrm>
            <a:prstGeom prst="line">
              <a:avLst/>
            </a:prstGeom>
            <a:noFill/>
            <a:ln w="28575">
              <a:solidFill>
                <a:srgbClr val="FF9900"/>
              </a:solidFill>
              <a:round/>
              <a:headEnd/>
              <a:tailEnd type="stealth" w="lg" len="lg"/>
            </a:ln>
          </p:spPr>
          <p:txBody>
            <a:bodyPr anchor="ctr">
              <a:spAutoFit/>
            </a:bodyPr>
            <a:lstStyle/>
            <a:p>
              <a:endParaRPr lang="en-US"/>
            </a:p>
          </p:txBody>
        </p:sp>
        <p:sp>
          <p:nvSpPr>
            <p:cNvPr id="52257" name="Text Box 33"/>
            <p:cNvSpPr txBox="1">
              <a:spLocks noChangeArrowheads="1"/>
            </p:cNvSpPr>
            <p:nvPr/>
          </p:nvSpPr>
          <p:spPr bwMode="auto">
            <a:xfrm>
              <a:off x="68" y="2014"/>
              <a:ext cx="2741" cy="327"/>
            </a:xfrm>
            <a:prstGeom prst="rect">
              <a:avLst/>
            </a:prstGeom>
            <a:noFill/>
            <a:ln w="9525" algn="ctr">
              <a:noFill/>
              <a:miter lim="800000"/>
              <a:headEnd/>
              <a:tailEnd/>
            </a:ln>
            <a:effectLst/>
          </p:spPr>
          <p:txBody>
            <a:bodyPr wrap="none">
              <a:spAutoFit/>
            </a:bodyPr>
            <a:lstStyle/>
            <a:p>
              <a:pPr>
                <a:defRPr/>
              </a:pPr>
              <a:r>
                <a:rPr lang="en-US" sz="2400" b="1" dirty="0">
                  <a:solidFill>
                    <a:srgbClr val="FF9900"/>
                  </a:solidFill>
                  <a:effectLst>
                    <a:outerShdw blurRad="38100" dist="38100" dir="2700000" algn="tl">
                      <a:srgbClr val="C0C0C0"/>
                    </a:outerShdw>
                  </a:effectLst>
                </a:rPr>
                <a:t>New </a:t>
              </a:r>
              <a:r>
                <a:rPr lang="en-US" sz="2800" b="1" i="1" dirty="0">
                  <a:solidFill>
                    <a:srgbClr val="FF9900"/>
                  </a:solidFill>
                  <a:effectLst>
                    <a:outerShdw blurRad="38100" dist="38100" dir="2700000" algn="tl">
                      <a:srgbClr val="C0C0C0"/>
                    </a:outerShdw>
                  </a:effectLst>
                  <a:latin typeface="Times New Roman" pitchFamily="18" charset="0"/>
                </a:rPr>
                <a:t>e</a:t>
              </a:r>
              <a:r>
                <a:rPr lang="en-US" sz="2800" b="1" baseline="30000" dirty="0">
                  <a:solidFill>
                    <a:srgbClr val="FF9900"/>
                  </a:solidFill>
                  <a:effectLst>
                    <a:outerShdw blurRad="38100" dist="38100" dir="2700000" algn="tl">
                      <a:srgbClr val="C0C0C0"/>
                    </a:outerShdw>
                  </a:effectLst>
                  <a:latin typeface="Symbol" pitchFamily="18" charset="2"/>
                </a:rPr>
                <a:t>-</a:t>
              </a:r>
              <a:r>
                <a:rPr lang="en-US" sz="2400" b="1" dirty="0">
                  <a:solidFill>
                    <a:srgbClr val="FF9900"/>
                  </a:solidFill>
                  <a:effectLst>
                    <a:outerShdw blurRad="38100" dist="38100" dir="2700000" algn="tl">
                      <a:srgbClr val="C0C0C0"/>
                    </a:outerShdw>
                  </a:effectLst>
                </a:rPr>
                <a:t> Transfer Line (340 m)</a:t>
              </a:r>
            </a:p>
          </p:txBody>
        </p:sp>
      </p:grpSp>
      <p:sp>
        <p:nvSpPr>
          <p:cNvPr id="52258" name="Rectangle 34"/>
          <p:cNvSpPr>
            <a:spLocks noChangeArrowheads="1"/>
          </p:cNvSpPr>
          <p:nvPr/>
        </p:nvSpPr>
        <p:spPr bwMode="auto">
          <a:xfrm>
            <a:off x="76200" y="1143000"/>
            <a:ext cx="2352675" cy="1190625"/>
          </a:xfrm>
          <a:prstGeom prst="rect">
            <a:avLst/>
          </a:prstGeom>
          <a:noFill/>
          <a:ln w="9525">
            <a:noFill/>
            <a:miter lim="800000"/>
            <a:headEnd/>
            <a:tailEnd/>
          </a:ln>
          <a:effectLst/>
        </p:spPr>
        <p:txBody>
          <a:bodyPr wrap="none">
            <a:spAutoFit/>
          </a:bodyPr>
          <a:lstStyle/>
          <a:p>
            <a:pPr>
              <a:defRPr/>
            </a:pPr>
            <a:r>
              <a:rPr lang="en-US" sz="3600" b="1" dirty="0">
                <a:solidFill>
                  <a:srgbClr val="CC00CC"/>
                </a:solidFill>
                <a:effectLst>
                  <a:outerShdw blurRad="38100" dist="38100" dir="2700000" algn="tl">
                    <a:srgbClr val="C0C0C0"/>
                  </a:outerShdw>
                </a:effectLst>
                <a:latin typeface="Arial Narrow" pitchFamily="34" charset="0"/>
              </a:rPr>
              <a:t>1.5-15 Å</a:t>
            </a:r>
          </a:p>
          <a:p>
            <a:pPr>
              <a:defRPr/>
            </a:pPr>
            <a:r>
              <a:rPr lang="en-US" sz="3600" b="1" dirty="0">
                <a:solidFill>
                  <a:srgbClr val="CC00CC"/>
                </a:solidFill>
                <a:effectLst>
                  <a:outerShdw blurRad="38100" dist="38100" dir="2700000" algn="tl">
                    <a:srgbClr val="C0C0C0"/>
                  </a:outerShdw>
                </a:effectLst>
                <a:latin typeface="Arial Narrow" pitchFamily="34" charset="0"/>
              </a:rPr>
              <a:t>(14-4.3 GeV)</a:t>
            </a:r>
          </a:p>
        </p:txBody>
      </p:sp>
      <p:grpSp>
        <p:nvGrpSpPr>
          <p:cNvPr id="9" name="Group 35"/>
          <p:cNvGrpSpPr>
            <a:grpSpLocks/>
          </p:cNvGrpSpPr>
          <p:nvPr/>
        </p:nvGrpSpPr>
        <p:grpSpPr bwMode="auto">
          <a:xfrm>
            <a:off x="179388" y="4149725"/>
            <a:ext cx="2016125" cy="1511300"/>
            <a:chOff x="113" y="2614"/>
            <a:chExt cx="1270" cy="952"/>
          </a:xfrm>
        </p:grpSpPr>
        <p:sp>
          <p:nvSpPr>
            <p:cNvPr id="52260" name="Text Box 36"/>
            <p:cNvSpPr txBox="1">
              <a:spLocks noChangeArrowheads="1"/>
            </p:cNvSpPr>
            <p:nvPr/>
          </p:nvSpPr>
          <p:spPr bwMode="auto">
            <a:xfrm>
              <a:off x="113" y="2614"/>
              <a:ext cx="1270" cy="748"/>
            </a:xfrm>
            <a:prstGeom prst="rect">
              <a:avLst/>
            </a:prstGeom>
            <a:noFill/>
            <a:ln w="28575">
              <a:noFill/>
              <a:miter lim="800000"/>
              <a:headEnd/>
              <a:tailEnd type="none" w="lg" len="lg"/>
            </a:ln>
            <a:effectLst/>
          </p:spPr>
          <p:txBody>
            <a:bodyPr>
              <a:spAutoFit/>
            </a:bodyPr>
            <a:lstStyle/>
            <a:p>
              <a:pPr>
                <a:defRPr/>
              </a:pPr>
              <a:r>
                <a:rPr lang="en-US" sz="2400" b="1" dirty="0">
                  <a:solidFill>
                    <a:srgbClr val="33CC33"/>
                  </a:solidFill>
                  <a:effectLst>
                    <a:outerShdw blurRad="38100" dist="38100" dir="2700000" algn="tl">
                      <a:srgbClr val="C0C0C0"/>
                    </a:outerShdw>
                  </a:effectLst>
                </a:rPr>
                <a:t>X-ray Transport Line (200 m)</a:t>
              </a:r>
            </a:p>
          </p:txBody>
        </p:sp>
        <p:sp>
          <p:nvSpPr>
            <p:cNvPr id="10265" name="Line 37"/>
            <p:cNvSpPr>
              <a:spLocks noChangeShapeType="1"/>
            </p:cNvSpPr>
            <p:nvPr/>
          </p:nvSpPr>
          <p:spPr bwMode="auto">
            <a:xfrm>
              <a:off x="567" y="3339"/>
              <a:ext cx="408" cy="227"/>
            </a:xfrm>
            <a:prstGeom prst="line">
              <a:avLst/>
            </a:prstGeom>
            <a:noFill/>
            <a:ln w="28575">
              <a:solidFill>
                <a:srgbClr val="00CC00"/>
              </a:solidFill>
              <a:round/>
              <a:headEnd/>
              <a:tailEnd type="stealth" w="lg" len="lg"/>
            </a:ln>
          </p:spPr>
          <p:txBody>
            <a:bodyPr anchor="ctr"/>
            <a:lstStyle/>
            <a:p>
              <a:endParaRPr lang="en-US"/>
            </a:p>
          </p:txBody>
        </p:sp>
      </p:grpSp>
      <p:pic>
        <p:nvPicPr>
          <p:cNvPr id="52262" name="Picture 38" descr="http://inside.anl.gov/resources/standards/images/logos/ANL_H_Black.jpg"/>
          <p:cNvPicPr>
            <a:picLocks noChangeAspect="1" noChangeArrowheads="1"/>
          </p:cNvPicPr>
          <p:nvPr/>
        </p:nvPicPr>
        <p:blipFill>
          <a:blip r:embed="rId3" cstate="print"/>
          <a:srcRect/>
          <a:stretch>
            <a:fillRect/>
          </a:stretch>
        </p:blipFill>
        <p:spPr bwMode="auto">
          <a:xfrm>
            <a:off x="6553200" y="5568950"/>
            <a:ext cx="1295400" cy="603250"/>
          </a:xfrm>
          <a:prstGeom prst="rect">
            <a:avLst/>
          </a:prstGeom>
          <a:noFill/>
          <a:ln w="19050">
            <a:solidFill>
              <a:srgbClr val="FFFF00"/>
            </a:solidFill>
            <a:miter lim="800000"/>
            <a:headEnd/>
            <a:tailEnd/>
          </a:ln>
          <a:effectLst>
            <a:outerShdw dist="107763" dir="2700000" algn="ctr" rotWithShape="0">
              <a:srgbClr val="808080">
                <a:alpha val="50000"/>
              </a:srgbClr>
            </a:outerShdw>
          </a:effectLst>
        </p:spPr>
      </p:pic>
      <p:pic>
        <p:nvPicPr>
          <p:cNvPr id="52263" name="Picture 39"/>
          <p:cNvPicPr>
            <a:picLocks noChangeAspect="1" noChangeArrowheads="1"/>
          </p:cNvPicPr>
          <p:nvPr/>
        </p:nvPicPr>
        <p:blipFill>
          <a:blip r:embed="rId4" cstate="print"/>
          <a:srcRect/>
          <a:stretch>
            <a:fillRect/>
          </a:stretch>
        </p:blipFill>
        <p:spPr bwMode="auto">
          <a:xfrm>
            <a:off x="4371975" y="6296025"/>
            <a:ext cx="3476625" cy="485775"/>
          </a:xfrm>
          <a:prstGeom prst="rect">
            <a:avLst/>
          </a:prstGeom>
          <a:noFill/>
          <a:ln w="9525">
            <a:solidFill>
              <a:srgbClr val="FF0000"/>
            </a:solidFill>
            <a:miter lim="800000"/>
            <a:headEnd/>
            <a:tailEnd/>
          </a:ln>
          <a:effectLst>
            <a:outerShdw dist="107763" dir="2700000" algn="ctr" rotWithShape="0">
              <a:schemeClr val="bg2">
                <a:alpha val="50000"/>
              </a:schemeClr>
            </a:outerShdw>
          </a:effectLst>
        </p:spPr>
      </p:pic>
      <p:grpSp>
        <p:nvGrpSpPr>
          <p:cNvPr id="10" name="Group 40"/>
          <p:cNvGrpSpPr>
            <a:grpSpLocks/>
          </p:cNvGrpSpPr>
          <p:nvPr/>
        </p:nvGrpSpPr>
        <p:grpSpPr bwMode="auto">
          <a:xfrm>
            <a:off x="8153400" y="4572000"/>
            <a:ext cx="830263" cy="1150938"/>
            <a:chOff x="5136" y="2880"/>
            <a:chExt cx="523" cy="725"/>
          </a:xfrm>
        </p:grpSpPr>
        <p:pic>
          <p:nvPicPr>
            <p:cNvPr id="52265" name="Picture 41" descr="royce2"/>
            <p:cNvPicPr>
              <a:picLocks noChangeAspect="1" noChangeArrowheads="1"/>
            </p:cNvPicPr>
            <p:nvPr/>
          </p:nvPicPr>
          <p:blipFill>
            <a:blip r:embed="rId5" cstate="print"/>
            <a:srcRect/>
            <a:stretch>
              <a:fillRect/>
            </a:stretch>
          </p:blipFill>
          <p:spPr bwMode="auto">
            <a:xfrm>
              <a:off x="5161" y="2880"/>
              <a:ext cx="453" cy="513"/>
            </a:xfrm>
            <a:prstGeom prst="rect">
              <a:avLst/>
            </a:prstGeom>
            <a:solidFill>
              <a:schemeClr val="bg1"/>
            </a:solidFill>
            <a:ln w="28575">
              <a:solidFill>
                <a:srgbClr val="FFFF00"/>
              </a:solidFill>
              <a:miter lim="800000"/>
              <a:headEnd/>
              <a:tailEnd/>
            </a:ln>
            <a:effectLst>
              <a:outerShdw dist="107763" dir="2700000" algn="ctr" rotWithShape="0">
                <a:schemeClr val="folHlink"/>
              </a:outerShdw>
            </a:effectLst>
          </p:spPr>
        </p:pic>
        <p:sp>
          <p:nvSpPr>
            <p:cNvPr id="52266" name="Text Box 42"/>
            <p:cNvSpPr txBox="1">
              <a:spLocks noChangeArrowheads="1"/>
            </p:cNvSpPr>
            <p:nvPr/>
          </p:nvSpPr>
          <p:spPr bwMode="auto">
            <a:xfrm>
              <a:off x="5136" y="3393"/>
              <a:ext cx="523" cy="21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600" b="1" i="1" dirty="0">
                  <a:solidFill>
                    <a:srgbClr val="063DE8"/>
                  </a:solidFill>
                  <a:effectLst>
                    <a:outerShdw blurRad="38100" dist="38100" dir="2700000" algn="tl">
                      <a:srgbClr val="C0C0C0"/>
                    </a:outerShdw>
                  </a:effectLst>
                  <a:latin typeface="Comic Sans MS" pitchFamily="66" charset="0"/>
                </a:rPr>
                <a:t>UCLA</a:t>
              </a:r>
              <a:endParaRPr lang="en-US" sz="1600" b="1" i="1" dirty="0">
                <a:solidFill>
                  <a:schemeClr val="accent2"/>
                </a:solidFill>
                <a:effectLst>
                  <a:outerShdw blurRad="38100" dist="38100" dir="2700000" algn="tl">
                    <a:srgbClr val="C0C0C0"/>
                  </a:outerShdw>
                </a:effectLst>
                <a:latin typeface="Comic Sans MS" pitchFamily="66" charset="0"/>
              </a:endParaRPr>
            </a:p>
          </p:txBody>
        </p:sp>
      </p:grpSp>
      <p:pic>
        <p:nvPicPr>
          <p:cNvPr id="52267" name="Picture 43"/>
          <p:cNvPicPr>
            <a:picLocks noChangeAspect="1" noChangeArrowheads="1"/>
          </p:cNvPicPr>
          <p:nvPr/>
        </p:nvPicPr>
        <p:blipFill>
          <a:blip r:embed="rId6" cstate="print"/>
          <a:srcRect/>
          <a:stretch>
            <a:fillRect/>
          </a:stretch>
        </p:blipFill>
        <p:spPr bwMode="auto">
          <a:xfrm>
            <a:off x="8153400" y="5943600"/>
            <a:ext cx="838200" cy="812800"/>
          </a:xfrm>
          <a:prstGeom prst="rect">
            <a:avLst/>
          </a:prstGeom>
          <a:noFill/>
          <a:ln w="19050">
            <a:solidFill>
              <a:srgbClr val="FFFF00"/>
            </a:solidFill>
            <a:miter lim="800000"/>
            <a:headEnd/>
            <a:tailEnd/>
          </a:ln>
          <a:effectLst>
            <a:outerShdw dist="107763" dir="2700000" algn="ctr" rotWithShape="0">
              <a:schemeClr val="bg2">
                <a:alpha val="50000"/>
              </a:schemeClr>
            </a:outerShdw>
          </a:effectLst>
        </p:spPr>
      </p:pic>
      <p:grpSp>
        <p:nvGrpSpPr>
          <p:cNvPr id="52" name="Group 51"/>
          <p:cNvGrpSpPr/>
          <p:nvPr/>
        </p:nvGrpSpPr>
        <p:grpSpPr>
          <a:xfrm>
            <a:off x="152400" y="152400"/>
            <a:ext cx="4442460" cy="4945380"/>
            <a:chOff x="152400" y="152400"/>
            <a:chExt cx="4442460" cy="4945380"/>
          </a:xfrm>
        </p:grpSpPr>
        <p:pic>
          <p:nvPicPr>
            <p:cNvPr id="45" name="Picture 5" descr="DSC_0271"/>
            <p:cNvPicPr>
              <a:picLocks noChangeAspect="1" noChangeArrowheads="1"/>
            </p:cNvPicPr>
            <p:nvPr/>
          </p:nvPicPr>
          <p:blipFill>
            <a:blip r:embed="rId7" cstate="print">
              <a:lum bright="20000" contrast="40000"/>
            </a:blip>
            <a:srcRect/>
            <a:stretch>
              <a:fillRect/>
            </a:stretch>
          </p:blipFill>
          <p:spPr bwMode="auto">
            <a:xfrm>
              <a:off x="152400" y="152400"/>
              <a:ext cx="4438512" cy="2971800"/>
            </a:xfrm>
            <a:prstGeom prst="rect">
              <a:avLst/>
            </a:prstGeom>
            <a:noFill/>
            <a:ln w="9525">
              <a:noFill/>
              <a:miter lim="800000"/>
              <a:headEnd/>
              <a:tailEnd/>
            </a:ln>
          </p:spPr>
        </p:pic>
        <p:sp>
          <p:nvSpPr>
            <p:cNvPr id="51" name="Freeform 50"/>
            <p:cNvSpPr/>
            <p:nvPr/>
          </p:nvSpPr>
          <p:spPr>
            <a:xfrm>
              <a:off x="167640" y="3116580"/>
              <a:ext cx="4427220" cy="1981200"/>
            </a:xfrm>
            <a:custGeom>
              <a:avLst/>
              <a:gdLst>
                <a:gd name="connsiteX0" fmla="*/ 0 w 4427220"/>
                <a:gd name="connsiteY0" fmla="*/ 0 h 1981200"/>
                <a:gd name="connsiteX1" fmla="*/ 2537460 w 4427220"/>
                <a:gd name="connsiteY1" fmla="*/ 1981200 h 1981200"/>
                <a:gd name="connsiteX2" fmla="*/ 3520440 w 4427220"/>
                <a:gd name="connsiteY2" fmla="*/ 1371600 h 1981200"/>
                <a:gd name="connsiteX3" fmla="*/ 4427220 w 4427220"/>
                <a:gd name="connsiteY3" fmla="*/ 15240 h 1981200"/>
                <a:gd name="connsiteX4" fmla="*/ 0 w 4427220"/>
                <a:gd name="connsiteY4" fmla="*/ 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220" h="1981200">
                  <a:moveTo>
                    <a:pt x="0" y="0"/>
                  </a:moveTo>
                  <a:lnTo>
                    <a:pt x="2537460" y="1981200"/>
                  </a:lnTo>
                  <a:lnTo>
                    <a:pt x="3520440" y="1371600"/>
                  </a:lnTo>
                  <a:lnTo>
                    <a:pt x="4427220" y="15240"/>
                  </a:ln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2240"/>
                                        </p:tgtEl>
                                        <p:attrNameLst>
                                          <p:attrName>style.visibility</p:attrName>
                                        </p:attrNameLst>
                                      </p:cBhvr>
                                      <p:to>
                                        <p:strVal val="visible"/>
                                      </p:to>
                                    </p:set>
                                    <p:animEffect transition="in" filter="wipe(right)">
                                      <p:cBhvr>
                                        <p:cTn id="7" dur="500"/>
                                        <p:tgtEl>
                                          <p:spTgt spid="5224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52247"/>
                                        </p:tgtEl>
                                        <p:attrNameLst>
                                          <p:attrName>style.visibility</p:attrName>
                                        </p:attrNameLst>
                                      </p:cBhvr>
                                      <p:to>
                                        <p:strVal val="visible"/>
                                      </p:to>
                                    </p:set>
                                    <p:animEffect transition="in" filter="wipe(right)">
                                      <p:cBhvr>
                                        <p:cTn id="16" dur="500"/>
                                        <p:tgtEl>
                                          <p:spTgt spid="5224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2245"/>
                                        </p:tgtEl>
                                        <p:attrNameLst>
                                          <p:attrName>style.visibility</p:attrName>
                                        </p:attrNameLst>
                                      </p:cBhvr>
                                      <p:to>
                                        <p:strVal val="visible"/>
                                      </p:to>
                                    </p:set>
                                    <p:animEffect transition="in" filter="wipe(right)">
                                      <p:cBhvr>
                                        <p:cTn id="25" dur="500"/>
                                        <p:tgtEl>
                                          <p:spTgt spid="5224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2244"/>
                                        </p:tgtEl>
                                        <p:attrNameLst>
                                          <p:attrName>style.visibility</p:attrName>
                                        </p:attrNameLst>
                                      </p:cBhvr>
                                      <p:to>
                                        <p:strVal val="visible"/>
                                      </p:to>
                                    </p:set>
                                    <p:animEffect transition="in" filter="wipe(right)">
                                      <p:cBhvr>
                                        <p:cTn id="34" dur="500"/>
                                        <p:tgtEl>
                                          <p:spTgt spid="52244"/>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righ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nimBg="1"/>
      <p:bldP spid="52244" grpId="0" animBg="1"/>
      <p:bldP spid="52245" grpId="0" animBg="1"/>
      <p:bldP spid="522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noFill/>
        </p:spPr>
        <p:txBody>
          <a:bodyPr/>
          <a:lstStyle/>
          <a:p>
            <a:pPr algn="l" eaLnBrk="1" hangingPunct="1"/>
            <a:r>
              <a:rPr lang="en-US" dirty="0" smtClean="0"/>
              <a:t>Introduction</a:t>
            </a:r>
          </a:p>
        </p:txBody>
      </p:sp>
      <p:sp>
        <p:nvSpPr>
          <p:cNvPr id="15364" name="Rectangle 3"/>
          <p:cNvSpPr>
            <a:spLocks noGrp="1" noChangeArrowheads="1"/>
          </p:cNvSpPr>
          <p:nvPr>
            <p:ph type="body" idx="1"/>
          </p:nvPr>
        </p:nvSpPr>
        <p:spPr>
          <a:noFill/>
        </p:spPr>
        <p:txBody>
          <a:bodyPr/>
          <a:lstStyle/>
          <a:p>
            <a:pPr eaLnBrk="1" hangingPunct="1"/>
            <a:r>
              <a:rPr lang="en-US" dirty="0" smtClean="0"/>
              <a:t>Text goes here.</a:t>
            </a:r>
          </a:p>
          <a:p>
            <a:pPr lvl="1" eaLnBrk="1" hangingPunct="1"/>
            <a:r>
              <a:rPr lang="en-US" sz="2000" dirty="0" smtClean="0">
                <a:solidFill>
                  <a:schemeClr val="tx1"/>
                </a:solidFill>
                <a:latin typeface="+mn-lt"/>
              </a:rPr>
              <a:t>Since 2009 an Alignment Diagnostic System (ADS) has been operating at the undulator of the new </a:t>
            </a:r>
            <a:r>
              <a:rPr lang="en-US" sz="2000" dirty="0" err="1" smtClean="0">
                <a:solidFill>
                  <a:schemeClr val="tx1"/>
                </a:solidFill>
                <a:latin typeface="+mn-lt"/>
              </a:rPr>
              <a:t>Linac</a:t>
            </a:r>
            <a:r>
              <a:rPr lang="en-US" sz="2000" dirty="0" smtClean="0">
                <a:solidFill>
                  <a:schemeClr val="tx1"/>
                </a:solidFill>
                <a:latin typeface="+mn-lt"/>
              </a:rPr>
              <a:t> Coherent Light Source at SLAC National Laboratory. The undulator spans a distance of 132 meters and is structured into 33 segments. Each segment is equipped with four hydrostatic leveling sensors and three wire position monitors. This report describes the set up and reflects long time experience gained with ADS.</a:t>
            </a:r>
            <a:endParaRPr lang="en-US" sz="2000" dirty="0" smtClean="0"/>
          </a:p>
        </p:txBody>
      </p:sp>
      <p:sp>
        <p:nvSpPr>
          <p:cNvPr id="6" name="Footer Placeholder 3"/>
          <p:cNvSpPr>
            <a:spLocks noGrp="1"/>
          </p:cNvSpPr>
          <p:nvPr>
            <p:ph type="ftr" sz="quarter" idx="10"/>
          </p:nvPr>
        </p:nvSpPr>
        <p:spPr>
          <a:xfrm>
            <a:off x="2057400" y="6153150"/>
            <a:ext cx="5715000" cy="476250"/>
          </a:xfrm>
          <a:noFill/>
        </p:spPr>
        <p:txBody>
          <a:bodyPr/>
          <a:lstStyle/>
          <a:p>
            <a:pPr>
              <a:defRPr/>
            </a:pPr>
            <a:r>
              <a:rPr lang="en-US" b="0" dirty="0"/>
              <a:t>Experience report with the Alignment Diagnostic System</a:t>
            </a:r>
          </a:p>
          <a:p>
            <a:r>
              <a:rPr lang="en-US" dirty="0" smtClean="0"/>
              <a:t>Page </a:t>
            </a:r>
            <a:fld id="{74DEEA1C-E3EA-45EF-9083-8E3622798752}" type="slidenum">
              <a:rPr lang="en-US"/>
              <a:pPr/>
              <a:t>20</a:t>
            </a:fld>
            <a:endParaRPr lang="en-US" dirty="0"/>
          </a:p>
          <a:p>
            <a:pPr algn="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Position Monitor *</a:t>
            </a:r>
            <a:endParaRPr lang="en-US" dirty="0"/>
          </a:p>
        </p:txBody>
      </p:sp>
      <p:sp>
        <p:nvSpPr>
          <p:cNvPr id="4" name="Footer Placeholder 3"/>
          <p:cNvSpPr>
            <a:spLocks noGrp="1"/>
          </p:cNvSpPr>
          <p:nvPr>
            <p:ph type="ftr" sz="quarter" idx="10"/>
          </p:nvPr>
        </p:nvSpPr>
        <p:spPr/>
        <p:txBody>
          <a:bodyPr/>
          <a:lstStyle/>
          <a:p>
            <a:pPr>
              <a:defRPr/>
            </a:pPr>
            <a:r>
              <a:rPr lang="en-US" b="0" dirty="0"/>
              <a:t>Experience report with the Alignment Diagnostic System</a:t>
            </a:r>
          </a:p>
          <a:p>
            <a:pPr>
              <a:defRPr/>
            </a:pPr>
            <a:r>
              <a:rPr lang="en-US" dirty="0" smtClean="0"/>
              <a:t>Page </a:t>
            </a:r>
            <a:fld id="{01766A07-827C-4FDF-BD00-57D0EEAD3B43}" type="slidenum">
              <a:rPr lang="en-US" smtClean="0"/>
              <a:pPr>
                <a:defRPr/>
              </a:pPr>
              <a:t>21</a:t>
            </a:fld>
            <a:endParaRPr lang="en-US" dirty="0" smtClean="0"/>
          </a:p>
          <a:p>
            <a:pPr>
              <a:defRPr/>
            </a:pPr>
            <a:endParaRPr lang="en-US" dirty="0"/>
          </a:p>
        </p:txBody>
      </p:sp>
      <p:grpSp>
        <p:nvGrpSpPr>
          <p:cNvPr id="3" name="Group 66"/>
          <p:cNvGrpSpPr>
            <a:grpSpLocks/>
          </p:cNvGrpSpPr>
          <p:nvPr/>
        </p:nvGrpSpPr>
        <p:grpSpPr bwMode="auto">
          <a:xfrm>
            <a:off x="228600" y="1524000"/>
            <a:ext cx="8610600" cy="3462337"/>
            <a:chOff x="144" y="1247"/>
            <a:chExt cx="5424" cy="2181"/>
          </a:xfrm>
        </p:grpSpPr>
        <p:sp>
          <p:nvSpPr>
            <p:cNvPr id="6" name="Text Box 2"/>
            <p:cNvSpPr txBox="1">
              <a:spLocks noChangeArrowheads="1"/>
            </p:cNvSpPr>
            <p:nvPr/>
          </p:nvSpPr>
          <p:spPr bwMode="auto">
            <a:xfrm>
              <a:off x="144" y="3024"/>
              <a:ext cx="5424" cy="404"/>
            </a:xfrm>
            <a:prstGeom prst="rect">
              <a:avLst/>
            </a:prstGeom>
            <a:solidFill>
              <a:schemeClr val="accent1"/>
            </a:solidFill>
            <a:ln w="9525">
              <a:noFill/>
              <a:miter lim="800000"/>
              <a:headEnd/>
              <a:tailEnd/>
            </a:ln>
            <a:effectLst/>
          </p:spPr>
          <p:txBody>
            <a:bodyPr>
              <a:spAutoFit/>
            </a:bodyPr>
            <a:lstStyle/>
            <a:p>
              <a:pPr algn="l"/>
              <a:r>
                <a:rPr lang="en-US" sz="1800" b="0"/>
                <a:t>	Monitor Length		 74	Millimeter</a:t>
              </a:r>
            </a:p>
            <a:p>
              <a:pPr algn="l"/>
              <a:r>
                <a:rPr lang="en-US" sz="1800" b="0"/>
                <a:t>	Monitor GAP 		   8 	Millimeter Square	</a:t>
              </a:r>
            </a:p>
          </p:txBody>
        </p:sp>
        <p:pic>
          <p:nvPicPr>
            <p:cNvPr id="7" name="Picture 15" descr="Fielddistribution%20dec17"/>
            <p:cNvPicPr>
              <a:picLocks noChangeAspect="1" noChangeArrowheads="1"/>
            </p:cNvPicPr>
            <p:nvPr/>
          </p:nvPicPr>
          <p:blipFill>
            <a:blip r:embed="rId2" cstate="print"/>
            <a:srcRect/>
            <a:stretch>
              <a:fillRect/>
            </a:stretch>
          </p:blipFill>
          <p:spPr bwMode="auto">
            <a:xfrm>
              <a:off x="3648" y="1248"/>
              <a:ext cx="1920" cy="1766"/>
            </a:xfrm>
            <a:prstGeom prst="rect">
              <a:avLst/>
            </a:prstGeom>
            <a:noFill/>
            <a:ln w="9525">
              <a:noFill/>
              <a:miter lim="800000"/>
              <a:headEnd/>
              <a:tailEnd/>
            </a:ln>
          </p:spPr>
        </p:pic>
        <p:pic>
          <p:nvPicPr>
            <p:cNvPr id="8" name="Picture 16" descr="mw side view crop"/>
            <p:cNvPicPr>
              <a:picLocks noChangeAspect="1" noChangeArrowheads="1"/>
            </p:cNvPicPr>
            <p:nvPr/>
          </p:nvPicPr>
          <p:blipFill>
            <a:blip r:embed="rId3" cstate="print"/>
            <a:srcRect/>
            <a:stretch>
              <a:fillRect/>
            </a:stretch>
          </p:blipFill>
          <p:spPr bwMode="auto">
            <a:xfrm>
              <a:off x="144" y="1247"/>
              <a:ext cx="1729" cy="1740"/>
            </a:xfrm>
            <a:prstGeom prst="rect">
              <a:avLst/>
            </a:prstGeom>
            <a:noFill/>
          </p:spPr>
        </p:pic>
        <p:pic>
          <p:nvPicPr>
            <p:cNvPr id="9" name="Picture 17" descr="Monitor"/>
            <p:cNvPicPr>
              <a:picLocks noChangeAspect="1" noChangeArrowheads="1"/>
            </p:cNvPicPr>
            <p:nvPr/>
          </p:nvPicPr>
          <p:blipFill>
            <a:blip r:embed="rId4" cstate="print"/>
            <a:srcRect/>
            <a:stretch>
              <a:fillRect/>
            </a:stretch>
          </p:blipFill>
          <p:spPr bwMode="auto">
            <a:xfrm>
              <a:off x="1728" y="1248"/>
              <a:ext cx="1893" cy="1758"/>
            </a:xfrm>
            <a:prstGeom prst="rect">
              <a:avLst/>
            </a:prstGeom>
            <a:noFill/>
            <a:ln w="9525">
              <a:noFill/>
              <a:miter lim="800000"/>
              <a:headEnd/>
              <a:tailEnd/>
            </a:ln>
          </p:spPr>
        </p:pic>
      </p:grpSp>
      <p:sp>
        <p:nvSpPr>
          <p:cNvPr id="10" name="TextBox 9"/>
          <p:cNvSpPr txBox="1"/>
          <p:nvPr/>
        </p:nvSpPr>
        <p:spPr>
          <a:xfrm>
            <a:off x="228600" y="5030787"/>
            <a:ext cx="5235857" cy="276999"/>
          </a:xfrm>
          <a:prstGeom prst="rect">
            <a:avLst/>
          </a:prstGeom>
          <a:noFill/>
        </p:spPr>
        <p:txBody>
          <a:bodyPr wrap="none" rtlCol="0">
            <a:spAutoFit/>
          </a:bodyPr>
          <a:lstStyle/>
          <a:p>
            <a:r>
              <a:rPr lang="en-US" sz="1200" dirty="0" smtClean="0"/>
              <a:t>* Original design from DESY as contribution to the FFTB experiment at SLAC, 1991</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LCLS - WPM system sensitivity – e.g. response on social noise -</a:t>
            </a:r>
            <a:endParaRPr lang="en-US"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22</a:t>
            </a:fld>
            <a:endParaRPr lang="en-US" smtClean="0"/>
          </a:p>
          <a:p>
            <a:pPr>
              <a:defRPr/>
            </a:pPr>
            <a:endParaRPr lang="en-US" dirty="0"/>
          </a:p>
        </p:txBody>
      </p:sp>
      <p:sp>
        <p:nvSpPr>
          <p:cNvPr id="5" name="TextBox 4"/>
          <p:cNvSpPr txBox="1"/>
          <p:nvPr/>
        </p:nvSpPr>
        <p:spPr>
          <a:xfrm>
            <a:off x="7871982" y="5714426"/>
            <a:ext cx="661199" cy="461665"/>
          </a:xfrm>
          <a:prstGeom prst="rect">
            <a:avLst/>
          </a:prstGeom>
          <a:noFill/>
        </p:spPr>
        <p:txBody>
          <a:bodyPr wrap="square" rtlCol="0">
            <a:spAutoFit/>
          </a:bodyPr>
          <a:lstStyle/>
          <a:p>
            <a:r>
              <a:rPr lang="en-US" sz="1200" dirty="0" smtClean="0"/>
              <a:t>15</a:t>
            </a:r>
            <a:r>
              <a:rPr lang="en-US" sz="1200" baseline="30000" dirty="0" smtClean="0"/>
              <a:t>th</a:t>
            </a:r>
            <a:endParaRPr lang="en-US" sz="1200" dirty="0" smtClean="0"/>
          </a:p>
          <a:p>
            <a:r>
              <a:rPr lang="en-US" sz="1200" dirty="0" smtClean="0"/>
              <a:t>19.6</a:t>
            </a:r>
            <a:r>
              <a:rPr lang="en-US" sz="800" dirty="0" smtClean="0"/>
              <a:t>Hz</a:t>
            </a:r>
            <a:endParaRPr lang="en-US" sz="800" dirty="0"/>
          </a:p>
        </p:txBody>
      </p:sp>
      <p:sp>
        <p:nvSpPr>
          <p:cNvPr id="6" name="Down Arrow 5"/>
          <p:cNvSpPr/>
          <p:nvPr/>
        </p:nvSpPr>
        <p:spPr bwMode="auto">
          <a:xfrm>
            <a:off x="1073681" y="1769664"/>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Down Arrow 6"/>
          <p:cNvSpPr/>
          <p:nvPr/>
        </p:nvSpPr>
        <p:spPr bwMode="auto">
          <a:xfrm>
            <a:off x="1577210" y="1769664"/>
            <a:ext cx="145530" cy="3965373"/>
          </a:xfrm>
          <a:prstGeom prst="downArrow">
            <a:avLst/>
          </a:prstGeom>
          <a:solidFill>
            <a:schemeClr val="accent5">
              <a:lumMod val="9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Down Arrow 7"/>
          <p:cNvSpPr/>
          <p:nvPr/>
        </p:nvSpPr>
        <p:spPr bwMode="auto">
          <a:xfrm>
            <a:off x="2088056" y="1769664"/>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Down Arrow 8"/>
          <p:cNvSpPr/>
          <p:nvPr/>
        </p:nvSpPr>
        <p:spPr bwMode="auto">
          <a:xfrm>
            <a:off x="2600121" y="1769664"/>
            <a:ext cx="145530" cy="3965373"/>
          </a:xfrm>
          <a:prstGeom prst="downArrow">
            <a:avLst/>
          </a:prstGeom>
          <a:solidFill>
            <a:schemeClr val="accent5">
              <a:lumMod val="9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Down Arrow 9"/>
          <p:cNvSpPr/>
          <p:nvPr/>
        </p:nvSpPr>
        <p:spPr bwMode="auto">
          <a:xfrm>
            <a:off x="3082923" y="1769664"/>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Down Arrow 10"/>
          <p:cNvSpPr/>
          <p:nvPr/>
        </p:nvSpPr>
        <p:spPr bwMode="auto">
          <a:xfrm>
            <a:off x="3594987" y="1769664"/>
            <a:ext cx="145530" cy="3965373"/>
          </a:xfrm>
          <a:prstGeom prst="downArrow">
            <a:avLst/>
          </a:prstGeom>
          <a:solidFill>
            <a:schemeClr val="accent5">
              <a:lumMod val="9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Down Arrow 11"/>
          <p:cNvSpPr/>
          <p:nvPr/>
        </p:nvSpPr>
        <p:spPr bwMode="auto">
          <a:xfrm>
            <a:off x="4070476" y="1769664"/>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Down Arrow 12"/>
          <p:cNvSpPr/>
          <p:nvPr/>
        </p:nvSpPr>
        <p:spPr bwMode="auto">
          <a:xfrm>
            <a:off x="4569126" y="1761130"/>
            <a:ext cx="145530" cy="3965373"/>
          </a:xfrm>
          <a:prstGeom prst="downArrow">
            <a:avLst/>
          </a:prstGeom>
          <a:solidFill>
            <a:schemeClr val="accent5">
              <a:lumMod val="9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Down Arrow 13"/>
          <p:cNvSpPr/>
          <p:nvPr/>
        </p:nvSpPr>
        <p:spPr bwMode="auto">
          <a:xfrm>
            <a:off x="5072655" y="1761130"/>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Down Arrow 14"/>
          <p:cNvSpPr/>
          <p:nvPr/>
        </p:nvSpPr>
        <p:spPr bwMode="auto">
          <a:xfrm>
            <a:off x="5583501" y="1761130"/>
            <a:ext cx="145530" cy="3965373"/>
          </a:xfrm>
          <a:prstGeom prst="downArrow">
            <a:avLst/>
          </a:prstGeom>
          <a:solidFill>
            <a:schemeClr val="accent5">
              <a:lumMod val="9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Down Arrow 15"/>
          <p:cNvSpPr/>
          <p:nvPr/>
        </p:nvSpPr>
        <p:spPr bwMode="auto">
          <a:xfrm>
            <a:off x="6095566" y="1761130"/>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Down Arrow 16"/>
          <p:cNvSpPr/>
          <p:nvPr/>
        </p:nvSpPr>
        <p:spPr bwMode="auto">
          <a:xfrm>
            <a:off x="6578368" y="1761130"/>
            <a:ext cx="145530" cy="3965373"/>
          </a:xfrm>
          <a:prstGeom prst="downArrow">
            <a:avLst/>
          </a:prstGeom>
          <a:solidFill>
            <a:schemeClr val="accent5">
              <a:lumMod val="9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8" name="Down Arrow 17"/>
          <p:cNvSpPr/>
          <p:nvPr/>
        </p:nvSpPr>
        <p:spPr bwMode="auto">
          <a:xfrm>
            <a:off x="7090432" y="1761130"/>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Down Arrow 18"/>
          <p:cNvSpPr/>
          <p:nvPr/>
        </p:nvSpPr>
        <p:spPr bwMode="auto">
          <a:xfrm>
            <a:off x="7573236" y="1761130"/>
            <a:ext cx="145530" cy="3965373"/>
          </a:xfrm>
          <a:prstGeom prst="downArrow">
            <a:avLst/>
          </a:prstGeom>
          <a:solidFill>
            <a:schemeClr val="accent5">
              <a:lumMod val="9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822568" y="5714426"/>
            <a:ext cx="661199" cy="461665"/>
          </a:xfrm>
          <a:prstGeom prst="rect">
            <a:avLst/>
          </a:prstGeom>
          <a:noFill/>
        </p:spPr>
        <p:txBody>
          <a:bodyPr wrap="square" rtlCol="0">
            <a:spAutoFit/>
          </a:bodyPr>
          <a:lstStyle/>
          <a:p>
            <a:r>
              <a:rPr lang="en-US" sz="1200" dirty="0" smtClean="0"/>
              <a:t>1</a:t>
            </a:r>
            <a:r>
              <a:rPr lang="en-US" sz="1200" baseline="30000" dirty="0" smtClean="0"/>
              <a:t>st</a:t>
            </a:r>
            <a:endParaRPr lang="en-US" sz="1200" dirty="0" smtClean="0"/>
          </a:p>
          <a:p>
            <a:r>
              <a:rPr lang="en-US" sz="1200" dirty="0" smtClean="0"/>
              <a:t>1.3</a:t>
            </a:r>
            <a:r>
              <a:rPr lang="en-US" sz="800" dirty="0" smtClean="0"/>
              <a:t>Hz</a:t>
            </a:r>
            <a:endParaRPr lang="en-US" sz="800" dirty="0"/>
          </a:p>
        </p:txBody>
      </p:sp>
      <p:sp>
        <p:nvSpPr>
          <p:cNvPr id="21" name="TextBox 20"/>
          <p:cNvSpPr txBox="1"/>
          <p:nvPr/>
        </p:nvSpPr>
        <p:spPr>
          <a:xfrm>
            <a:off x="1318773" y="5714426"/>
            <a:ext cx="661199" cy="461665"/>
          </a:xfrm>
          <a:prstGeom prst="rect">
            <a:avLst/>
          </a:prstGeom>
          <a:noFill/>
        </p:spPr>
        <p:txBody>
          <a:bodyPr wrap="square" rtlCol="0">
            <a:spAutoFit/>
          </a:bodyPr>
          <a:lstStyle/>
          <a:p>
            <a:r>
              <a:rPr lang="en-US" sz="1200" dirty="0" smtClean="0">
                <a:solidFill>
                  <a:schemeClr val="accent1">
                    <a:lumMod val="75000"/>
                  </a:schemeClr>
                </a:solidFill>
              </a:rPr>
              <a:t>2</a:t>
            </a:r>
            <a:r>
              <a:rPr lang="en-US" sz="1200" baseline="30000" dirty="0" smtClean="0">
                <a:solidFill>
                  <a:schemeClr val="accent1">
                    <a:lumMod val="75000"/>
                  </a:schemeClr>
                </a:solidFill>
              </a:rPr>
              <a:t>nd</a:t>
            </a:r>
            <a:endParaRPr lang="en-US" sz="1200" dirty="0" smtClean="0">
              <a:solidFill>
                <a:schemeClr val="accent1">
                  <a:lumMod val="75000"/>
                </a:schemeClr>
              </a:solidFill>
            </a:endParaRPr>
          </a:p>
          <a:p>
            <a:r>
              <a:rPr lang="en-US" sz="1200" dirty="0" smtClean="0">
                <a:solidFill>
                  <a:schemeClr val="accent1">
                    <a:lumMod val="75000"/>
                  </a:schemeClr>
                </a:solidFill>
              </a:rPr>
              <a:t>2.6</a:t>
            </a:r>
            <a:r>
              <a:rPr lang="en-US" sz="800" dirty="0" smtClean="0">
                <a:solidFill>
                  <a:schemeClr val="accent1">
                    <a:lumMod val="75000"/>
                  </a:schemeClr>
                </a:solidFill>
              </a:rPr>
              <a:t>Hz</a:t>
            </a:r>
            <a:endParaRPr lang="en-US" sz="800" dirty="0">
              <a:solidFill>
                <a:schemeClr val="accent1">
                  <a:lumMod val="75000"/>
                </a:schemeClr>
              </a:solidFill>
            </a:endParaRPr>
          </a:p>
        </p:txBody>
      </p:sp>
      <p:sp>
        <p:nvSpPr>
          <p:cNvPr id="22" name="TextBox 21"/>
          <p:cNvSpPr txBox="1"/>
          <p:nvPr/>
        </p:nvSpPr>
        <p:spPr>
          <a:xfrm>
            <a:off x="1845476" y="5714426"/>
            <a:ext cx="661199" cy="461665"/>
          </a:xfrm>
          <a:prstGeom prst="rect">
            <a:avLst/>
          </a:prstGeom>
          <a:noFill/>
        </p:spPr>
        <p:txBody>
          <a:bodyPr wrap="square" rtlCol="0">
            <a:spAutoFit/>
          </a:bodyPr>
          <a:lstStyle/>
          <a:p>
            <a:r>
              <a:rPr lang="en-US" sz="1200" dirty="0" smtClean="0"/>
              <a:t>3</a:t>
            </a:r>
            <a:r>
              <a:rPr lang="en-US" sz="1200" baseline="30000" dirty="0" smtClean="0"/>
              <a:t>rd</a:t>
            </a:r>
            <a:endParaRPr lang="en-US" sz="1200" dirty="0" smtClean="0"/>
          </a:p>
          <a:p>
            <a:r>
              <a:rPr lang="en-US" sz="1200" dirty="0" smtClean="0"/>
              <a:t>3.9</a:t>
            </a:r>
            <a:r>
              <a:rPr lang="en-US" sz="800" dirty="0" smtClean="0"/>
              <a:t>Hz</a:t>
            </a:r>
            <a:endParaRPr lang="en-US" sz="800" dirty="0"/>
          </a:p>
        </p:txBody>
      </p:sp>
      <p:sp>
        <p:nvSpPr>
          <p:cNvPr id="23" name="TextBox 22"/>
          <p:cNvSpPr txBox="1"/>
          <p:nvPr/>
        </p:nvSpPr>
        <p:spPr>
          <a:xfrm>
            <a:off x="2364856" y="5714426"/>
            <a:ext cx="661199" cy="461665"/>
          </a:xfrm>
          <a:prstGeom prst="rect">
            <a:avLst/>
          </a:prstGeom>
          <a:noFill/>
        </p:spPr>
        <p:txBody>
          <a:bodyPr wrap="square" rtlCol="0">
            <a:spAutoFit/>
          </a:bodyPr>
          <a:lstStyle/>
          <a:p>
            <a:r>
              <a:rPr lang="en-US" sz="1200" dirty="0" smtClean="0">
                <a:solidFill>
                  <a:schemeClr val="accent1">
                    <a:lumMod val="75000"/>
                  </a:schemeClr>
                </a:solidFill>
              </a:rPr>
              <a:t>4</a:t>
            </a:r>
            <a:r>
              <a:rPr lang="en-US" sz="1200" baseline="30000" dirty="0" smtClean="0">
                <a:solidFill>
                  <a:schemeClr val="accent1">
                    <a:lumMod val="75000"/>
                  </a:schemeClr>
                </a:solidFill>
              </a:rPr>
              <a:t>th</a:t>
            </a:r>
            <a:endParaRPr lang="en-US" sz="1200" dirty="0" smtClean="0">
              <a:solidFill>
                <a:schemeClr val="accent1">
                  <a:lumMod val="75000"/>
                </a:schemeClr>
              </a:solidFill>
            </a:endParaRPr>
          </a:p>
          <a:p>
            <a:r>
              <a:rPr lang="en-US" sz="1200" dirty="0" smtClean="0">
                <a:solidFill>
                  <a:schemeClr val="accent1">
                    <a:lumMod val="75000"/>
                  </a:schemeClr>
                </a:solidFill>
              </a:rPr>
              <a:t>5.2</a:t>
            </a:r>
            <a:r>
              <a:rPr lang="en-US" sz="800" dirty="0" smtClean="0">
                <a:solidFill>
                  <a:schemeClr val="accent1">
                    <a:lumMod val="75000"/>
                  </a:schemeClr>
                </a:solidFill>
              </a:rPr>
              <a:t>Hz</a:t>
            </a:r>
            <a:endParaRPr lang="en-US" sz="800" dirty="0">
              <a:solidFill>
                <a:schemeClr val="accent1">
                  <a:lumMod val="75000"/>
                </a:schemeClr>
              </a:solidFill>
            </a:endParaRPr>
          </a:p>
        </p:txBody>
      </p:sp>
      <p:sp>
        <p:nvSpPr>
          <p:cNvPr id="24" name="TextBox 23"/>
          <p:cNvSpPr txBox="1"/>
          <p:nvPr/>
        </p:nvSpPr>
        <p:spPr>
          <a:xfrm>
            <a:off x="2853755" y="5714426"/>
            <a:ext cx="661199" cy="459235"/>
          </a:xfrm>
          <a:prstGeom prst="rect">
            <a:avLst/>
          </a:prstGeom>
          <a:noFill/>
        </p:spPr>
        <p:txBody>
          <a:bodyPr wrap="square" rtlCol="0">
            <a:spAutoFit/>
          </a:bodyPr>
          <a:lstStyle/>
          <a:p>
            <a:r>
              <a:rPr lang="en-US" sz="1200" dirty="0" smtClean="0"/>
              <a:t>5</a:t>
            </a:r>
            <a:r>
              <a:rPr lang="en-US" sz="1200" baseline="30000" dirty="0" smtClean="0"/>
              <a:t>th</a:t>
            </a:r>
            <a:endParaRPr lang="en-US" sz="1200" dirty="0" smtClean="0"/>
          </a:p>
          <a:p>
            <a:r>
              <a:rPr lang="en-US" sz="1200" dirty="0" smtClean="0"/>
              <a:t>6.5</a:t>
            </a:r>
            <a:r>
              <a:rPr lang="en-US" sz="800" dirty="0" smtClean="0"/>
              <a:t>Hz</a:t>
            </a:r>
            <a:endParaRPr lang="en-US" sz="800" dirty="0"/>
          </a:p>
        </p:txBody>
      </p:sp>
      <p:sp>
        <p:nvSpPr>
          <p:cNvPr id="25" name="TextBox 24"/>
          <p:cNvSpPr txBox="1"/>
          <p:nvPr/>
        </p:nvSpPr>
        <p:spPr>
          <a:xfrm>
            <a:off x="3351189" y="5714426"/>
            <a:ext cx="661199" cy="461665"/>
          </a:xfrm>
          <a:prstGeom prst="rect">
            <a:avLst/>
          </a:prstGeom>
          <a:noFill/>
        </p:spPr>
        <p:txBody>
          <a:bodyPr wrap="square" rtlCol="0">
            <a:spAutoFit/>
          </a:bodyPr>
          <a:lstStyle/>
          <a:p>
            <a:r>
              <a:rPr lang="en-US" sz="1200" dirty="0" smtClean="0">
                <a:solidFill>
                  <a:schemeClr val="accent1">
                    <a:lumMod val="75000"/>
                  </a:schemeClr>
                </a:solidFill>
              </a:rPr>
              <a:t>6</a:t>
            </a:r>
            <a:r>
              <a:rPr lang="en-US" sz="1200" baseline="30000" dirty="0" smtClean="0">
                <a:solidFill>
                  <a:schemeClr val="accent1">
                    <a:lumMod val="75000"/>
                  </a:schemeClr>
                </a:solidFill>
              </a:rPr>
              <a:t>th</a:t>
            </a:r>
            <a:endParaRPr lang="en-US" sz="1200" dirty="0" smtClean="0">
              <a:solidFill>
                <a:schemeClr val="accent1">
                  <a:lumMod val="75000"/>
                </a:schemeClr>
              </a:solidFill>
            </a:endParaRPr>
          </a:p>
          <a:p>
            <a:r>
              <a:rPr lang="en-US" sz="1200" dirty="0" smtClean="0">
                <a:solidFill>
                  <a:schemeClr val="accent1">
                    <a:lumMod val="75000"/>
                  </a:schemeClr>
                </a:solidFill>
              </a:rPr>
              <a:t>7.8</a:t>
            </a:r>
            <a:r>
              <a:rPr lang="en-US" sz="800" dirty="0" smtClean="0">
                <a:solidFill>
                  <a:schemeClr val="accent1">
                    <a:lumMod val="75000"/>
                  </a:schemeClr>
                </a:solidFill>
              </a:rPr>
              <a:t>Hz</a:t>
            </a:r>
            <a:endParaRPr lang="en-US" sz="800" dirty="0">
              <a:solidFill>
                <a:schemeClr val="accent1">
                  <a:lumMod val="75000"/>
                </a:schemeClr>
              </a:solidFill>
            </a:endParaRPr>
          </a:p>
        </p:txBody>
      </p:sp>
      <p:sp>
        <p:nvSpPr>
          <p:cNvPr id="26" name="TextBox 25"/>
          <p:cNvSpPr txBox="1"/>
          <p:nvPr/>
        </p:nvSpPr>
        <p:spPr>
          <a:xfrm>
            <a:off x="3848622" y="5714426"/>
            <a:ext cx="661199" cy="461665"/>
          </a:xfrm>
          <a:prstGeom prst="rect">
            <a:avLst/>
          </a:prstGeom>
          <a:noFill/>
        </p:spPr>
        <p:txBody>
          <a:bodyPr wrap="square" rtlCol="0">
            <a:spAutoFit/>
          </a:bodyPr>
          <a:lstStyle/>
          <a:p>
            <a:r>
              <a:rPr lang="en-US" sz="1200" dirty="0" smtClean="0"/>
              <a:t>7</a:t>
            </a:r>
            <a:r>
              <a:rPr lang="en-US" sz="1200" baseline="30000" dirty="0" smtClean="0"/>
              <a:t>th</a:t>
            </a:r>
            <a:endParaRPr lang="en-US" sz="1200" dirty="0" smtClean="0"/>
          </a:p>
          <a:p>
            <a:r>
              <a:rPr lang="en-US" sz="1200" dirty="0" smtClean="0"/>
              <a:t>9.1</a:t>
            </a:r>
            <a:r>
              <a:rPr lang="en-US" sz="800" dirty="0" smtClean="0"/>
              <a:t>Hz</a:t>
            </a:r>
            <a:endParaRPr lang="en-US" sz="800" dirty="0"/>
          </a:p>
        </p:txBody>
      </p:sp>
      <p:sp>
        <p:nvSpPr>
          <p:cNvPr id="27" name="TextBox 26"/>
          <p:cNvSpPr txBox="1"/>
          <p:nvPr/>
        </p:nvSpPr>
        <p:spPr>
          <a:xfrm>
            <a:off x="4346056" y="5714426"/>
            <a:ext cx="661199" cy="461665"/>
          </a:xfrm>
          <a:prstGeom prst="rect">
            <a:avLst/>
          </a:prstGeom>
          <a:noFill/>
        </p:spPr>
        <p:txBody>
          <a:bodyPr wrap="square" rtlCol="0">
            <a:spAutoFit/>
          </a:bodyPr>
          <a:lstStyle/>
          <a:p>
            <a:r>
              <a:rPr lang="en-US" sz="1200" dirty="0" smtClean="0">
                <a:solidFill>
                  <a:schemeClr val="accent1">
                    <a:lumMod val="75000"/>
                  </a:schemeClr>
                </a:solidFill>
              </a:rPr>
              <a:t>8</a:t>
            </a:r>
            <a:r>
              <a:rPr lang="en-US" sz="1200" baseline="30000" dirty="0" smtClean="0">
                <a:solidFill>
                  <a:schemeClr val="accent1">
                    <a:lumMod val="75000"/>
                  </a:schemeClr>
                </a:solidFill>
              </a:rPr>
              <a:t>th</a:t>
            </a:r>
            <a:endParaRPr lang="en-US" sz="1200" dirty="0" smtClean="0">
              <a:solidFill>
                <a:schemeClr val="accent1">
                  <a:lumMod val="75000"/>
                </a:schemeClr>
              </a:solidFill>
            </a:endParaRPr>
          </a:p>
          <a:p>
            <a:r>
              <a:rPr lang="en-US" sz="1200" dirty="0" smtClean="0">
                <a:solidFill>
                  <a:schemeClr val="accent1">
                    <a:lumMod val="75000"/>
                  </a:schemeClr>
                </a:solidFill>
              </a:rPr>
              <a:t>10.4</a:t>
            </a:r>
            <a:r>
              <a:rPr lang="en-US" sz="800" dirty="0" smtClean="0">
                <a:solidFill>
                  <a:schemeClr val="accent1">
                    <a:lumMod val="75000"/>
                  </a:schemeClr>
                </a:solidFill>
              </a:rPr>
              <a:t>Hz</a:t>
            </a:r>
            <a:endParaRPr lang="en-US" sz="800" dirty="0">
              <a:solidFill>
                <a:schemeClr val="accent1">
                  <a:lumMod val="75000"/>
                </a:schemeClr>
              </a:solidFill>
            </a:endParaRPr>
          </a:p>
        </p:txBody>
      </p:sp>
      <p:sp>
        <p:nvSpPr>
          <p:cNvPr id="28" name="TextBox 27"/>
          <p:cNvSpPr txBox="1"/>
          <p:nvPr/>
        </p:nvSpPr>
        <p:spPr>
          <a:xfrm>
            <a:off x="4836174" y="5714426"/>
            <a:ext cx="661199" cy="461665"/>
          </a:xfrm>
          <a:prstGeom prst="rect">
            <a:avLst/>
          </a:prstGeom>
          <a:noFill/>
        </p:spPr>
        <p:txBody>
          <a:bodyPr wrap="square" rtlCol="0">
            <a:spAutoFit/>
          </a:bodyPr>
          <a:lstStyle/>
          <a:p>
            <a:r>
              <a:rPr lang="en-US" sz="1200" dirty="0" smtClean="0"/>
              <a:t>9</a:t>
            </a:r>
            <a:r>
              <a:rPr lang="en-US" sz="1200" baseline="30000" dirty="0" smtClean="0"/>
              <a:t>th</a:t>
            </a:r>
            <a:endParaRPr lang="en-US" sz="1200" dirty="0" smtClean="0"/>
          </a:p>
          <a:p>
            <a:r>
              <a:rPr lang="en-US" sz="1200" dirty="0" smtClean="0"/>
              <a:t>11.8</a:t>
            </a:r>
            <a:r>
              <a:rPr lang="en-US" sz="800" dirty="0" smtClean="0"/>
              <a:t>Hz</a:t>
            </a:r>
            <a:endParaRPr lang="en-US" sz="800" dirty="0"/>
          </a:p>
        </p:txBody>
      </p:sp>
      <p:sp>
        <p:nvSpPr>
          <p:cNvPr id="29" name="TextBox 28"/>
          <p:cNvSpPr txBox="1"/>
          <p:nvPr/>
        </p:nvSpPr>
        <p:spPr>
          <a:xfrm>
            <a:off x="5326293" y="5714426"/>
            <a:ext cx="661199" cy="461665"/>
          </a:xfrm>
          <a:prstGeom prst="rect">
            <a:avLst/>
          </a:prstGeom>
          <a:noFill/>
        </p:spPr>
        <p:txBody>
          <a:bodyPr wrap="square" rtlCol="0">
            <a:spAutoFit/>
          </a:bodyPr>
          <a:lstStyle/>
          <a:p>
            <a:r>
              <a:rPr lang="en-US" sz="1200" dirty="0" smtClean="0">
                <a:solidFill>
                  <a:schemeClr val="accent1">
                    <a:lumMod val="75000"/>
                  </a:schemeClr>
                </a:solidFill>
              </a:rPr>
              <a:t>10</a:t>
            </a:r>
            <a:r>
              <a:rPr lang="en-US" sz="1200" baseline="30000" dirty="0" smtClean="0">
                <a:solidFill>
                  <a:schemeClr val="accent1">
                    <a:lumMod val="75000"/>
                  </a:schemeClr>
                </a:solidFill>
              </a:rPr>
              <a:t>th</a:t>
            </a:r>
            <a:endParaRPr lang="en-US" sz="1200" dirty="0" smtClean="0">
              <a:solidFill>
                <a:schemeClr val="accent1">
                  <a:lumMod val="75000"/>
                </a:schemeClr>
              </a:solidFill>
            </a:endParaRPr>
          </a:p>
          <a:p>
            <a:r>
              <a:rPr lang="en-US" sz="1200" dirty="0" smtClean="0">
                <a:solidFill>
                  <a:schemeClr val="accent1">
                    <a:lumMod val="75000"/>
                  </a:schemeClr>
                </a:solidFill>
              </a:rPr>
              <a:t>13.1</a:t>
            </a:r>
            <a:r>
              <a:rPr lang="en-US" sz="800" dirty="0" smtClean="0">
                <a:solidFill>
                  <a:schemeClr val="accent1">
                    <a:lumMod val="75000"/>
                  </a:schemeClr>
                </a:solidFill>
              </a:rPr>
              <a:t>Hz</a:t>
            </a:r>
            <a:endParaRPr lang="en-US" sz="800" dirty="0">
              <a:solidFill>
                <a:schemeClr val="accent1">
                  <a:lumMod val="75000"/>
                </a:schemeClr>
              </a:solidFill>
            </a:endParaRPr>
          </a:p>
        </p:txBody>
      </p:sp>
      <p:sp>
        <p:nvSpPr>
          <p:cNvPr id="30" name="TextBox 29"/>
          <p:cNvSpPr txBox="1"/>
          <p:nvPr/>
        </p:nvSpPr>
        <p:spPr>
          <a:xfrm>
            <a:off x="5860302" y="5714426"/>
            <a:ext cx="661199" cy="461665"/>
          </a:xfrm>
          <a:prstGeom prst="rect">
            <a:avLst/>
          </a:prstGeom>
          <a:noFill/>
        </p:spPr>
        <p:txBody>
          <a:bodyPr wrap="square" rtlCol="0">
            <a:spAutoFit/>
          </a:bodyPr>
          <a:lstStyle/>
          <a:p>
            <a:r>
              <a:rPr lang="en-US" sz="1200" dirty="0" smtClean="0"/>
              <a:t>11</a:t>
            </a:r>
            <a:r>
              <a:rPr lang="en-US" sz="1200" baseline="30000" dirty="0" smtClean="0"/>
              <a:t>th</a:t>
            </a:r>
            <a:endParaRPr lang="en-US" sz="1200" dirty="0" smtClean="0"/>
          </a:p>
          <a:p>
            <a:r>
              <a:rPr lang="en-US" sz="1200" dirty="0" smtClean="0"/>
              <a:t>14.4</a:t>
            </a:r>
            <a:r>
              <a:rPr lang="en-US" sz="800" dirty="0" smtClean="0"/>
              <a:t>Hz</a:t>
            </a:r>
            <a:endParaRPr lang="en-US" sz="800" dirty="0"/>
          </a:p>
        </p:txBody>
      </p:sp>
      <p:sp>
        <p:nvSpPr>
          <p:cNvPr id="31" name="TextBox 30"/>
          <p:cNvSpPr txBox="1"/>
          <p:nvPr/>
        </p:nvSpPr>
        <p:spPr>
          <a:xfrm>
            <a:off x="6365051" y="5714426"/>
            <a:ext cx="661199" cy="461665"/>
          </a:xfrm>
          <a:prstGeom prst="rect">
            <a:avLst/>
          </a:prstGeom>
          <a:noFill/>
        </p:spPr>
        <p:txBody>
          <a:bodyPr wrap="square" rtlCol="0">
            <a:spAutoFit/>
          </a:bodyPr>
          <a:lstStyle/>
          <a:p>
            <a:r>
              <a:rPr lang="en-US" sz="1200" dirty="0" smtClean="0">
                <a:solidFill>
                  <a:schemeClr val="accent1">
                    <a:lumMod val="75000"/>
                  </a:schemeClr>
                </a:solidFill>
              </a:rPr>
              <a:t>12</a:t>
            </a:r>
            <a:r>
              <a:rPr lang="en-US" sz="1200" baseline="30000" dirty="0" smtClean="0">
                <a:solidFill>
                  <a:schemeClr val="accent1">
                    <a:lumMod val="75000"/>
                  </a:schemeClr>
                </a:solidFill>
              </a:rPr>
              <a:t>th</a:t>
            </a:r>
            <a:endParaRPr lang="en-US" sz="1200" dirty="0" smtClean="0">
              <a:solidFill>
                <a:schemeClr val="accent1">
                  <a:lumMod val="75000"/>
                </a:schemeClr>
              </a:solidFill>
            </a:endParaRPr>
          </a:p>
          <a:p>
            <a:r>
              <a:rPr lang="en-US" sz="1200" dirty="0" smtClean="0">
                <a:solidFill>
                  <a:schemeClr val="accent1">
                    <a:lumMod val="75000"/>
                  </a:schemeClr>
                </a:solidFill>
              </a:rPr>
              <a:t>15.7</a:t>
            </a:r>
            <a:r>
              <a:rPr lang="en-US" sz="800" dirty="0" smtClean="0">
                <a:solidFill>
                  <a:schemeClr val="accent1">
                    <a:lumMod val="75000"/>
                  </a:schemeClr>
                </a:solidFill>
              </a:rPr>
              <a:t>Hz</a:t>
            </a:r>
            <a:endParaRPr lang="en-US" sz="800" dirty="0">
              <a:solidFill>
                <a:schemeClr val="accent1">
                  <a:lumMod val="75000"/>
                </a:schemeClr>
              </a:solidFill>
            </a:endParaRPr>
          </a:p>
        </p:txBody>
      </p:sp>
      <p:sp>
        <p:nvSpPr>
          <p:cNvPr id="32" name="TextBox 31"/>
          <p:cNvSpPr txBox="1"/>
          <p:nvPr/>
        </p:nvSpPr>
        <p:spPr>
          <a:xfrm>
            <a:off x="6855170" y="5714426"/>
            <a:ext cx="661199" cy="461665"/>
          </a:xfrm>
          <a:prstGeom prst="rect">
            <a:avLst/>
          </a:prstGeom>
          <a:noFill/>
        </p:spPr>
        <p:txBody>
          <a:bodyPr wrap="square" rtlCol="0">
            <a:spAutoFit/>
          </a:bodyPr>
          <a:lstStyle/>
          <a:p>
            <a:r>
              <a:rPr lang="en-US" sz="1200" dirty="0" smtClean="0"/>
              <a:t>13</a:t>
            </a:r>
            <a:r>
              <a:rPr lang="en-US" sz="1200" baseline="30000" dirty="0" smtClean="0"/>
              <a:t>th</a:t>
            </a:r>
            <a:endParaRPr lang="en-US" sz="1200" dirty="0" smtClean="0"/>
          </a:p>
          <a:p>
            <a:r>
              <a:rPr lang="en-US" sz="1200" dirty="0" smtClean="0"/>
              <a:t>17.0</a:t>
            </a:r>
            <a:r>
              <a:rPr lang="en-US" sz="800" dirty="0" smtClean="0"/>
              <a:t>Hz</a:t>
            </a:r>
            <a:endParaRPr lang="en-US" sz="800" dirty="0"/>
          </a:p>
        </p:txBody>
      </p:sp>
      <p:sp>
        <p:nvSpPr>
          <p:cNvPr id="33" name="TextBox 32"/>
          <p:cNvSpPr txBox="1"/>
          <p:nvPr/>
        </p:nvSpPr>
        <p:spPr>
          <a:xfrm>
            <a:off x="7359919" y="5714426"/>
            <a:ext cx="661199" cy="461665"/>
          </a:xfrm>
          <a:prstGeom prst="rect">
            <a:avLst/>
          </a:prstGeom>
          <a:noFill/>
        </p:spPr>
        <p:txBody>
          <a:bodyPr wrap="square" rtlCol="0">
            <a:spAutoFit/>
          </a:bodyPr>
          <a:lstStyle/>
          <a:p>
            <a:r>
              <a:rPr lang="en-US" sz="1200" dirty="0" smtClean="0">
                <a:solidFill>
                  <a:schemeClr val="accent1">
                    <a:lumMod val="75000"/>
                  </a:schemeClr>
                </a:solidFill>
              </a:rPr>
              <a:t>14</a:t>
            </a:r>
            <a:r>
              <a:rPr lang="en-US" sz="1200" baseline="30000" dirty="0" smtClean="0">
                <a:solidFill>
                  <a:schemeClr val="accent1">
                    <a:lumMod val="75000"/>
                  </a:schemeClr>
                </a:solidFill>
              </a:rPr>
              <a:t>th</a:t>
            </a:r>
            <a:endParaRPr lang="en-US" sz="1200" dirty="0" smtClean="0">
              <a:solidFill>
                <a:schemeClr val="accent1">
                  <a:lumMod val="75000"/>
                </a:schemeClr>
              </a:solidFill>
            </a:endParaRPr>
          </a:p>
          <a:p>
            <a:r>
              <a:rPr lang="en-US" sz="1200" dirty="0" smtClean="0">
                <a:solidFill>
                  <a:schemeClr val="accent1">
                    <a:lumMod val="75000"/>
                  </a:schemeClr>
                </a:solidFill>
              </a:rPr>
              <a:t>18.3</a:t>
            </a:r>
            <a:r>
              <a:rPr lang="en-US" sz="800" dirty="0" smtClean="0">
                <a:solidFill>
                  <a:schemeClr val="accent1">
                    <a:lumMod val="75000"/>
                  </a:schemeClr>
                </a:solidFill>
              </a:rPr>
              <a:t>Hz</a:t>
            </a:r>
            <a:endParaRPr lang="en-US" sz="800" dirty="0">
              <a:solidFill>
                <a:schemeClr val="accent1">
                  <a:lumMod val="75000"/>
                </a:schemeClr>
              </a:solidFill>
            </a:endParaRPr>
          </a:p>
        </p:txBody>
      </p:sp>
      <p:sp>
        <p:nvSpPr>
          <p:cNvPr id="34" name="Down Arrow 33"/>
          <p:cNvSpPr/>
          <p:nvPr/>
        </p:nvSpPr>
        <p:spPr bwMode="auto">
          <a:xfrm>
            <a:off x="8084071" y="1752600"/>
            <a:ext cx="145530" cy="3965373"/>
          </a:xfrm>
          <a:prstGeom prst="downArrow">
            <a:avLst/>
          </a:prstGeom>
          <a:solidFill>
            <a:schemeClr val="accent6">
              <a:lumMod val="20000"/>
              <a:lumOff val="80000"/>
              <a:alpha val="58000"/>
            </a:schemeClr>
          </a:solidFill>
          <a:ln w="9525" cap="flat" cmpd="sng" algn="ctr">
            <a:noFill/>
            <a:prstDash val="solid"/>
            <a:round/>
            <a:headEnd type="none" w="med" len="med"/>
            <a:tailEnd type="none" w="med" len="med"/>
          </a:ln>
          <a:effectLst/>
        </p:spPr>
        <p:txBody>
          <a:bodyPr vert="horz" wrap="none" lIns="91440" tIns="45720" rIns="91440" bIns="0" numCol="1" rtlCol="0" anchor="b"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35" name="Picture 34" descr="f108t.gif"/>
          <p:cNvPicPr>
            <a:picLocks noChangeAspect="1"/>
          </p:cNvPicPr>
          <p:nvPr/>
        </p:nvPicPr>
        <p:blipFill>
          <a:blip r:embed="rId2" cstate="print"/>
          <a:stretch>
            <a:fillRect/>
          </a:stretch>
        </p:blipFill>
        <p:spPr>
          <a:xfrm>
            <a:off x="609600" y="3756929"/>
            <a:ext cx="8029575" cy="1958071"/>
          </a:xfrm>
          <a:prstGeom prst="rect">
            <a:avLst/>
          </a:prstGeom>
          <a:solidFill>
            <a:srgbClr val="FFFF00">
              <a:alpha val="29000"/>
            </a:srgbClr>
          </a:solidFill>
          <a:ln>
            <a:solidFill>
              <a:schemeClr val="bg1">
                <a:lumMod val="75000"/>
              </a:schemeClr>
            </a:solidFill>
          </a:ln>
          <a:scene3d>
            <a:camera prst="orthographicFront"/>
            <a:lightRig rig="threePt" dir="t"/>
          </a:scene3d>
          <a:sp3d>
            <a:bevelT/>
            <a:bevelB/>
          </a:sp3d>
        </p:spPr>
      </p:pic>
      <p:pic>
        <p:nvPicPr>
          <p:cNvPr id="36" name="Picture 35" descr="f116t.gif"/>
          <p:cNvPicPr>
            <a:picLocks noChangeAspect="1"/>
          </p:cNvPicPr>
          <p:nvPr/>
        </p:nvPicPr>
        <p:blipFill>
          <a:blip r:embed="rId3" cstate="print"/>
          <a:stretch>
            <a:fillRect/>
          </a:stretch>
        </p:blipFill>
        <p:spPr>
          <a:xfrm>
            <a:off x="609600" y="1676400"/>
            <a:ext cx="8001000" cy="1981200"/>
          </a:xfrm>
          <a:prstGeom prst="rect">
            <a:avLst/>
          </a:prstGeom>
          <a:solidFill>
            <a:srgbClr val="FFFF00">
              <a:alpha val="26000"/>
            </a:srgbClr>
          </a:solidFill>
          <a:ln>
            <a:solidFill>
              <a:schemeClr val="bg1">
                <a:lumMod val="75000"/>
              </a:schemeClr>
            </a:solidFill>
          </a:ln>
          <a:scene3d>
            <a:camera prst="orthographicFront"/>
            <a:lightRig rig="threePt" dir="t"/>
          </a:scene3d>
          <a:sp3d>
            <a:bevelT/>
            <a:bevelB prst="angle"/>
          </a:sp3d>
        </p:spPr>
      </p:pic>
      <p:sp>
        <p:nvSpPr>
          <p:cNvPr id="37" name="Oval 36"/>
          <p:cNvSpPr/>
          <p:nvPr/>
        </p:nvSpPr>
        <p:spPr bwMode="auto">
          <a:xfrm>
            <a:off x="1447800" y="2362200"/>
            <a:ext cx="381000" cy="381000"/>
          </a:xfrm>
          <a:prstGeom prst="ellipse">
            <a:avLst/>
          </a:prstGeom>
          <a:solidFill>
            <a:schemeClr val="bg1">
              <a:alpha val="53000"/>
            </a:schemeClr>
          </a:solid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447800" y="4442729"/>
            <a:ext cx="381000" cy="381000"/>
          </a:xfrm>
          <a:prstGeom prst="ellipse">
            <a:avLst/>
          </a:prstGeom>
          <a:solidFill>
            <a:schemeClr val="bg1">
              <a:alpha val="53000"/>
            </a:schemeClr>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39" name="Straight Connector 38"/>
          <p:cNvCxnSpPr>
            <a:stCxn id="37" idx="5"/>
          </p:cNvCxnSpPr>
          <p:nvPr/>
        </p:nvCxnSpPr>
        <p:spPr bwMode="auto">
          <a:xfrm rot="16200000" flipH="1">
            <a:off x="1734904" y="2725504"/>
            <a:ext cx="284396" cy="20819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981200" y="2971800"/>
            <a:ext cx="2286000"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41" name="TextBox 40"/>
          <p:cNvSpPr txBox="1"/>
          <p:nvPr/>
        </p:nvSpPr>
        <p:spPr>
          <a:xfrm>
            <a:off x="1905000" y="2743200"/>
            <a:ext cx="2613216" cy="261610"/>
          </a:xfrm>
          <a:prstGeom prst="rect">
            <a:avLst/>
          </a:prstGeom>
          <a:noFill/>
        </p:spPr>
        <p:txBody>
          <a:bodyPr wrap="square" rtlCol="0">
            <a:spAutoFit/>
          </a:bodyPr>
          <a:lstStyle/>
          <a:p>
            <a:pPr algn="l"/>
            <a:r>
              <a:rPr lang="en-US" sz="1100" b="1" dirty="0" smtClean="0">
                <a:solidFill>
                  <a:srgbClr val="0070C0"/>
                </a:solidFill>
              </a:rPr>
              <a:t>2</a:t>
            </a:r>
            <a:r>
              <a:rPr lang="en-US" sz="1100" b="1" baseline="30000" dirty="0" smtClean="0">
                <a:solidFill>
                  <a:srgbClr val="0070C0"/>
                </a:solidFill>
              </a:rPr>
              <a:t>nd</a:t>
            </a:r>
            <a:r>
              <a:rPr lang="en-US" sz="1100" b="1" dirty="0" smtClean="0">
                <a:solidFill>
                  <a:srgbClr val="0070C0"/>
                </a:solidFill>
              </a:rPr>
              <a:t> and higher even harmonics missing</a:t>
            </a:r>
            <a:endParaRPr lang="en-US" sz="1100" b="1" dirty="0">
              <a:solidFill>
                <a:srgbClr val="0070C0"/>
              </a:solidFill>
            </a:endParaRPr>
          </a:p>
        </p:txBody>
      </p:sp>
      <p:cxnSp>
        <p:nvCxnSpPr>
          <p:cNvPr id="42" name="Straight Connector 41"/>
          <p:cNvCxnSpPr>
            <a:stCxn id="38" idx="7"/>
          </p:cNvCxnSpPr>
          <p:nvPr/>
        </p:nvCxnSpPr>
        <p:spPr bwMode="auto">
          <a:xfrm rot="5400000" flipH="1" flipV="1">
            <a:off x="1773004" y="4290329"/>
            <a:ext cx="208196" cy="20819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1981200" y="4290329"/>
            <a:ext cx="2286000"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44" name="TextBox 43"/>
          <p:cNvSpPr txBox="1"/>
          <p:nvPr/>
        </p:nvSpPr>
        <p:spPr>
          <a:xfrm>
            <a:off x="2895600" y="1752600"/>
            <a:ext cx="3544561" cy="307777"/>
          </a:xfrm>
          <a:prstGeom prst="rect">
            <a:avLst/>
          </a:prstGeom>
          <a:noFill/>
          <a:ln>
            <a:solidFill>
              <a:srgbClr val="FFFF00"/>
            </a:solidFill>
          </a:ln>
        </p:spPr>
        <p:txBody>
          <a:bodyPr wrap="none" rtlCol="0">
            <a:spAutoFit/>
          </a:bodyPr>
          <a:lstStyle/>
          <a:p>
            <a:r>
              <a:rPr lang="en-US" sz="1400" b="1" u="sng" dirty="0" smtClean="0">
                <a:solidFill>
                  <a:srgbClr val="0070C0"/>
                </a:solidFill>
              </a:rPr>
              <a:t>Monitor at the middle of the 140 m wire </a:t>
            </a:r>
            <a:endParaRPr lang="en-US" sz="1400" b="1" u="sng" dirty="0">
              <a:solidFill>
                <a:srgbClr val="0070C0"/>
              </a:solidFill>
            </a:endParaRPr>
          </a:p>
        </p:txBody>
      </p:sp>
      <p:sp>
        <p:nvSpPr>
          <p:cNvPr id="45" name="TextBox 44"/>
          <p:cNvSpPr txBox="1"/>
          <p:nvPr/>
        </p:nvSpPr>
        <p:spPr>
          <a:xfrm>
            <a:off x="2971800" y="3810000"/>
            <a:ext cx="3970959" cy="307777"/>
          </a:xfrm>
          <a:prstGeom prst="rect">
            <a:avLst/>
          </a:prstGeom>
          <a:noFill/>
        </p:spPr>
        <p:txBody>
          <a:bodyPr wrap="none" rtlCol="0">
            <a:spAutoFit/>
          </a:bodyPr>
          <a:lstStyle/>
          <a:p>
            <a:r>
              <a:rPr lang="en-US" sz="1400" b="1" u="sng" dirty="0" smtClean="0">
                <a:solidFill>
                  <a:srgbClr val="0070C0"/>
                </a:solidFill>
              </a:rPr>
              <a:t>Monitor outside the middle of the 140 m wire</a:t>
            </a:r>
            <a:endParaRPr lang="en-US" sz="1400" b="1" u="sng" dirty="0">
              <a:solidFill>
                <a:srgbClr val="0070C0"/>
              </a:solidFill>
            </a:endParaRPr>
          </a:p>
        </p:txBody>
      </p:sp>
      <p:sp>
        <p:nvSpPr>
          <p:cNvPr id="46" name="Rectangle 45"/>
          <p:cNvSpPr/>
          <p:nvPr/>
        </p:nvSpPr>
        <p:spPr bwMode="auto">
          <a:xfrm>
            <a:off x="1981200" y="1905000"/>
            <a:ext cx="914400" cy="228600"/>
          </a:xfrm>
          <a:prstGeom prst="rect">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7" name="Rectangle 46"/>
          <p:cNvSpPr/>
          <p:nvPr/>
        </p:nvSpPr>
        <p:spPr bwMode="auto">
          <a:xfrm>
            <a:off x="2667000" y="2209800"/>
            <a:ext cx="1524000" cy="228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latin typeface="Arial" charset="0"/>
              </a:rPr>
              <a:t>3.925 Hz: 0.027 µm</a:t>
            </a:r>
          </a:p>
        </p:txBody>
      </p:sp>
      <p:cxnSp>
        <p:nvCxnSpPr>
          <p:cNvPr id="48" name="Straight Connector 47"/>
          <p:cNvCxnSpPr>
            <a:stCxn id="46" idx="2"/>
            <a:endCxn id="47" idx="1"/>
          </p:cNvCxnSpPr>
          <p:nvPr/>
        </p:nvCxnSpPr>
        <p:spPr bwMode="auto">
          <a:xfrm rot="16200000" flipH="1">
            <a:off x="2457450" y="2114550"/>
            <a:ext cx="190500" cy="22860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49" name="Rectangle 48"/>
          <p:cNvSpPr/>
          <p:nvPr/>
        </p:nvSpPr>
        <p:spPr bwMode="auto">
          <a:xfrm>
            <a:off x="2057400" y="4366529"/>
            <a:ext cx="914400" cy="2286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0" name="Rectangle 49"/>
          <p:cNvSpPr/>
          <p:nvPr/>
        </p:nvSpPr>
        <p:spPr bwMode="auto">
          <a:xfrm>
            <a:off x="2895600" y="4823729"/>
            <a:ext cx="1524000" cy="228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latin typeface="Arial" charset="0"/>
              </a:rPr>
              <a:t>3.95 Hz: 0.0086 µm</a:t>
            </a:r>
          </a:p>
        </p:txBody>
      </p:sp>
      <p:cxnSp>
        <p:nvCxnSpPr>
          <p:cNvPr id="51" name="Straight Connector 50"/>
          <p:cNvCxnSpPr>
            <a:stCxn id="49" idx="2"/>
            <a:endCxn id="50" idx="1"/>
          </p:cNvCxnSpPr>
          <p:nvPr/>
        </p:nvCxnSpPr>
        <p:spPr bwMode="auto">
          <a:xfrm rot="16200000" flipH="1">
            <a:off x="2533650" y="4576079"/>
            <a:ext cx="342900" cy="38100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52" name="Rectangle 51"/>
          <p:cNvSpPr/>
          <p:nvPr/>
        </p:nvSpPr>
        <p:spPr bwMode="auto">
          <a:xfrm>
            <a:off x="7620000" y="4518929"/>
            <a:ext cx="990600" cy="1524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3" name="Rectangle 52"/>
          <p:cNvSpPr/>
          <p:nvPr/>
        </p:nvSpPr>
        <p:spPr bwMode="auto">
          <a:xfrm>
            <a:off x="6477000" y="4823729"/>
            <a:ext cx="1752600" cy="228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0070C0"/>
                </a:solidFill>
              </a:rPr>
              <a:t>18</a:t>
            </a:r>
            <a:r>
              <a:rPr kumimoji="0" lang="en-US" sz="1400" b="1" i="0" u="none" strike="noStrike" cap="none" normalizeH="0" baseline="0" dirty="0" smtClean="0">
                <a:ln>
                  <a:noFill/>
                </a:ln>
                <a:solidFill>
                  <a:srgbClr val="0070C0"/>
                </a:solidFill>
                <a:effectLst/>
                <a:latin typeface="Arial" charset="0"/>
              </a:rPr>
              <a:t>.</a:t>
            </a:r>
            <a:r>
              <a:rPr kumimoji="0" lang="en-US" sz="1200" b="1" i="0" u="none" strike="noStrike" cap="none" normalizeH="0" baseline="0" dirty="0" smtClean="0">
                <a:ln>
                  <a:noFill/>
                </a:ln>
                <a:solidFill>
                  <a:srgbClr val="0070C0"/>
                </a:solidFill>
                <a:effectLst/>
                <a:latin typeface="Arial" charset="0"/>
              </a:rPr>
              <a:t>375Hz: 0.0046 µm</a:t>
            </a:r>
          </a:p>
        </p:txBody>
      </p:sp>
      <p:cxnSp>
        <p:nvCxnSpPr>
          <p:cNvPr id="54" name="Straight Connector 53"/>
          <p:cNvCxnSpPr>
            <a:stCxn id="52" idx="1"/>
            <a:endCxn id="53" idx="0"/>
          </p:cNvCxnSpPr>
          <p:nvPr/>
        </p:nvCxnSpPr>
        <p:spPr bwMode="auto">
          <a:xfrm rot="10800000" flipV="1">
            <a:off x="7353300" y="4595129"/>
            <a:ext cx="266700" cy="22860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55" name="TextBox 54"/>
          <p:cNvSpPr txBox="1"/>
          <p:nvPr/>
        </p:nvSpPr>
        <p:spPr>
          <a:xfrm>
            <a:off x="335280" y="1981200"/>
            <a:ext cx="533400"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56" name="TextBox 55"/>
          <p:cNvSpPr txBox="1"/>
          <p:nvPr/>
        </p:nvSpPr>
        <p:spPr>
          <a:xfrm>
            <a:off x="335280" y="2895600"/>
            <a:ext cx="762000" cy="369332"/>
          </a:xfrm>
          <a:prstGeom prst="rect">
            <a:avLst/>
          </a:prstGeom>
          <a:noFill/>
        </p:spPr>
        <p:txBody>
          <a:bodyPr wrap="square" rtlCol="0">
            <a:spAutoFit/>
          </a:bodyPr>
          <a:lstStyle/>
          <a:p>
            <a:r>
              <a:rPr lang="en-US" b="1" dirty="0" smtClean="0">
                <a:solidFill>
                  <a:srgbClr val="FF0000"/>
                </a:solidFill>
              </a:rPr>
              <a:t>Y</a:t>
            </a:r>
            <a:endParaRPr lang="en-US" b="1" dirty="0">
              <a:solidFill>
                <a:srgbClr val="FF0000"/>
              </a:solidFill>
            </a:endParaRPr>
          </a:p>
        </p:txBody>
      </p:sp>
      <p:sp>
        <p:nvSpPr>
          <p:cNvPr id="57" name="TextBox 56"/>
          <p:cNvSpPr txBox="1"/>
          <p:nvPr/>
        </p:nvSpPr>
        <p:spPr>
          <a:xfrm>
            <a:off x="335280" y="4061729"/>
            <a:ext cx="457200"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58" name="TextBox 57"/>
          <p:cNvSpPr txBox="1"/>
          <p:nvPr/>
        </p:nvSpPr>
        <p:spPr>
          <a:xfrm>
            <a:off x="335280" y="4976129"/>
            <a:ext cx="609600" cy="369332"/>
          </a:xfrm>
          <a:prstGeom prst="rect">
            <a:avLst/>
          </a:prstGeom>
          <a:noFill/>
        </p:spPr>
        <p:txBody>
          <a:bodyPr wrap="square" rtlCol="0">
            <a:spAutoFit/>
          </a:bodyPr>
          <a:lstStyle/>
          <a:p>
            <a:r>
              <a:rPr lang="en-US" b="1" dirty="0" smtClean="0">
                <a:solidFill>
                  <a:srgbClr val="FF0000"/>
                </a:solidFill>
              </a:rPr>
              <a:t>Y</a:t>
            </a:r>
            <a:endParaRPr lang="en-US" b="1" dirty="0">
              <a:solidFill>
                <a:srgbClr val="FF0000"/>
              </a:solidFill>
            </a:endParaRPr>
          </a:p>
        </p:txBody>
      </p:sp>
      <p:sp>
        <p:nvSpPr>
          <p:cNvPr id="59" name="Oval 58"/>
          <p:cNvSpPr/>
          <p:nvPr/>
        </p:nvSpPr>
        <p:spPr bwMode="auto">
          <a:xfrm>
            <a:off x="2514600" y="2438400"/>
            <a:ext cx="304800" cy="304800"/>
          </a:xfrm>
          <a:prstGeom prst="ellipse">
            <a:avLst/>
          </a:prstGeom>
          <a:solidFill>
            <a:schemeClr val="bg1">
              <a:alpha val="53000"/>
            </a:schemeClr>
          </a:solid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3505200" y="2438400"/>
            <a:ext cx="304800" cy="304800"/>
          </a:xfrm>
          <a:prstGeom prst="ellipse">
            <a:avLst/>
          </a:prstGeom>
          <a:solidFill>
            <a:schemeClr val="bg1">
              <a:alpha val="53000"/>
            </a:schemeClr>
          </a:solid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4495800" y="2438400"/>
            <a:ext cx="304800" cy="304800"/>
          </a:xfrm>
          <a:prstGeom prst="ellipse">
            <a:avLst/>
          </a:prstGeom>
          <a:solidFill>
            <a:schemeClr val="bg1">
              <a:alpha val="53000"/>
            </a:schemeClr>
          </a:solid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5486400" y="2438400"/>
            <a:ext cx="304800" cy="304800"/>
          </a:xfrm>
          <a:prstGeom prst="ellipse">
            <a:avLst/>
          </a:prstGeom>
          <a:solidFill>
            <a:schemeClr val="bg1">
              <a:alpha val="53000"/>
            </a:schemeClr>
          </a:solid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3" name="Oval 62"/>
          <p:cNvSpPr/>
          <p:nvPr/>
        </p:nvSpPr>
        <p:spPr bwMode="auto">
          <a:xfrm>
            <a:off x="6477000" y="2438400"/>
            <a:ext cx="304800" cy="304800"/>
          </a:xfrm>
          <a:prstGeom prst="ellipse">
            <a:avLst/>
          </a:prstGeom>
          <a:solidFill>
            <a:schemeClr val="bg1">
              <a:alpha val="53000"/>
            </a:schemeClr>
          </a:solid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4" name="Oval 63"/>
          <p:cNvSpPr/>
          <p:nvPr/>
        </p:nvSpPr>
        <p:spPr bwMode="auto">
          <a:xfrm>
            <a:off x="7467600" y="2438400"/>
            <a:ext cx="304800" cy="304800"/>
          </a:xfrm>
          <a:prstGeom prst="ellipse">
            <a:avLst/>
          </a:prstGeom>
          <a:solidFill>
            <a:schemeClr val="bg1">
              <a:alpha val="53000"/>
            </a:schemeClr>
          </a:solidFill>
          <a:ln w="31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5" name="TextBox 64"/>
          <p:cNvSpPr txBox="1"/>
          <p:nvPr/>
        </p:nvSpPr>
        <p:spPr>
          <a:xfrm>
            <a:off x="1981200" y="4061729"/>
            <a:ext cx="2613216" cy="261610"/>
          </a:xfrm>
          <a:prstGeom prst="rect">
            <a:avLst/>
          </a:prstGeom>
          <a:noFill/>
        </p:spPr>
        <p:txBody>
          <a:bodyPr wrap="square" rtlCol="0">
            <a:spAutoFit/>
          </a:bodyPr>
          <a:lstStyle/>
          <a:p>
            <a:pPr algn="l"/>
            <a:r>
              <a:rPr lang="en-US" sz="1100" b="1" dirty="0" smtClean="0">
                <a:solidFill>
                  <a:srgbClr val="0070C0"/>
                </a:solidFill>
              </a:rPr>
              <a:t>2</a:t>
            </a:r>
            <a:r>
              <a:rPr lang="en-US" sz="1100" b="1" baseline="30000" dirty="0" smtClean="0">
                <a:solidFill>
                  <a:srgbClr val="0070C0"/>
                </a:solidFill>
              </a:rPr>
              <a:t>nd</a:t>
            </a:r>
            <a:r>
              <a:rPr lang="en-US" sz="1100" b="1" dirty="0" smtClean="0">
                <a:solidFill>
                  <a:srgbClr val="0070C0"/>
                </a:solidFill>
              </a:rPr>
              <a:t> and higher even harmonics visible</a:t>
            </a:r>
            <a:endParaRPr lang="en-US" sz="1100" b="1" dirty="0">
              <a:solidFill>
                <a:srgbClr val="0070C0"/>
              </a:solidFill>
            </a:endParaRPr>
          </a:p>
        </p:txBody>
      </p:sp>
      <p:sp>
        <p:nvSpPr>
          <p:cNvPr id="66" name="TextBox 65"/>
          <p:cNvSpPr txBox="1"/>
          <p:nvPr/>
        </p:nvSpPr>
        <p:spPr>
          <a:xfrm>
            <a:off x="609600" y="1371600"/>
            <a:ext cx="8077200" cy="584775"/>
          </a:xfrm>
          <a:prstGeom prst="rect">
            <a:avLst/>
          </a:prstGeom>
          <a:noFill/>
        </p:spPr>
        <p:txBody>
          <a:bodyPr wrap="square" rtlCol="0">
            <a:spAutoFit/>
          </a:bodyPr>
          <a:lstStyle/>
          <a:p>
            <a:r>
              <a:rPr lang="en-US" sz="1600" b="1" dirty="0"/>
              <a:t>F</a:t>
            </a:r>
            <a:r>
              <a:rPr lang="en-US" sz="1600" b="1" dirty="0" smtClean="0"/>
              <a:t>requency analysis of the 140 m stretched wire.  - 40 seconds of data acquisition -</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of ADS to girder:     Artist view</a:t>
            </a:r>
            <a:endParaRPr lang="en-US" dirty="0"/>
          </a:p>
        </p:txBody>
      </p:sp>
      <p:sp>
        <p:nvSpPr>
          <p:cNvPr id="4" name="Footer Placeholder 3"/>
          <p:cNvSpPr>
            <a:spLocks noGrp="1"/>
          </p:cNvSpPr>
          <p:nvPr>
            <p:ph type="ftr" sz="quarter" idx="10"/>
          </p:nvPr>
        </p:nvSpPr>
        <p:spPr/>
        <p:txBody>
          <a:bodyPr/>
          <a:lstStyle/>
          <a:p>
            <a:pPr>
              <a:defRPr/>
            </a:pPr>
            <a:r>
              <a:rPr lang="en-US" b="0" dirty="0"/>
              <a:t>Experience report with the Alignment Diagnostic </a:t>
            </a:r>
            <a:r>
              <a:rPr lang="en-US" b="0" dirty="0" smtClean="0"/>
              <a:t>System</a:t>
            </a:r>
          </a:p>
          <a:p>
            <a:pPr>
              <a:defRPr/>
            </a:pPr>
            <a:r>
              <a:rPr lang="en-US" dirty="0" smtClean="0"/>
              <a:t>Page </a:t>
            </a:r>
            <a:fld id="{01766A07-827C-4FDF-BD00-57D0EEAD3B43}" type="slidenum">
              <a:rPr lang="en-US" smtClean="0"/>
              <a:pPr>
                <a:defRPr/>
              </a:pPr>
              <a:t>23</a:t>
            </a:fld>
            <a:endParaRPr lang="en-US" dirty="0" smtClean="0"/>
          </a:p>
          <a:p>
            <a:pPr>
              <a:defRPr/>
            </a:pPr>
            <a:endParaRPr lang="en-US" dirty="0"/>
          </a:p>
        </p:txBody>
      </p:sp>
      <p:grpSp>
        <p:nvGrpSpPr>
          <p:cNvPr id="3" name="Group 34"/>
          <p:cNvGrpSpPr>
            <a:grpSpLocks/>
          </p:cNvGrpSpPr>
          <p:nvPr/>
        </p:nvGrpSpPr>
        <p:grpSpPr bwMode="auto">
          <a:xfrm>
            <a:off x="1641475" y="1295400"/>
            <a:ext cx="6324600" cy="4648200"/>
            <a:chOff x="1034" y="960"/>
            <a:chExt cx="3984" cy="2928"/>
          </a:xfrm>
        </p:grpSpPr>
        <p:pic>
          <p:nvPicPr>
            <p:cNvPr id="6" name="Picture 4" descr="1girder_side_close up"/>
            <p:cNvPicPr>
              <a:picLocks noChangeAspect="1" noChangeArrowheads="1"/>
            </p:cNvPicPr>
            <p:nvPr/>
          </p:nvPicPr>
          <p:blipFill>
            <a:blip r:embed="rId2" cstate="print"/>
            <a:srcRect/>
            <a:stretch>
              <a:fillRect/>
            </a:stretch>
          </p:blipFill>
          <p:spPr bwMode="auto">
            <a:xfrm>
              <a:off x="1145" y="960"/>
              <a:ext cx="3696" cy="2898"/>
            </a:xfrm>
            <a:prstGeom prst="rect">
              <a:avLst/>
            </a:prstGeom>
            <a:noFill/>
          </p:spPr>
        </p:pic>
        <p:sp>
          <p:nvSpPr>
            <p:cNvPr id="7" name="Text Box 14"/>
            <p:cNvSpPr txBox="1">
              <a:spLocks noChangeArrowheads="1"/>
            </p:cNvSpPr>
            <p:nvPr/>
          </p:nvSpPr>
          <p:spPr bwMode="auto">
            <a:xfrm>
              <a:off x="1104" y="3696"/>
              <a:ext cx="2085" cy="192"/>
            </a:xfrm>
            <a:prstGeom prst="rect">
              <a:avLst/>
            </a:prstGeom>
            <a:noFill/>
            <a:ln w="9525" algn="ctr">
              <a:noFill/>
              <a:miter lim="800000"/>
              <a:headEnd/>
              <a:tailEnd/>
            </a:ln>
            <a:effectLst/>
          </p:spPr>
          <p:txBody>
            <a:bodyPr wrap="none">
              <a:spAutoFit/>
            </a:bodyPr>
            <a:lstStyle/>
            <a:p>
              <a:r>
                <a:rPr lang="en-US" sz="1400" b="0">
                  <a:solidFill>
                    <a:schemeClr val="bg1"/>
                  </a:solidFill>
                </a:rPr>
                <a:t>Drawing: Courtesy by Scott Doran, ANL</a:t>
              </a:r>
            </a:p>
          </p:txBody>
        </p:sp>
        <p:sp>
          <p:nvSpPr>
            <p:cNvPr id="8" name="AutoShape 20"/>
            <p:cNvSpPr>
              <a:spLocks noChangeArrowheads="1"/>
            </p:cNvSpPr>
            <p:nvPr/>
          </p:nvSpPr>
          <p:spPr bwMode="auto">
            <a:xfrm>
              <a:off x="3002" y="3360"/>
              <a:ext cx="960" cy="288"/>
            </a:xfrm>
            <a:prstGeom prst="leftArrow">
              <a:avLst>
                <a:gd name="adj1" fmla="val 50000"/>
                <a:gd name="adj2" fmla="val 83333"/>
              </a:avLst>
            </a:prstGeom>
            <a:noFill/>
            <a:ln w="9525" algn="ctr">
              <a:solidFill>
                <a:schemeClr val="accent2"/>
              </a:solidFill>
              <a:miter lim="800000"/>
              <a:headEnd/>
              <a:tailEnd/>
            </a:ln>
            <a:effectLst/>
          </p:spPr>
          <p:txBody>
            <a:bodyPr wrap="none" anchor="ctr"/>
            <a:lstStyle/>
            <a:p>
              <a:pPr algn="l"/>
              <a:r>
                <a:rPr lang="en-US" sz="1600"/>
                <a:t>Ultra sonic</a:t>
              </a:r>
            </a:p>
          </p:txBody>
        </p:sp>
        <p:sp>
          <p:nvSpPr>
            <p:cNvPr id="9" name="AutoShape 21"/>
            <p:cNvSpPr>
              <a:spLocks noChangeArrowheads="1"/>
            </p:cNvSpPr>
            <p:nvPr/>
          </p:nvSpPr>
          <p:spPr bwMode="auto">
            <a:xfrm>
              <a:off x="3338" y="1680"/>
              <a:ext cx="672" cy="240"/>
            </a:xfrm>
            <a:prstGeom prst="leftArrow">
              <a:avLst>
                <a:gd name="adj1" fmla="val 50000"/>
                <a:gd name="adj2" fmla="val 70000"/>
              </a:avLst>
            </a:prstGeom>
            <a:noFill/>
            <a:ln w="9525" algn="ctr">
              <a:solidFill>
                <a:schemeClr val="accent2"/>
              </a:solidFill>
              <a:miter lim="800000"/>
              <a:headEnd/>
              <a:tailEnd/>
            </a:ln>
            <a:effectLst/>
          </p:spPr>
          <p:txBody>
            <a:bodyPr wrap="none" anchor="ctr"/>
            <a:lstStyle/>
            <a:p>
              <a:pPr algn="l"/>
              <a:r>
                <a:rPr lang="en-US" sz="1200"/>
                <a:t>Capacitive</a:t>
              </a:r>
            </a:p>
          </p:txBody>
        </p:sp>
        <p:sp>
          <p:nvSpPr>
            <p:cNvPr id="10" name="AutoShape 22"/>
            <p:cNvSpPr>
              <a:spLocks noChangeArrowheads="1"/>
            </p:cNvSpPr>
            <p:nvPr/>
          </p:nvSpPr>
          <p:spPr bwMode="auto">
            <a:xfrm>
              <a:off x="4346" y="2304"/>
              <a:ext cx="672" cy="240"/>
            </a:xfrm>
            <a:prstGeom prst="leftArrow">
              <a:avLst>
                <a:gd name="adj1" fmla="val 50000"/>
                <a:gd name="adj2" fmla="val 70000"/>
              </a:avLst>
            </a:prstGeom>
            <a:noFill/>
            <a:ln w="9525" algn="ctr">
              <a:solidFill>
                <a:schemeClr val="accent2"/>
              </a:solidFill>
              <a:miter lim="800000"/>
              <a:headEnd/>
              <a:tailEnd/>
            </a:ln>
            <a:effectLst/>
          </p:spPr>
          <p:txBody>
            <a:bodyPr wrap="none" anchor="ctr"/>
            <a:lstStyle/>
            <a:p>
              <a:pPr algn="l"/>
              <a:r>
                <a:rPr lang="en-US" sz="1200"/>
                <a:t>Capacitive</a:t>
              </a:r>
            </a:p>
          </p:txBody>
        </p:sp>
        <p:sp>
          <p:nvSpPr>
            <p:cNvPr id="11" name="AutoShape 23"/>
            <p:cNvSpPr>
              <a:spLocks noChangeArrowheads="1"/>
            </p:cNvSpPr>
            <p:nvPr/>
          </p:nvSpPr>
          <p:spPr bwMode="auto">
            <a:xfrm>
              <a:off x="1946" y="2688"/>
              <a:ext cx="816" cy="288"/>
            </a:xfrm>
            <a:prstGeom prst="leftArrow">
              <a:avLst>
                <a:gd name="adj1" fmla="val 50000"/>
                <a:gd name="adj2" fmla="val 70833"/>
              </a:avLst>
            </a:prstGeom>
            <a:noFill/>
            <a:ln w="9525" algn="ctr">
              <a:solidFill>
                <a:schemeClr val="accent2"/>
              </a:solidFill>
              <a:miter lim="800000"/>
              <a:headEnd/>
              <a:tailEnd/>
            </a:ln>
            <a:effectLst/>
          </p:spPr>
          <p:txBody>
            <a:bodyPr wrap="none" anchor="ctr"/>
            <a:lstStyle/>
            <a:p>
              <a:pPr algn="l"/>
              <a:r>
                <a:rPr lang="en-US" sz="1600"/>
                <a:t>Capacitive</a:t>
              </a:r>
            </a:p>
          </p:txBody>
        </p:sp>
        <p:sp>
          <p:nvSpPr>
            <p:cNvPr id="12" name="AutoShape 25"/>
            <p:cNvSpPr>
              <a:spLocks noChangeArrowheads="1"/>
            </p:cNvSpPr>
            <p:nvPr/>
          </p:nvSpPr>
          <p:spPr bwMode="auto">
            <a:xfrm>
              <a:off x="1034" y="1200"/>
              <a:ext cx="768" cy="288"/>
            </a:xfrm>
            <a:prstGeom prst="rightArrow">
              <a:avLst>
                <a:gd name="adj1" fmla="val 50000"/>
                <a:gd name="adj2" fmla="val 66667"/>
              </a:avLst>
            </a:prstGeom>
            <a:solidFill>
              <a:srgbClr val="FFFF00">
                <a:alpha val="48000"/>
              </a:srgbClr>
            </a:solidFill>
            <a:ln w="9525" algn="ctr">
              <a:solidFill>
                <a:schemeClr val="accent2"/>
              </a:solidFill>
              <a:miter lim="800000"/>
              <a:headEnd/>
              <a:tailEnd/>
            </a:ln>
            <a:effectLst/>
          </p:spPr>
          <p:txBody>
            <a:bodyPr wrap="none" anchor="ctr"/>
            <a:lstStyle/>
            <a:p>
              <a:r>
                <a:rPr lang="en-US" sz="1600"/>
                <a:t>WPM</a:t>
              </a:r>
            </a:p>
          </p:txBody>
        </p:sp>
        <p:sp>
          <p:nvSpPr>
            <p:cNvPr id="13" name="AutoShape 26"/>
            <p:cNvSpPr>
              <a:spLocks noChangeArrowheads="1"/>
            </p:cNvSpPr>
            <p:nvPr/>
          </p:nvSpPr>
          <p:spPr bwMode="auto">
            <a:xfrm>
              <a:off x="1034" y="1776"/>
              <a:ext cx="768" cy="288"/>
            </a:xfrm>
            <a:prstGeom prst="rightArrow">
              <a:avLst>
                <a:gd name="adj1" fmla="val 50000"/>
                <a:gd name="adj2" fmla="val 66667"/>
              </a:avLst>
            </a:prstGeom>
            <a:solidFill>
              <a:srgbClr val="FFFF00">
                <a:alpha val="48000"/>
              </a:srgbClr>
            </a:solidFill>
            <a:ln w="9525" algn="ctr">
              <a:solidFill>
                <a:schemeClr val="accent2"/>
              </a:solidFill>
              <a:miter lim="800000"/>
              <a:headEnd/>
              <a:tailEnd/>
            </a:ln>
            <a:effectLst/>
          </p:spPr>
          <p:txBody>
            <a:bodyPr wrap="none" anchor="ctr"/>
            <a:lstStyle/>
            <a:p>
              <a:r>
                <a:rPr lang="en-US" sz="1600"/>
                <a:t>WPM</a:t>
              </a:r>
            </a:p>
          </p:txBody>
        </p:sp>
        <p:sp>
          <p:nvSpPr>
            <p:cNvPr id="14" name="Oval 27"/>
            <p:cNvSpPr>
              <a:spLocks noChangeArrowheads="1"/>
            </p:cNvSpPr>
            <p:nvPr/>
          </p:nvSpPr>
          <p:spPr bwMode="auto">
            <a:xfrm>
              <a:off x="1706" y="1200"/>
              <a:ext cx="288" cy="288"/>
            </a:xfrm>
            <a:prstGeom prst="ellipse">
              <a:avLst/>
            </a:prstGeom>
            <a:solidFill>
              <a:srgbClr val="FFFF00">
                <a:alpha val="41000"/>
              </a:srgbClr>
            </a:solidFill>
            <a:ln w="9525" algn="ctr">
              <a:solidFill>
                <a:schemeClr val="accent2"/>
              </a:solidFill>
              <a:round/>
              <a:headEnd/>
              <a:tailEnd/>
            </a:ln>
            <a:effectLst/>
          </p:spPr>
          <p:txBody>
            <a:bodyPr wrap="none" anchor="ctr"/>
            <a:lstStyle/>
            <a:p>
              <a:endParaRPr lang="en-US"/>
            </a:p>
          </p:txBody>
        </p:sp>
        <p:sp>
          <p:nvSpPr>
            <p:cNvPr id="15" name="Oval 28"/>
            <p:cNvSpPr>
              <a:spLocks noChangeArrowheads="1"/>
            </p:cNvSpPr>
            <p:nvPr/>
          </p:nvSpPr>
          <p:spPr bwMode="auto">
            <a:xfrm>
              <a:off x="1706" y="1776"/>
              <a:ext cx="288" cy="288"/>
            </a:xfrm>
            <a:prstGeom prst="ellipse">
              <a:avLst/>
            </a:prstGeom>
            <a:solidFill>
              <a:srgbClr val="FFFF00">
                <a:alpha val="41000"/>
              </a:srgbClr>
            </a:solidFill>
            <a:ln w="9525" algn="ctr">
              <a:solidFill>
                <a:schemeClr val="accent2"/>
              </a:solidFill>
              <a:round/>
              <a:headEnd/>
              <a:tailEnd/>
            </a:ln>
            <a:effectLst/>
          </p:spPr>
          <p:txBody>
            <a:bodyPr wrap="none" anchor="ctr"/>
            <a:lstStyle/>
            <a:p>
              <a:endParaRPr lang="en-US"/>
            </a:p>
          </p:txBody>
        </p:sp>
        <p:sp>
          <p:nvSpPr>
            <p:cNvPr id="16" name="Oval 29"/>
            <p:cNvSpPr>
              <a:spLocks noChangeArrowheads="1"/>
            </p:cNvSpPr>
            <p:nvPr/>
          </p:nvSpPr>
          <p:spPr bwMode="auto">
            <a:xfrm>
              <a:off x="2714" y="1824"/>
              <a:ext cx="288" cy="288"/>
            </a:xfrm>
            <a:prstGeom prst="ellipse">
              <a:avLst/>
            </a:prstGeom>
            <a:solidFill>
              <a:srgbClr val="FFFF00">
                <a:alpha val="41000"/>
              </a:srgbClr>
            </a:solidFill>
            <a:ln w="9525" algn="ctr">
              <a:solidFill>
                <a:schemeClr val="accent2"/>
              </a:solidFill>
              <a:round/>
              <a:headEnd/>
              <a:tailEnd/>
            </a:ln>
            <a:effectLst/>
          </p:spPr>
          <p:txBody>
            <a:bodyPr wrap="none" anchor="ctr"/>
            <a:lstStyle/>
            <a:p>
              <a:endParaRPr lang="en-US"/>
            </a:p>
          </p:txBody>
        </p:sp>
        <p:sp>
          <p:nvSpPr>
            <p:cNvPr id="17" name="Oval 31"/>
            <p:cNvSpPr>
              <a:spLocks noChangeArrowheads="1"/>
            </p:cNvSpPr>
            <p:nvPr/>
          </p:nvSpPr>
          <p:spPr bwMode="auto">
            <a:xfrm>
              <a:off x="2714" y="2400"/>
              <a:ext cx="288" cy="288"/>
            </a:xfrm>
            <a:prstGeom prst="ellipse">
              <a:avLst/>
            </a:prstGeom>
            <a:solidFill>
              <a:srgbClr val="FFFF00">
                <a:alpha val="41000"/>
              </a:srgbClr>
            </a:solidFill>
            <a:ln w="9525" algn="ctr">
              <a:solidFill>
                <a:schemeClr val="accent2"/>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Undulator System</a:t>
            </a:r>
          </a:p>
        </p:txBody>
      </p:sp>
      <p:grpSp>
        <p:nvGrpSpPr>
          <p:cNvPr id="33" name="Group 32"/>
          <p:cNvGrpSpPr/>
          <p:nvPr/>
        </p:nvGrpSpPr>
        <p:grpSpPr>
          <a:xfrm>
            <a:off x="689609" y="1371600"/>
            <a:ext cx="7764782" cy="4671310"/>
            <a:chOff x="689609" y="1371600"/>
            <a:chExt cx="7764782" cy="4671310"/>
          </a:xfrm>
        </p:grpSpPr>
        <p:pic>
          <p:nvPicPr>
            <p:cNvPr id="4" name="Picture 5" descr="DSC_0271"/>
            <p:cNvPicPr>
              <a:picLocks noChangeAspect="1" noChangeArrowheads="1"/>
            </p:cNvPicPr>
            <p:nvPr/>
          </p:nvPicPr>
          <p:blipFill>
            <a:blip r:embed="rId2" cstate="print">
              <a:lum bright="20000" contrast="40000"/>
            </a:blip>
            <a:srcRect l="40629" t="46654"/>
            <a:stretch>
              <a:fillRect/>
            </a:stretch>
          </p:blipFill>
          <p:spPr bwMode="auto">
            <a:xfrm>
              <a:off x="689609" y="1371600"/>
              <a:ext cx="7764782" cy="4671310"/>
            </a:xfrm>
            <a:prstGeom prst="rect">
              <a:avLst/>
            </a:prstGeom>
            <a:noFill/>
            <a:ln w="9525">
              <a:noFill/>
              <a:miter lim="800000"/>
              <a:headEnd/>
              <a:tailEnd/>
            </a:ln>
          </p:spPr>
        </p:pic>
        <p:sp>
          <p:nvSpPr>
            <p:cNvPr id="6" name="TextBox 5"/>
            <p:cNvSpPr txBox="1"/>
            <p:nvPr/>
          </p:nvSpPr>
          <p:spPr>
            <a:xfrm>
              <a:off x="3886200" y="1905000"/>
              <a:ext cx="1390124"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Quadrupole</a:t>
              </a:r>
              <a:endParaRPr lang="en-US"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447800" y="3429000"/>
              <a:ext cx="2560316" cy="830997"/>
            </a:xfrm>
            <a:prstGeom prst="rect">
              <a:avLst/>
            </a:prstGeom>
            <a:noFill/>
          </p:spPr>
          <p:txBody>
            <a:bodyPr wrap="none" rtlCol="0">
              <a:spAutoFit/>
            </a:bodyPr>
            <a:lstStyle/>
            <a:p>
              <a:r>
                <a:rPr lang="en-US" sz="2400" b="1" dirty="0" smtClean="0">
                  <a:solidFill>
                    <a:srgbClr val="FFFF00"/>
                  </a:solidFill>
                  <a:effectLst>
                    <a:outerShdw blurRad="38100" dist="38100" dir="2700000" algn="tl">
                      <a:srgbClr val="000000">
                        <a:alpha val="43137"/>
                      </a:srgbClr>
                    </a:outerShdw>
                  </a:effectLst>
                </a:rPr>
                <a:t>Hydrostatic </a:t>
              </a:r>
            </a:p>
            <a:p>
              <a:r>
                <a:rPr lang="en-US" sz="2400" b="1" dirty="0" smtClean="0">
                  <a:solidFill>
                    <a:srgbClr val="FFFF00"/>
                  </a:solidFill>
                  <a:effectLst>
                    <a:outerShdw blurRad="38100" dist="38100" dir="2700000" algn="tl">
                      <a:srgbClr val="000000">
                        <a:alpha val="43137"/>
                      </a:srgbClr>
                    </a:outerShdw>
                  </a:effectLst>
                </a:rPr>
                <a:t>Leveling Sensor</a:t>
              </a:r>
              <a:endParaRPr lang="en-US" sz="2400"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1600200" y="1447800"/>
              <a:ext cx="2557110"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3.4m undulator magnet</a:t>
              </a:r>
              <a:endParaRPr lang="en-US"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6096000" y="2057400"/>
              <a:ext cx="2230611" cy="830997"/>
            </a:xfrm>
            <a:prstGeom prst="rect">
              <a:avLst/>
            </a:prstGeom>
            <a:noFill/>
          </p:spPr>
          <p:txBody>
            <a:bodyPr wrap="none" rtlCol="0">
              <a:spAutoFit/>
            </a:bodyPr>
            <a:lstStyle/>
            <a:p>
              <a:r>
                <a:rPr lang="en-US" sz="2400" b="1" dirty="0" smtClean="0">
                  <a:solidFill>
                    <a:srgbClr val="FFFF00"/>
                  </a:solidFill>
                  <a:effectLst>
                    <a:outerShdw blurRad="38100" dist="38100" dir="2700000" algn="tl">
                      <a:srgbClr val="000000">
                        <a:alpha val="43137"/>
                      </a:srgbClr>
                    </a:outerShdw>
                  </a:effectLst>
                </a:rPr>
                <a:t>Wire Position </a:t>
              </a:r>
            </a:p>
            <a:p>
              <a:r>
                <a:rPr lang="en-US" sz="2400" b="1" dirty="0" smtClean="0">
                  <a:solidFill>
                    <a:srgbClr val="FFFF00"/>
                  </a:solidFill>
                  <a:effectLst>
                    <a:outerShdw blurRad="38100" dist="38100" dir="2700000" algn="tl">
                      <a:srgbClr val="000000">
                        <a:alpha val="43137"/>
                      </a:srgbClr>
                    </a:outerShdw>
                  </a:effectLst>
                </a:rPr>
                <a:t>Monitor</a:t>
              </a:r>
              <a:endParaRPr lang="en-US" sz="24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4572000" y="4724400"/>
              <a:ext cx="2210862"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CAM based 5 DOF</a:t>
              </a:r>
            </a:p>
            <a:p>
              <a:r>
                <a:rPr lang="en-US" dirty="0" smtClean="0">
                  <a:solidFill>
                    <a:srgbClr val="FFFF00"/>
                  </a:solidFill>
                  <a:effectLst>
                    <a:outerShdw blurRad="38100" dist="38100" dir="2700000" algn="tl">
                      <a:srgbClr val="000000">
                        <a:alpha val="43137"/>
                      </a:srgbClr>
                    </a:outerShdw>
                  </a:effectLst>
                </a:rPr>
                <a:t>Motion control</a:t>
              </a:r>
              <a:endParaRPr lang="en-US"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838200" y="2362200"/>
              <a:ext cx="1544012" cy="646331"/>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X-translation </a:t>
              </a:r>
            </a:p>
            <a:p>
              <a:r>
                <a:rPr lang="en-US" dirty="0" smtClean="0">
                  <a:solidFill>
                    <a:srgbClr val="FFFF00"/>
                  </a:solidFill>
                  <a:effectLst>
                    <a:outerShdw blurRad="38100" dist="38100" dir="2700000" algn="tl">
                      <a:srgbClr val="000000">
                        <a:alpha val="43137"/>
                      </a:srgbClr>
                    </a:outerShdw>
                  </a:effectLst>
                </a:rPr>
                <a:t>(in/out)</a:t>
              </a:r>
              <a:endParaRPr lang="en-US"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1371600" y="4953000"/>
              <a:ext cx="2121093" cy="923330"/>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Sand-filled</a:t>
              </a:r>
            </a:p>
            <a:p>
              <a:r>
                <a:rPr lang="en-US" dirty="0" smtClean="0">
                  <a:solidFill>
                    <a:srgbClr val="FFFF00"/>
                  </a:solidFill>
                  <a:effectLst>
                    <a:outerShdw blurRad="38100" dist="38100" dir="2700000" algn="tl">
                      <a:srgbClr val="000000">
                        <a:alpha val="43137"/>
                      </a:srgbClr>
                    </a:outerShdw>
                  </a:effectLst>
                </a:rPr>
                <a:t>Thermally Isolated </a:t>
              </a:r>
            </a:p>
            <a:p>
              <a:r>
                <a:rPr lang="en-US" dirty="0" smtClean="0">
                  <a:solidFill>
                    <a:srgbClr val="FFFF00"/>
                  </a:solidFill>
                  <a:effectLst>
                    <a:outerShdw blurRad="38100" dist="38100" dir="2700000" algn="tl">
                      <a:srgbClr val="000000">
                        <a:alpha val="43137"/>
                      </a:srgbClr>
                    </a:outerShdw>
                  </a:effectLst>
                </a:rPr>
                <a:t>Supports</a:t>
              </a:r>
              <a:endParaRPr lang="en-US" dirty="0">
                <a:solidFill>
                  <a:srgbClr val="FFFF00"/>
                </a:solidFill>
                <a:effectLst>
                  <a:outerShdw blurRad="38100" dist="38100" dir="2700000" algn="tl">
                    <a:srgbClr val="000000">
                      <a:alpha val="43137"/>
                    </a:srgbClr>
                  </a:outerShdw>
                </a:effectLst>
              </a:endParaRPr>
            </a:p>
          </p:txBody>
        </p:sp>
        <p:cxnSp>
          <p:nvCxnSpPr>
            <p:cNvPr id="14" name="Straight Arrow Connector 13"/>
            <p:cNvCxnSpPr/>
            <p:nvPr/>
          </p:nvCxnSpPr>
          <p:spPr>
            <a:xfrm rot="5400000" flipH="1" flipV="1">
              <a:off x="2552700" y="4686300"/>
              <a:ext cx="457200" cy="3810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3162300" y="3543300"/>
              <a:ext cx="2286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52800" y="3581400"/>
              <a:ext cx="457200"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28800" y="2667000"/>
              <a:ext cx="838200"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219994" y="2286000"/>
              <a:ext cx="227806" cy="7699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4191000" y="2362200"/>
              <a:ext cx="304800"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4686300" y="4457700"/>
              <a:ext cx="4572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438400" y="1905000"/>
              <a:ext cx="2286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5181600" y="2514600"/>
              <a:ext cx="9144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34" name="Footer Placeholder 3"/>
          <p:cNvSpPr>
            <a:spLocks noGrp="1"/>
          </p:cNvSpPr>
          <p:nvPr>
            <p:ph type="ftr" sz="quarter" idx="10"/>
          </p:nvPr>
        </p:nvSpPr>
        <p:spPr>
          <a:xfrm>
            <a:off x="2057400" y="6153150"/>
            <a:ext cx="5715000" cy="476250"/>
          </a:xfrm>
          <a:noFill/>
        </p:spPr>
        <p:txBody>
          <a:bodyPr/>
          <a:lstStyle/>
          <a:p>
            <a:pPr>
              <a:defRPr/>
            </a:pPr>
            <a:r>
              <a:rPr lang="en-US" b="0" dirty="0"/>
              <a:t>Experience report with the Alignment Diagnostic System</a:t>
            </a:r>
          </a:p>
          <a:p>
            <a:r>
              <a:rPr lang="en-US" dirty="0" smtClean="0"/>
              <a:t>Page </a:t>
            </a:r>
            <a:fld id="{74DEEA1C-E3EA-45EF-9083-8E3622798752}" type="slidenum">
              <a:rPr lang="en-US"/>
              <a:pPr/>
              <a:t>3</a:t>
            </a:fld>
            <a:endParaRPr lang="en-US" dirty="0"/>
          </a:p>
          <a:p>
            <a:pPr algn="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pPr>
              <a:defRPr/>
            </a:pPr>
            <a:r>
              <a:rPr lang="en-US" b="0" dirty="0"/>
              <a:t>Experience report with the Alignment Diagnostic System</a:t>
            </a:r>
          </a:p>
          <a:p>
            <a:r>
              <a:rPr lang="en-US" dirty="0" smtClean="0"/>
              <a:t>Page </a:t>
            </a:r>
            <a:fld id="{74DEEA1C-E3EA-45EF-9083-8E3622798752}" type="slidenum">
              <a:rPr lang="en-US"/>
              <a:pPr/>
              <a:t>4</a:t>
            </a:fld>
            <a:endParaRPr lang="en-US" dirty="0"/>
          </a:p>
          <a:p>
            <a:pPr algn="r"/>
            <a:endParaRPr lang="en-US" dirty="0"/>
          </a:p>
        </p:txBody>
      </p:sp>
      <p:sp>
        <p:nvSpPr>
          <p:cNvPr id="15363" name="Rectangle 2"/>
          <p:cNvSpPr>
            <a:spLocks noGrp="1" noChangeArrowheads="1"/>
          </p:cNvSpPr>
          <p:nvPr>
            <p:ph type="title"/>
          </p:nvPr>
        </p:nvSpPr>
        <p:spPr>
          <a:noFill/>
        </p:spPr>
        <p:txBody>
          <a:bodyPr>
            <a:normAutofit fontScale="90000"/>
          </a:bodyPr>
          <a:lstStyle/>
          <a:p>
            <a:pPr marL="342900" lvl="0" indent="-342900" eaLnBrk="1" hangingPunct="1">
              <a:spcBef>
                <a:spcPct val="20000"/>
              </a:spcBef>
              <a:defRPr/>
            </a:pPr>
            <a:r>
              <a:rPr lang="en-US" dirty="0" smtClean="0">
                <a:solidFill>
                  <a:srgbClr val="002060"/>
                </a:solidFill>
              </a:rPr>
              <a:t>Goal of the Alignment Diagnostic System</a:t>
            </a:r>
            <a:endParaRPr lang="en-US" dirty="0">
              <a:solidFill>
                <a:srgbClr val="002060"/>
              </a:solidFill>
            </a:endParaRPr>
          </a:p>
        </p:txBody>
      </p:sp>
      <p:sp>
        <p:nvSpPr>
          <p:cNvPr id="15364" name="Rectangle 3"/>
          <p:cNvSpPr>
            <a:spLocks noGrp="1" noChangeArrowheads="1"/>
          </p:cNvSpPr>
          <p:nvPr>
            <p:ph type="body" idx="1"/>
          </p:nvPr>
        </p:nvSpPr>
        <p:spPr>
          <a:noFill/>
        </p:spPr>
        <p:txBody>
          <a:bodyPr/>
          <a:lstStyle/>
          <a:p>
            <a:pPr>
              <a:buAutoNum type="arabicPlain" startAt="2005"/>
            </a:pPr>
            <a:r>
              <a:rPr lang="en-US" sz="1600" b="1" dirty="0" smtClean="0">
                <a:solidFill>
                  <a:srgbClr val="002060"/>
                </a:solidFill>
              </a:rPr>
              <a:t> 	Question: Do we know how stable the LCLS tunnel and the </a:t>
            </a:r>
          </a:p>
          <a:p>
            <a:pPr>
              <a:buNone/>
            </a:pPr>
            <a:r>
              <a:rPr lang="en-US" sz="1600" b="1" dirty="0" smtClean="0">
                <a:solidFill>
                  <a:srgbClr val="002060"/>
                </a:solidFill>
              </a:rPr>
              <a:t>			  Undulator will be?</a:t>
            </a:r>
          </a:p>
          <a:p>
            <a:pPr>
              <a:buNone/>
            </a:pPr>
            <a:r>
              <a:rPr lang="en-US" sz="1600" dirty="0" smtClean="0">
                <a:solidFill>
                  <a:srgbClr val="002060"/>
                </a:solidFill>
              </a:rPr>
              <a:t>       	</a:t>
            </a:r>
            <a:r>
              <a:rPr lang="en-US" sz="1600" b="1" dirty="0" smtClean="0">
                <a:solidFill>
                  <a:srgbClr val="002060"/>
                </a:solidFill>
              </a:rPr>
              <a:t>Answer: </a:t>
            </a:r>
            <a:r>
              <a:rPr lang="en-US" sz="1600" dirty="0" smtClean="0">
                <a:solidFill>
                  <a:srgbClr val="002060"/>
                </a:solidFill>
              </a:rPr>
              <a:t>	  </a:t>
            </a:r>
            <a:r>
              <a:rPr lang="en-US" sz="1600" b="1" i="1" dirty="0" smtClean="0">
                <a:solidFill>
                  <a:srgbClr val="002060"/>
                </a:solidFill>
              </a:rPr>
              <a:t>No, we don’t!</a:t>
            </a:r>
          </a:p>
          <a:p>
            <a:pPr>
              <a:buNone/>
            </a:pPr>
            <a:r>
              <a:rPr lang="en-US" sz="1600" b="1" i="1" dirty="0" smtClean="0">
                <a:solidFill>
                  <a:srgbClr val="002060"/>
                </a:solidFill>
              </a:rPr>
              <a:t>		Advice:	 </a:t>
            </a:r>
            <a:r>
              <a:rPr lang="en-US" sz="1600" b="1" i="1" dirty="0" smtClean="0">
                <a:solidFill>
                  <a:srgbClr val="00B050"/>
                </a:solidFill>
              </a:rPr>
              <a:t>Install a girder position monitoring system…..</a:t>
            </a:r>
            <a:endParaRPr lang="en-US" sz="1600" b="1" i="1" dirty="0" smtClean="0">
              <a:solidFill>
                <a:srgbClr val="002060"/>
              </a:solidFill>
            </a:endParaRPr>
          </a:p>
          <a:p>
            <a:pPr>
              <a:buNone/>
            </a:pPr>
            <a:endParaRPr lang="en-US" sz="1800" b="1" i="1" dirty="0" smtClean="0">
              <a:solidFill>
                <a:srgbClr val="002060"/>
              </a:solidFill>
            </a:endParaRPr>
          </a:p>
        </p:txBody>
      </p:sp>
      <p:grpSp>
        <p:nvGrpSpPr>
          <p:cNvPr id="5" name="Group 88"/>
          <p:cNvGrpSpPr/>
          <p:nvPr/>
        </p:nvGrpSpPr>
        <p:grpSpPr>
          <a:xfrm>
            <a:off x="533400" y="2590800"/>
            <a:ext cx="8001000" cy="1191399"/>
            <a:chOff x="457200" y="2133600"/>
            <a:chExt cx="8001000" cy="1191399"/>
          </a:xfrm>
        </p:grpSpPr>
        <p:sp>
          <p:nvSpPr>
            <p:cNvPr id="6" name="Oval 5"/>
            <p:cNvSpPr/>
            <p:nvPr/>
          </p:nvSpPr>
          <p:spPr bwMode="auto">
            <a:xfrm>
              <a:off x="5105400" y="27432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7" name="Group 57"/>
            <p:cNvGrpSpPr/>
            <p:nvPr/>
          </p:nvGrpSpPr>
          <p:grpSpPr>
            <a:xfrm>
              <a:off x="457200" y="2438400"/>
              <a:ext cx="8001000" cy="609600"/>
              <a:chOff x="457200" y="1828800"/>
              <a:chExt cx="8001000" cy="609600"/>
            </a:xfrm>
          </p:grpSpPr>
          <p:cxnSp>
            <p:nvCxnSpPr>
              <p:cNvPr id="14" name="Straight Connector 13"/>
              <p:cNvCxnSpPr/>
              <p:nvPr/>
            </p:nvCxnSpPr>
            <p:spPr bwMode="auto">
              <a:xfrm>
                <a:off x="457200" y="2209800"/>
                <a:ext cx="8001000" cy="0"/>
              </a:xfrm>
              <a:prstGeom prst="line">
                <a:avLst/>
              </a:prstGeom>
              <a:solidFill>
                <a:schemeClr val="bg1"/>
              </a:solidFill>
              <a:ln w="22225" cap="flat" cmpd="sng" algn="ctr">
                <a:solidFill>
                  <a:srgbClr val="FF0000"/>
                </a:solidFill>
                <a:prstDash val="solid"/>
                <a:round/>
                <a:headEnd type="none" w="med" len="med"/>
                <a:tailEnd type="none" w="med" len="med"/>
              </a:ln>
              <a:effectLst/>
            </p:spPr>
          </p:cxnSp>
          <p:sp>
            <p:nvSpPr>
              <p:cNvPr id="15" name="Rectangle 14"/>
              <p:cNvSpPr/>
              <p:nvPr/>
            </p:nvSpPr>
            <p:spPr bwMode="auto">
              <a:xfrm>
                <a:off x="8382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13716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19050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25146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30480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35814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41148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46482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66294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71628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7696200" y="2133600"/>
                <a:ext cx="381000" cy="1524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26" name="Straight Arrow Connector 25"/>
              <p:cNvCxnSpPr/>
              <p:nvPr/>
            </p:nvCxnSpPr>
            <p:spPr bwMode="auto">
              <a:xfrm rot="10800000">
                <a:off x="2514600" y="1828800"/>
                <a:ext cx="1588" cy="3810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flipV="1">
                <a:off x="2209800" y="2209800"/>
                <a:ext cx="304800" cy="2286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6200000" flipV="1">
                <a:off x="2705894" y="2018506"/>
                <a:ext cx="381000" cy="1588"/>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10800000" flipV="1">
                <a:off x="2590800" y="2209800"/>
                <a:ext cx="304800" cy="22860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30" name="TextBox 29"/>
              <p:cNvSpPr txBox="1"/>
              <p:nvPr/>
            </p:nvSpPr>
            <p:spPr>
              <a:xfrm>
                <a:off x="914400" y="1828800"/>
                <a:ext cx="269626" cy="276999"/>
              </a:xfrm>
              <a:prstGeom prst="rect">
                <a:avLst/>
              </a:prstGeom>
              <a:noFill/>
            </p:spPr>
            <p:txBody>
              <a:bodyPr wrap="none" rtlCol="0">
                <a:spAutoFit/>
              </a:bodyPr>
              <a:lstStyle/>
              <a:p>
                <a:r>
                  <a:rPr lang="en-US" sz="1200" dirty="0" smtClean="0"/>
                  <a:t>1</a:t>
                </a:r>
                <a:endParaRPr lang="en-US" sz="1200" dirty="0"/>
              </a:p>
            </p:txBody>
          </p:sp>
          <p:sp>
            <p:nvSpPr>
              <p:cNvPr id="31" name="TextBox 30"/>
              <p:cNvSpPr txBox="1"/>
              <p:nvPr/>
            </p:nvSpPr>
            <p:spPr>
              <a:xfrm>
                <a:off x="1447800" y="1828800"/>
                <a:ext cx="269626" cy="276999"/>
              </a:xfrm>
              <a:prstGeom prst="rect">
                <a:avLst/>
              </a:prstGeom>
              <a:noFill/>
            </p:spPr>
            <p:txBody>
              <a:bodyPr wrap="none" rtlCol="0">
                <a:spAutoFit/>
              </a:bodyPr>
              <a:lstStyle/>
              <a:p>
                <a:r>
                  <a:rPr lang="en-US" sz="1200" dirty="0" smtClean="0"/>
                  <a:t>2</a:t>
                </a:r>
                <a:endParaRPr lang="en-US" sz="1200" dirty="0"/>
              </a:p>
            </p:txBody>
          </p:sp>
          <p:sp>
            <p:nvSpPr>
              <p:cNvPr id="32" name="TextBox 31"/>
              <p:cNvSpPr txBox="1"/>
              <p:nvPr/>
            </p:nvSpPr>
            <p:spPr>
              <a:xfrm>
                <a:off x="7696200" y="1828800"/>
                <a:ext cx="354584" cy="276999"/>
              </a:xfrm>
              <a:prstGeom prst="rect">
                <a:avLst/>
              </a:prstGeom>
              <a:noFill/>
            </p:spPr>
            <p:txBody>
              <a:bodyPr wrap="none" rtlCol="0">
                <a:spAutoFit/>
              </a:bodyPr>
              <a:lstStyle/>
              <a:p>
                <a:r>
                  <a:rPr lang="en-US" sz="1200" dirty="0" smtClean="0"/>
                  <a:t>33</a:t>
                </a:r>
                <a:endParaRPr lang="en-US" sz="1200" dirty="0"/>
              </a:p>
            </p:txBody>
          </p:sp>
          <p:sp>
            <p:nvSpPr>
              <p:cNvPr id="33" name="TextBox 32"/>
              <p:cNvSpPr txBox="1"/>
              <p:nvPr/>
            </p:nvSpPr>
            <p:spPr>
              <a:xfrm>
                <a:off x="2608433" y="1828800"/>
                <a:ext cx="234360"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i</a:t>
                </a:r>
                <a:endParaRPr lang="en-US" sz="1400" dirty="0">
                  <a:latin typeface="Times New Roman" pitchFamily="18" charset="0"/>
                  <a:cs typeface="Times New Roman" pitchFamily="18" charset="0"/>
                </a:endParaRPr>
              </a:p>
            </p:txBody>
          </p:sp>
        </p:grpSp>
        <p:cxnSp>
          <p:nvCxnSpPr>
            <p:cNvPr id="8" name="Straight Connector 7"/>
            <p:cNvCxnSpPr/>
            <p:nvPr/>
          </p:nvCxnSpPr>
          <p:spPr bwMode="auto">
            <a:xfrm rot="5400000">
              <a:off x="190500" y="2476500"/>
              <a:ext cx="68580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5400000">
              <a:off x="7962900" y="2476500"/>
              <a:ext cx="685800"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0" name="TextBox 9"/>
            <p:cNvSpPr txBox="1"/>
            <p:nvPr/>
          </p:nvSpPr>
          <p:spPr>
            <a:xfrm>
              <a:off x="3276600" y="2133600"/>
              <a:ext cx="2391745" cy="307777"/>
            </a:xfrm>
            <a:prstGeom prst="rect">
              <a:avLst/>
            </a:prstGeom>
            <a:solidFill>
              <a:schemeClr val="bg1"/>
            </a:solidFill>
          </p:spPr>
          <p:txBody>
            <a:bodyPr wrap="none" rtlCol="0">
              <a:spAutoFit/>
            </a:bodyPr>
            <a:lstStyle/>
            <a:p>
              <a:r>
                <a:rPr lang="en-US" sz="1400" dirty="0" smtClean="0"/>
                <a:t>Undulator: 33 Girder, 132 m</a:t>
              </a:r>
              <a:endParaRPr lang="en-US" sz="1400" dirty="0"/>
            </a:p>
          </p:txBody>
        </p:sp>
        <p:sp>
          <p:nvSpPr>
            <p:cNvPr id="11" name="TextBox 10"/>
            <p:cNvSpPr txBox="1"/>
            <p:nvPr/>
          </p:nvSpPr>
          <p:spPr>
            <a:xfrm>
              <a:off x="2209800" y="3048000"/>
              <a:ext cx="609600" cy="276999"/>
            </a:xfrm>
            <a:prstGeom prst="rect">
              <a:avLst/>
            </a:prstGeom>
            <a:noFill/>
          </p:spPr>
          <p:txBody>
            <a:bodyPr wrap="square" rtlCol="0">
              <a:spAutoFit/>
            </a:bodyPr>
            <a:lstStyle/>
            <a:p>
              <a:r>
                <a:rPr lang="en-US" sz="1200" dirty="0" smtClean="0"/>
                <a:t>X-pos</a:t>
              </a:r>
              <a:endParaRPr lang="en-US" sz="1200" dirty="0"/>
            </a:p>
          </p:txBody>
        </p:sp>
        <p:sp>
          <p:nvSpPr>
            <p:cNvPr id="12" name="TextBox 11"/>
            <p:cNvSpPr txBox="1"/>
            <p:nvPr/>
          </p:nvSpPr>
          <p:spPr>
            <a:xfrm>
              <a:off x="2895600" y="2362200"/>
              <a:ext cx="685800" cy="276999"/>
            </a:xfrm>
            <a:prstGeom prst="rect">
              <a:avLst/>
            </a:prstGeom>
            <a:noFill/>
          </p:spPr>
          <p:txBody>
            <a:bodyPr wrap="square" rtlCol="0">
              <a:spAutoFit/>
            </a:bodyPr>
            <a:lstStyle/>
            <a:p>
              <a:r>
                <a:rPr lang="en-US" sz="1200" dirty="0" smtClean="0"/>
                <a:t>Y-pos</a:t>
              </a:r>
              <a:endParaRPr lang="en-US" sz="1200" dirty="0"/>
            </a:p>
          </p:txBody>
        </p:sp>
        <p:cxnSp>
          <p:nvCxnSpPr>
            <p:cNvPr id="13" name="Straight Arrow Connector 12"/>
            <p:cNvCxnSpPr>
              <a:stCxn id="6" idx="5"/>
            </p:cNvCxnSpPr>
            <p:nvPr/>
          </p:nvCxnSpPr>
          <p:spPr bwMode="auto">
            <a:xfrm rot="16200000" flipH="1">
              <a:off x="5273582" y="2835182"/>
              <a:ext cx="403318" cy="479518"/>
            </a:xfrm>
            <a:prstGeom prst="straightConnector1">
              <a:avLst/>
            </a:prstGeom>
            <a:solidFill>
              <a:schemeClr val="bg1"/>
            </a:solidFill>
            <a:ln w="9525" cap="flat" cmpd="sng" algn="ctr">
              <a:solidFill>
                <a:schemeClr val="tx1"/>
              </a:solidFill>
              <a:prstDash val="solid"/>
              <a:round/>
              <a:headEnd type="none" w="med" len="med"/>
              <a:tailEnd type="arrow"/>
            </a:ln>
            <a:effectLst/>
          </p:spPr>
        </p:cxnSp>
      </p:grpSp>
      <p:sp>
        <p:nvSpPr>
          <p:cNvPr id="34" name="TextBox 33"/>
          <p:cNvSpPr txBox="1"/>
          <p:nvPr/>
        </p:nvSpPr>
        <p:spPr>
          <a:xfrm>
            <a:off x="2057400" y="4114800"/>
            <a:ext cx="5638800" cy="584775"/>
          </a:xfrm>
          <a:prstGeom prst="rect">
            <a:avLst/>
          </a:prstGeom>
          <a:noFill/>
        </p:spPr>
        <p:txBody>
          <a:bodyPr wrap="square" rtlCol="0">
            <a:spAutoFit/>
          </a:bodyPr>
          <a:lstStyle/>
          <a:p>
            <a:pPr algn="l"/>
            <a:r>
              <a:rPr lang="en-US" sz="1600" b="1" dirty="0" smtClean="0">
                <a:solidFill>
                  <a:srgbClr val="00B050"/>
                </a:solidFill>
              </a:rPr>
              <a:t>Resolution:		&lt; One Micrometer</a:t>
            </a:r>
          </a:p>
          <a:p>
            <a:pPr algn="l"/>
            <a:r>
              <a:rPr lang="en-US" sz="1600" b="1" dirty="0" smtClean="0">
                <a:solidFill>
                  <a:srgbClr val="00B050"/>
                </a:solidFill>
              </a:rPr>
              <a:t>Measurement duration: 	&gt; Weeks, no drifts</a:t>
            </a:r>
          </a:p>
        </p:txBody>
      </p:sp>
      <p:sp>
        <p:nvSpPr>
          <p:cNvPr id="35" name="Rectangle 34"/>
          <p:cNvSpPr/>
          <p:nvPr/>
        </p:nvSpPr>
        <p:spPr>
          <a:xfrm>
            <a:off x="228600" y="4953000"/>
            <a:ext cx="8686800" cy="523220"/>
          </a:xfrm>
          <a:prstGeom prst="rect">
            <a:avLst/>
          </a:prstGeom>
        </p:spPr>
        <p:txBody>
          <a:bodyPr wrap="square">
            <a:spAutoFit/>
          </a:bodyPr>
          <a:lstStyle/>
          <a:p>
            <a:pPr algn="l"/>
            <a:r>
              <a:rPr lang="en-US" sz="1400" b="1" dirty="0" smtClean="0"/>
              <a:t>Building Blocks: 	Hydrostatic Leveling System (HLS) for Y - direction.</a:t>
            </a:r>
            <a:r>
              <a:rPr lang="en-US" sz="1400" dirty="0" smtClean="0"/>
              <a:t>	</a:t>
            </a:r>
            <a:r>
              <a:rPr lang="en-US" sz="1200" dirty="0" smtClean="0"/>
              <a:t>Experience:  Used @ SLAC</a:t>
            </a:r>
          </a:p>
          <a:p>
            <a:pPr algn="l"/>
            <a:r>
              <a:rPr lang="en-US" sz="1400" dirty="0" smtClean="0"/>
              <a:t>		</a:t>
            </a:r>
            <a:r>
              <a:rPr lang="en-US" sz="1400" b="1" dirty="0" smtClean="0"/>
              <a:t>Wire Position Monitors (WPM) for the X &amp; Y direction.*	</a:t>
            </a:r>
            <a:r>
              <a:rPr lang="en-US" sz="1200" dirty="0" smtClean="0"/>
              <a:t>Experience:  FFTB @ SLAC</a:t>
            </a:r>
            <a:endParaRPr lang="en-US" sz="1200" dirty="0"/>
          </a:p>
        </p:txBody>
      </p:sp>
      <p:sp>
        <p:nvSpPr>
          <p:cNvPr id="36" name="Rectangle 35"/>
          <p:cNvSpPr/>
          <p:nvPr/>
        </p:nvSpPr>
        <p:spPr>
          <a:xfrm>
            <a:off x="304800" y="5867400"/>
            <a:ext cx="6096000" cy="276999"/>
          </a:xfrm>
          <a:prstGeom prst="rect">
            <a:avLst/>
          </a:prstGeom>
        </p:spPr>
        <p:txBody>
          <a:bodyPr wrap="square">
            <a:spAutoFit/>
          </a:bodyPr>
          <a:lstStyle/>
          <a:p>
            <a:r>
              <a:rPr lang="en-US" sz="1200" dirty="0" smtClean="0"/>
              <a:t>* Original design from  DESY as contribution to the FFTB experiment at SLAC, 1991</a:t>
            </a:r>
            <a:endParaRPr lang="en-US" sz="1200" dirty="0"/>
          </a:p>
        </p:txBody>
      </p:sp>
      <p:sp>
        <p:nvSpPr>
          <p:cNvPr id="69" name="TextBox 68"/>
          <p:cNvSpPr txBox="1"/>
          <p:nvPr/>
        </p:nvSpPr>
        <p:spPr>
          <a:xfrm>
            <a:off x="1828800" y="3733800"/>
            <a:ext cx="7315200" cy="338554"/>
          </a:xfrm>
          <a:prstGeom prst="rect">
            <a:avLst/>
          </a:prstGeom>
          <a:noFill/>
        </p:spPr>
        <p:txBody>
          <a:bodyPr wrap="square" rtlCol="0">
            <a:spAutoFit/>
          </a:bodyPr>
          <a:lstStyle/>
          <a:p>
            <a:pPr algn="l"/>
            <a:r>
              <a:rPr lang="en-US" sz="1600" b="1" i="1" dirty="0" smtClean="0">
                <a:solidFill>
                  <a:srgbClr val="00B050"/>
                </a:solidFill>
              </a:rPr>
              <a:t>... </a:t>
            </a:r>
            <a:r>
              <a:rPr lang="en-US" sz="1600" b="1" i="1" u="sng" dirty="0" smtClean="0">
                <a:solidFill>
                  <a:srgbClr val="00B050"/>
                </a:solidFill>
              </a:rPr>
              <a:t>and track each girder relative to the </a:t>
            </a:r>
            <a:r>
              <a:rPr lang="en-US" sz="1600" b="1" i="1" u="sng" dirty="0" smtClean="0">
                <a:solidFill>
                  <a:srgbClr val="002060"/>
                </a:solidFill>
              </a:rPr>
              <a:t>Least Square Fit </a:t>
            </a:r>
            <a:r>
              <a:rPr lang="en-US" sz="1600" b="1" i="1" u="sng" dirty="0" smtClean="0">
                <a:solidFill>
                  <a:srgbClr val="00B050"/>
                </a:solidFill>
              </a:rPr>
              <a:t>of all girders!</a:t>
            </a:r>
            <a:endParaRPr lang="en-US" sz="1600" b="1" i="1" u="sng"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Diagnostics System</a:t>
            </a:r>
            <a:endParaRPr lang="en-US" dirty="0"/>
          </a:p>
        </p:txBody>
      </p:sp>
      <p:sp>
        <p:nvSpPr>
          <p:cNvPr id="3" name="Content Placeholder 2"/>
          <p:cNvSpPr>
            <a:spLocks noGrp="1"/>
          </p:cNvSpPr>
          <p:nvPr>
            <p:ph idx="1"/>
          </p:nvPr>
        </p:nvSpPr>
        <p:spPr>
          <a:xfrm>
            <a:off x="3429000" y="1219200"/>
            <a:ext cx="5473700" cy="4525963"/>
          </a:xfrm>
        </p:spPr>
        <p:txBody>
          <a:bodyPr/>
          <a:lstStyle/>
          <a:p>
            <a:pPr>
              <a:spcBef>
                <a:spcPct val="0"/>
              </a:spcBef>
              <a:buFontTx/>
              <a:buNone/>
            </a:pPr>
            <a:r>
              <a:rPr lang="en-US" sz="1600" b="1" dirty="0" smtClean="0"/>
              <a:t>WPM and HLS operates as one system, called</a:t>
            </a:r>
          </a:p>
          <a:p>
            <a:pPr>
              <a:spcBef>
                <a:spcPct val="0"/>
              </a:spcBef>
              <a:buFontTx/>
              <a:buNone/>
            </a:pPr>
            <a:r>
              <a:rPr lang="en-US" sz="1600" b="1" u="sng" dirty="0" smtClean="0"/>
              <a:t>A</a:t>
            </a:r>
            <a:r>
              <a:rPr lang="en-US" sz="1600" dirty="0" smtClean="0"/>
              <a:t>lignment</a:t>
            </a:r>
            <a:r>
              <a:rPr lang="en-US" sz="1600" b="1" dirty="0" smtClean="0"/>
              <a:t> </a:t>
            </a:r>
            <a:r>
              <a:rPr lang="en-US" sz="1600" b="1" u="sng" dirty="0" smtClean="0"/>
              <a:t>D</a:t>
            </a:r>
            <a:r>
              <a:rPr lang="en-US" sz="1600" dirty="0" smtClean="0"/>
              <a:t>iagnostic</a:t>
            </a:r>
            <a:r>
              <a:rPr lang="en-US" sz="1600" b="1" dirty="0" smtClean="0"/>
              <a:t> </a:t>
            </a:r>
            <a:r>
              <a:rPr lang="en-US" sz="1600" b="1" u="sng" dirty="0" smtClean="0"/>
              <a:t>S</a:t>
            </a:r>
            <a:r>
              <a:rPr lang="en-US" sz="1600" dirty="0" smtClean="0"/>
              <a:t>ystem</a:t>
            </a:r>
            <a:r>
              <a:rPr lang="en-US" sz="1600" b="1" dirty="0" smtClean="0"/>
              <a:t>, ADS</a:t>
            </a:r>
          </a:p>
          <a:p>
            <a:pPr>
              <a:spcBef>
                <a:spcPct val="0"/>
              </a:spcBef>
              <a:buFontTx/>
              <a:buNone/>
            </a:pPr>
            <a:endParaRPr lang="en-US" sz="1600" b="1" dirty="0" smtClean="0"/>
          </a:p>
          <a:p>
            <a:pPr>
              <a:spcBef>
                <a:spcPct val="0"/>
              </a:spcBef>
              <a:buFontTx/>
              <a:buNone/>
            </a:pPr>
            <a:r>
              <a:rPr lang="en-US" sz="1600" b="1" dirty="0" smtClean="0"/>
              <a:t>WPM measures:</a:t>
            </a:r>
          </a:p>
          <a:p>
            <a:pPr>
              <a:spcBef>
                <a:spcPct val="0"/>
              </a:spcBef>
              <a:buFontTx/>
              <a:buNone/>
            </a:pPr>
            <a:r>
              <a:rPr lang="en-US" sz="1600" b="1" dirty="0" smtClean="0"/>
              <a:t>X and Y- positions relative to two stretched wires</a:t>
            </a:r>
          </a:p>
          <a:p>
            <a:pPr>
              <a:spcBef>
                <a:spcPct val="0"/>
              </a:spcBef>
              <a:buFontTx/>
              <a:buNone/>
            </a:pPr>
            <a:endParaRPr lang="de-DE" sz="1600" b="1" dirty="0" smtClean="0"/>
          </a:p>
          <a:p>
            <a:pPr>
              <a:spcBef>
                <a:spcPct val="0"/>
              </a:spcBef>
              <a:buFontTx/>
              <a:buNone/>
            </a:pPr>
            <a:endParaRPr lang="de-DE" sz="1600" b="1" dirty="0" smtClean="0"/>
          </a:p>
          <a:p>
            <a:pPr>
              <a:spcBef>
                <a:spcPct val="0"/>
              </a:spcBef>
              <a:buFontTx/>
              <a:buNone/>
            </a:pPr>
            <a:r>
              <a:rPr lang="en-US" sz="1600" b="1" dirty="0" smtClean="0"/>
              <a:t>HLS measures:</a:t>
            </a:r>
          </a:p>
          <a:p>
            <a:pPr>
              <a:spcBef>
                <a:spcPct val="0"/>
              </a:spcBef>
              <a:buFontTx/>
              <a:buNone/>
            </a:pPr>
            <a:r>
              <a:rPr lang="en-US" sz="1600" b="1" dirty="0" smtClean="0"/>
              <a:t>Y - Positions relative to the water surface level</a:t>
            </a:r>
          </a:p>
          <a:p>
            <a:pPr>
              <a:spcBef>
                <a:spcPct val="0"/>
              </a:spcBef>
              <a:buFontTx/>
              <a:buNone/>
            </a:pPr>
            <a:endParaRPr lang="de-DE" sz="1600" b="1" dirty="0" smtClean="0"/>
          </a:p>
          <a:p>
            <a:pPr>
              <a:spcBef>
                <a:spcPct val="0"/>
              </a:spcBef>
              <a:buFontTx/>
              <a:buNone/>
            </a:pPr>
            <a:endParaRPr lang="de-DE" sz="1600" b="1" dirty="0" smtClean="0"/>
          </a:p>
          <a:p>
            <a:pPr>
              <a:spcBef>
                <a:spcPct val="0"/>
              </a:spcBef>
              <a:buFontTx/>
              <a:buNone/>
            </a:pPr>
            <a:r>
              <a:rPr lang="de-DE" sz="1600" b="1" u="sng" dirty="0" smtClean="0"/>
              <a:t>Common Task:</a:t>
            </a:r>
          </a:p>
          <a:p>
            <a:pPr>
              <a:spcBef>
                <a:spcPct val="0"/>
              </a:spcBef>
              <a:buFont typeface="Arial" pitchFamily="34" charset="0"/>
              <a:buChar char="•"/>
            </a:pPr>
            <a:r>
              <a:rPr lang="de-DE" sz="1600" b="1" dirty="0" smtClean="0"/>
              <a:t>  X &amp; Y Positon monitoring of undulator segments </a:t>
            </a:r>
          </a:p>
          <a:p>
            <a:pPr>
              <a:spcBef>
                <a:spcPct val="0"/>
              </a:spcBef>
              <a:buFont typeface="Arial" pitchFamily="34" charset="0"/>
              <a:buChar char="•"/>
            </a:pPr>
            <a:r>
              <a:rPr lang="de-DE" sz="1600" b="1" dirty="0" smtClean="0"/>
              <a:t>  Resolution: 	&lt; micrometer </a:t>
            </a:r>
          </a:p>
          <a:p>
            <a:pPr>
              <a:spcBef>
                <a:spcPct val="0"/>
              </a:spcBef>
              <a:buFont typeface="Arial" pitchFamily="34" charset="0"/>
              <a:buChar char="•"/>
            </a:pPr>
            <a:r>
              <a:rPr lang="de-DE" sz="1600" b="1" dirty="0" smtClean="0"/>
              <a:t>  Data rate:	every minute</a:t>
            </a:r>
          </a:p>
          <a:p>
            <a:pPr>
              <a:spcBef>
                <a:spcPct val="0"/>
              </a:spcBef>
              <a:buFont typeface="Arial" pitchFamily="34" charset="0"/>
              <a:buChar char="•"/>
            </a:pPr>
            <a:r>
              <a:rPr lang="de-DE" sz="1600" b="1" dirty="0" smtClean="0"/>
              <a:t>  Operation: 	continous</a:t>
            </a:r>
          </a:p>
          <a:p>
            <a:pPr>
              <a:spcBef>
                <a:spcPct val="0"/>
              </a:spcBef>
              <a:buFontTx/>
              <a:buNone/>
            </a:pPr>
            <a:endParaRPr lang="de-DE" sz="1600" b="1" dirty="0" smtClean="0">
              <a:solidFill>
                <a:srgbClr val="0070C0"/>
              </a:solidFill>
            </a:endParaRPr>
          </a:p>
          <a:p>
            <a:pPr>
              <a:spcBef>
                <a:spcPct val="0"/>
              </a:spcBef>
              <a:buFontTx/>
              <a:buNone/>
            </a:pPr>
            <a:endParaRPr lang="de-DE" sz="1600" b="1" dirty="0" smtClean="0">
              <a:solidFill>
                <a:srgbClr val="0070C0"/>
              </a:solidFill>
            </a:endParaRPr>
          </a:p>
          <a:p>
            <a:endParaRPr lang="en-US" dirty="0"/>
          </a:p>
        </p:txBody>
      </p:sp>
      <p:sp>
        <p:nvSpPr>
          <p:cNvPr id="4" name="Footer Placeholder 3"/>
          <p:cNvSpPr>
            <a:spLocks noGrp="1"/>
          </p:cNvSpPr>
          <p:nvPr>
            <p:ph type="ftr" sz="quarter" idx="10"/>
          </p:nvPr>
        </p:nvSpPr>
        <p:spPr/>
        <p:txBody>
          <a:bodyPr/>
          <a:lstStyle/>
          <a:p>
            <a:pPr>
              <a:defRPr/>
            </a:pPr>
            <a:r>
              <a:rPr lang="en-US" b="0" dirty="0"/>
              <a:t>Experience report with the Alignment Diagnostic System</a:t>
            </a:r>
          </a:p>
          <a:p>
            <a:pPr>
              <a:defRPr/>
            </a:pPr>
            <a:r>
              <a:rPr lang="en-US" dirty="0" smtClean="0"/>
              <a:t>Page </a:t>
            </a:r>
            <a:fld id="{01766A07-827C-4FDF-BD00-57D0EEAD3B43}" type="slidenum">
              <a:rPr lang="en-US" smtClean="0"/>
              <a:pPr>
                <a:defRPr/>
              </a:pPr>
              <a:t>5</a:t>
            </a:fld>
            <a:endParaRPr lang="en-US" dirty="0" smtClean="0"/>
          </a:p>
          <a:p>
            <a:pPr>
              <a:defRPr/>
            </a:pPr>
            <a:endParaRPr lang="en-US" dirty="0"/>
          </a:p>
        </p:txBody>
      </p:sp>
      <p:grpSp>
        <p:nvGrpSpPr>
          <p:cNvPr id="9" name="Group 8"/>
          <p:cNvGrpSpPr/>
          <p:nvPr/>
        </p:nvGrpSpPr>
        <p:grpSpPr>
          <a:xfrm>
            <a:off x="381000" y="1295400"/>
            <a:ext cx="2895600" cy="4800600"/>
            <a:chOff x="381000" y="1295400"/>
            <a:chExt cx="2895600" cy="4876800"/>
          </a:xfrm>
        </p:grpSpPr>
        <p:sp>
          <p:nvSpPr>
            <p:cNvPr id="6" name="Rectangle 6"/>
            <p:cNvSpPr>
              <a:spLocks noChangeArrowheads="1"/>
            </p:cNvSpPr>
            <p:nvPr/>
          </p:nvSpPr>
          <p:spPr bwMode="auto">
            <a:xfrm>
              <a:off x="381000" y="1295400"/>
              <a:ext cx="2895600" cy="4876800"/>
            </a:xfrm>
            <a:prstGeom prst="rect">
              <a:avLst/>
            </a:prstGeom>
            <a:solidFill>
              <a:srgbClr val="FFFFCC"/>
            </a:solidFill>
            <a:ln w="9525" algn="ctr">
              <a:solidFill>
                <a:schemeClr val="accent2"/>
              </a:solidFill>
              <a:miter lim="800000"/>
              <a:headEnd/>
              <a:tailEnd/>
            </a:ln>
            <a:effectLst/>
          </p:spPr>
          <p:txBody>
            <a:bodyPr wrap="none" anchor="ctr"/>
            <a:lstStyle/>
            <a:p>
              <a:endParaRPr lang="en-US"/>
            </a:p>
          </p:txBody>
        </p:sp>
        <p:pic>
          <p:nvPicPr>
            <p:cNvPr id="7" name="Picture 7" descr="segment cross section wpm &amp; hls"/>
            <p:cNvPicPr>
              <a:picLocks noChangeAspect="1" noChangeArrowheads="1"/>
            </p:cNvPicPr>
            <p:nvPr/>
          </p:nvPicPr>
          <p:blipFill>
            <a:blip r:embed="rId2" cstate="print"/>
            <a:srcRect/>
            <a:stretch>
              <a:fillRect/>
            </a:stretch>
          </p:blipFill>
          <p:spPr bwMode="auto">
            <a:xfrm>
              <a:off x="457200" y="1371600"/>
              <a:ext cx="2741613" cy="4800600"/>
            </a:xfrm>
            <a:prstGeom prst="rect">
              <a:avLst/>
            </a:prstGeom>
            <a:noFill/>
          </p:spPr>
        </p:pic>
        <p:sp>
          <p:nvSpPr>
            <p:cNvPr id="8" name="Text Box 12"/>
            <p:cNvSpPr txBox="1">
              <a:spLocks noChangeArrowheads="1"/>
            </p:cNvSpPr>
            <p:nvPr/>
          </p:nvSpPr>
          <p:spPr bwMode="auto">
            <a:xfrm rot="16200000">
              <a:off x="-3175" y="3584575"/>
              <a:ext cx="1135063" cy="366713"/>
            </a:xfrm>
            <a:prstGeom prst="rect">
              <a:avLst/>
            </a:prstGeom>
            <a:noFill/>
            <a:ln w="9525">
              <a:noFill/>
              <a:miter lim="800000"/>
              <a:headEnd/>
              <a:tailEnd/>
            </a:ln>
            <a:effectLst/>
          </p:spPr>
          <p:txBody>
            <a:bodyPr wrap="none">
              <a:spAutoFit/>
            </a:bodyPr>
            <a:lstStyle/>
            <a:p>
              <a:pPr>
                <a:spcBef>
                  <a:spcPct val="0"/>
                </a:spcBef>
                <a:buFontTx/>
                <a:buNone/>
              </a:pPr>
              <a:r>
                <a:rPr lang="en-US"/>
                <a:t>1400 mm</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fontScale="90000"/>
          </a:bodyPr>
          <a:lstStyle/>
          <a:p>
            <a:r>
              <a:rPr lang="en-US" sz="2800" dirty="0" smtClean="0"/>
              <a:t>Results: Two days of tracking– </a:t>
            </a:r>
            <a:br>
              <a:rPr lang="en-US" sz="2800" dirty="0" smtClean="0"/>
            </a:br>
            <a:r>
              <a:rPr lang="en-US" sz="2800" dirty="0" smtClean="0"/>
              <a:t>no cam or stage movement</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6</a:t>
            </a:fld>
            <a:endParaRPr lang="en-US" smtClean="0"/>
          </a:p>
          <a:p>
            <a:pPr>
              <a:defRPr/>
            </a:pPr>
            <a:endParaRPr lang="en-US" dirty="0"/>
          </a:p>
        </p:txBody>
      </p:sp>
      <p:grpSp>
        <p:nvGrpSpPr>
          <p:cNvPr id="6" name="Group 46"/>
          <p:cNvGrpSpPr/>
          <p:nvPr/>
        </p:nvGrpSpPr>
        <p:grpSpPr>
          <a:xfrm>
            <a:off x="2697480" y="4709160"/>
            <a:ext cx="1600200" cy="381000"/>
            <a:chOff x="3429000" y="3505200"/>
            <a:chExt cx="1600200" cy="381000"/>
          </a:xfrm>
        </p:grpSpPr>
        <p:grpSp>
          <p:nvGrpSpPr>
            <p:cNvPr id="7"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10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724400"/>
            <a:ext cx="1066800" cy="246221"/>
          </a:xfrm>
          <a:prstGeom prst="rect">
            <a:avLst/>
          </a:prstGeom>
          <a:noFill/>
        </p:spPr>
        <p:txBody>
          <a:bodyPr wrap="square" rtlCol="0">
            <a:spAutoFit/>
          </a:bodyPr>
          <a:lstStyle/>
          <a:p>
            <a:r>
              <a:rPr lang="en-US" sz="1000" dirty="0" smtClean="0">
                <a:solidFill>
                  <a:schemeClr val="bg1"/>
                </a:solidFill>
              </a:rPr>
              <a:t>2010/3/8 0:00</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2010/3/10 0:00</a:t>
            </a:r>
            <a:endParaRPr lang="en-US" sz="1000" dirty="0">
              <a:solidFill>
                <a:schemeClr val="bg1"/>
              </a:solidFill>
            </a:endParaRPr>
          </a:p>
        </p:txBody>
      </p:sp>
      <p:sp>
        <p:nvSpPr>
          <p:cNvPr id="14" name="TextBox 13"/>
          <p:cNvSpPr txBox="1"/>
          <p:nvPr/>
        </p:nvSpPr>
        <p:spPr>
          <a:xfrm>
            <a:off x="304800" y="3305890"/>
            <a:ext cx="1066800" cy="246221"/>
          </a:xfrm>
          <a:prstGeom prst="rect">
            <a:avLst/>
          </a:prstGeom>
          <a:noFill/>
        </p:spPr>
        <p:txBody>
          <a:bodyPr wrap="square" rtlCol="0">
            <a:spAutoFit/>
          </a:bodyPr>
          <a:lstStyle/>
          <a:p>
            <a:r>
              <a:rPr lang="en-US" sz="1000" dirty="0" smtClean="0">
                <a:solidFill>
                  <a:schemeClr val="bg1"/>
                </a:solidFill>
              </a:rPr>
              <a:t>2010/3/9 0:00</a:t>
            </a:r>
            <a:endParaRPr lang="en-US" sz="1000" dirty="0">
              <a:solidFill>
                <a:schemeClr val="bg1"/>
              </a:solidFill>
            </a:endParaRPr>
          </a:p>
        </p:txBody>
      </p:sp>
      <p:sp>
        <p:nvSpPr>
          <p:cNvPr id="16" name="Up Arrow 15"/>
          <p:cNvSpPr/>
          <p:nvPr/>
        </p:nvSpPr>
        <p:spPr bwMode="auto">
          <a:xfrm rot="10800000" flipV="1">
            <a:off x="381000" y="35814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Up Arrow 18"/>
          <p:cNvSpPr/>
          <p:nvPr/>
        </p:nvSpPr>
        <p:spPr bwMode="auto">
          <a:xfrm rot="10800000" flipV="1">
            <a:off x="381000" y="21336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533400" y="1447800"/>
            <a:ext cx="4826962" cy="369332"/>
          </a:xfrm>
          <a:prstGeom prst="rect">
            <a:avLst/>
          </a:prstGeom>
          <a:noFill/>
        </p:spPr>
        <p:txBody>
          <a:bodyPr wrap="none" rtlCol="0">
            <a:spAutoFit/>
          </a:bodyPr>
          <a:lstStyle/>
          <a:p>
            <a:r>
              <a:rPr lang="en-US" dirty="0" smtClean="0"/>
              <a:t>Hydrostatic leveling sensor readings - vertical</a:t>
            </a:r>
            <a:endParaRPr lang="en-US" dirty="0"/>
          </a:p>
        </p:txBody>
      </p:sp>
      <p:sp>
        <p:nvSpPr>
          <p:cNvPr id="17" name="Right Triangle 16"/>
          <p:cNvSpPr/>
          <p:nvPr/>
        </p:nvSpPr>
        <p:spPr>
          <a:xfrm flipH="1">
            <a:off x="8077200" y="1981200"/>
            <a:ext cx="152400" cy="28956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fontScale="90000"/>
          </a:bodyPr>
          <a:lstStyle/>
          <a:p>
            <a:r>
              <a:rPr lang="en-US" sz="2800" dirty="0" smtClean="0"/>
              <a:t>Results: Two days of tracking– </a:t>
            </a:r>
            <a:br>
              <a:rPr lang="en-US" sz="2800" dirty="0" smtClean="0"/>
            </a:br>
            <a:r>
              <a:rPr lang="en-US" sz="2800" dirty="0" smtClean="0"/>
              <a:t> no cam or stage movement</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7</a:t>
            </a:fld>
            <a:endParaRPr lang="en-US" smtClean="0"/>
          </a:p>
          <a:p>
            <a:pPr>
              <a:defRPr/>
            </a:pPr>
            <a:endParaRPr lang="en-US" dirty="0"/>
          </a:p>
        </p:txBody>
      </p:sp>
      <p:grpSp>
        <p:nvGrpSpPr>
          <p:cNvPr id="3" name="Group 46"/>
          <p:cNvGrpSpPr/>
          <p:nvPr/>
        </p:nvGrpSpPr>
        <p:grpSpPr>
          <a:xfrm>
            <a:off x="2697480" y="4709160"/>
            <a:ext cx="1600200" cy="381000"/>
            <a:chOff x="3429000" y="3505200"/>
            <a:chExt cx="1600200" cy="381000"/>
          </a:xfrm>
        </p:grpSpPr>
        <p:grpSp>
          <p:nvGrpSpPr>
            <p:cNvPr id="5"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10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724400"/>
            <a:ext cx="1066800" cy="246221"/>
          </a:xfrm>
          <a:prstGeom prst="rect">
            <a:avLst/>
          </a:prstGeom>
          <a:noFill/>
        </p:spPr>
        <p:txBody>
          <a:bodyPr wrap="square" rtlCol="0">
            <a:spAutoFit/>
          </a:bodyPr>
          <a:lstStyle/>
          <a:p>
            <a:r>
              <a:rPr lang="en-US" sz="1000" dirty="0" smtClean="0">
                <a:solidFill>
                  <a:schemeClr val="bg1"/>
                </a:solidFill>
              </a:rPr>
              <a:t>2010/3/8 0:00</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2010/3/10 0:00</a:t>
            </a:r>
            <a:endParaRPr lang="en-US" sz="1000" dirty="0">
              <a:solidFill>
                <a:schemeClr val="bg1"/>
              </a:solidFill>
            </a:endParaRPr>
          </a:p>
        </p:txBody>
      </p:sp>
      <p:sp>
        <p:nvSpPr>
          <p:cNvPr id="14" name="TextBox 13"/>
          <p:cNvSpPr txBox="1"/>
          <p:nvPr/>
        </p:nvSpPr>
        <p:spPr>
          <a:xfrm>
            <a:off x="304800" y="3305890"/>
            <a:ext cx="1066800" cy="246221"/>
          </a:xfrm>
          <a:prstGeom prst="rect">
            <a:avLst/>
          </a:prstGeom>
          <a:noFill/>
        </p:spPr>
        <p:txBody>
          <a:bodyPr wrap="square" rtlCol="0">
            <a:spAutoFit/>
          </a:bodyPr>
          <a:lstStyle/>
          <a:p>
            <a:r>
              <a:rPr lang="en-US" sz="1000" dirty="0" smtClean="0">
                <a:solidFill>
                  <a:schemeClr val="bg1"/>
                </a:solidFill>
              </a:rPr>
              <a:t>2010/3/9 0:00</a:t>
            </a:r>
            <a:endParaRPr lang="en-US" sz="1000" dirty="0">
              <a:solidFill>
                <a:schemeClr val="bg1"/>
              </a:solidFill>
            </a:endParaRPr>
          </a:p>
        </p:txBody>
      </p:sp>
      <p:sp>
        <p:nvSpPr>
          <p:cNvPr id="16" name="Up Arrow 15"/>
          <p:cNvSpPr/>
          <p:nvPr/>
        </p:nvSpPr>
        <p:spPr bwMode="auto">
          <a:xfrm rot="10800000" flipV="1">
            <a:off x="381000" y="35814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Up Arrow 18"/>
          <p:cNvSpPr/>
          <p:nvPr/>
        </p:nvSpPr>
        <p:spPr bwMode="auto">
          <a:xfrm rot="10800000" flipV="1">
            <a:off x="381000" y="21336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533400" y="1447800"/>
            <a:ext cx="4224233" cy="369332"/>
          </a:xfrm>
          <a:prstGeom prst="rect">
            <a:avLst/>
          </a:prstGeom>
          <a:noFill/>
        </p:spPr>
        <p:txBody>
          <a:bodyPr wrap="none" rtlCol="0">
            <a:spAutoFit/>
          </a:bodyPr>
          <a:lstStyle/>
          <a:p>
            <a:r>
              <a:rPr lang="en-US" dirty="0" smtClean="0"/>
              <a:t>Wire position sensor readings - vertical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fontScale="90000"/>
          </a:bodyPr>
          <a:lstStyle/>
          <a:p>
            <a:r>
              <a:rPr lang="en-US" sz="2800" dirty="0" smtClean="0"/>
              <a:t>Results: Two days of tracking– </a:t>
            </a:r>
            <a:br>
              <a:rPr lang="en-US" sz="2800" dirty="0" smtClean="0"/>
            </a:br>
            <a:r>
              <a:rPr lang="en-US" sz="2800" dirty="0" smtClean="0"/>
              <a:t> no cam or stage movement</a:t>
            </a:r>
            <a:endParaRPr lang="en-US" sz="2800" dirty="0"/>
          </a:p>
        </p:txBody>
      </p:sp>
      <p:sp>
        <p:nvSpPr>
          <p:cNvPr id="4" name="Footer Placeholder 3"/>
          <p:cNvSpPr>
            <a:spLocks noGrp="1"/>
          </p:cNvSpPr>
          <p:nvPr>
            <p:ph type="ftr" sz="quarter" idx="10"/>
          </p:nvPr>
        </p:nvSpPr>
        <p:spPr/>
        <p:txBody>
          <a:bodyPr/>
          <a:lstStyle/>
          <a:p>
            <a:pPr>
              <a:defRPr/>
            </a:pPr>
            <a:r>
              <a:rPr lang="en-US" b="0" dirty="0" smtClean="0"/>
              <a:t>Experience report with the Alignment Diagnostic System</a:t>
            </a:r>
          </a:p>
          <a:p>
            <a:pPr>
              <a:defRPr/>
            </a:pPr>
            <a:r>
              <a:rPr lang="en-US" dirty="0" smtClean="0"/>
              <a:t>Page </a:t>
            </a:r>
            <a:fld id="{01766A07-827C-4FDF-BD00-57D0EEAD3B43}" type="slidenum">
              <a:rPr lang="en-US" smtClean="0"/>
              <a:pPr>
                <a:defRPr/>
              </a:pPr>
              <a:t>8</a:t>
            </a:fld>
            <a:endParaRPr lang="en-US" dirty="0" smtClean="0"/>
          </a:p>
          <a:p>
            <a:pPr>
              <a:defRPr/>
            </a:pPr>
            <a:endParaRPr lang="en-US" dirty="0"/>
          </a:p>
        </p:txBody>
      </p:sp>
      <p:grpSp>
        <p:nvGrpSpPr>
          <p:cNvPr id="3" name="Group 46"/>
          <p:cNvGrpSpPr/>
          <p:nvPr/>
        </p:nvGrpSpPr>
        <p:grpSpPr>
          <a:xfrm>
            <a:off x="2697480" y="4709160"/>
            <a:ext cx="1600200" cy="381000"/>
            <a:chOff x="3429000" y="3505200"/>
            <a:chExt cx="1600200" cy="381000"/>
          </a:xfrm>
        </p:grpSpPr>
        <p:grpSp>
          <p:nvGrpSpPr>
            <p:cNvPr id="5"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10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724400"/>
            <a:ext cx="1066800" cy="246221"/>
          </a:xfrm>
          <a:prstGeom prst="rect">
            <a:avLst/>
          </a:prstGeom>
          <a:noFill/>
        </p:spPr>
        <p:txBody>
          <a:bodyPr wrap="square" rtlCol="0">
            <a:spAutoFit/>
          </a:bodyPr>
          <a:lstStyle/>
          <a:p>
            <a:r>
              <a:rPr lang="en-US" sz="1000" dirty="0" smtClean="0">
                <a:solidFill>
                  <a:schemeClr val="bg1"/>
                </a:solidFill>
              </a:rPr>
              <a:t>2010/3/8 0:00</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2010/3/10 0:00</a:t>
            </a:r>
            <a:endParaRPr lang="en-US" sz="1000" dirty="0">
              <a:solidFill>
                <a:schemeClr val="bg1"/>
              </a:solidFill>
            </a:endParaRPr>
          </a:p>
        </p:txBody>
      </p:sp>
      <p:sp>
        <p:nvSpPr>
          <p:cNvPr id="14" name="TextBox 13"/>
          <p:cNvSpPr txBox="1"/>
          <p:nvPr/>
        </p:nvSpPr>
        <p:spPr>
          <a:xfrm>
            <a:off x="304800" y="3305890"/>
            <a:ext cx="1066800" cy="246221"/>
          </a:xfrm>
          <a:prstGeom prst="rect">
            <a:avLst/>
          </a:prstGeom>
          <a:noFill/>
        </p:spPr>
        <p:txBody>
          <a:bodyPr wrap="square" rtlCol="0">
            <a:spAutoFit/>
          </a:bodyPr>
          <a:lstStyle/>
          <a:p>
            <a:r>
              <a:rPr lang="en-US" sz="1000" dirty="0" smtClean="0">
                <a:solidFill>
                  <a:schemeClr val="bg1"/>
                </a:solidFill>
              </a:rPr>
              <a:t>2010/3/9 0:00</a:t>
            </a:r>
            <a:endParaRPr lang="en-US" sz="1000" dirty="0">
              <a:solidFill>
                <a:schemeClr val="bg1"/>
              </a:solidFill>
            </a:endParaRPr>
          </a:p>
        </p:txBody>
      </p:sp>
      <p:sp>
        <p:nvSpPr>
          <p:cNvPr id="16" name="Up Arrow 15"/>
          <p:cNvSpPr/>
          <p:nvPr/>
        </p:nvSpPr>
        <p:spPr bwMode="auto">
          <a:xfrm rot="10800000" flipV="1">
            <a:off x="381000" y="35814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Up Arrow 18"/>
          <p:cNvSpPr/>
          <p:nvPr/>
        </p:nvSpPr>
        <p:spPr bwMode="auto">
          <a:xfrm rot="10800000" flipV="1">
            <a:off x="381000" y="21336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533400" y="1447800"/>
            <a:ext cx="2659702" cy="369332"/>
          </a:xfrm>
          <a:prstGeom prst="rect">
            <a:avLst/>
          </a:prstGeom>
          <a:noFill/>
        </p:spPr>
        <p:txBody>
          <a:bodyPr wrap="none" rtlCol="0">
            <a:spAutoFit/>
          </a:bodyPr>
          <a:lstStyle/>
          <a:p>
            <a:r>
              <a:rPr lang="en-US" dirty="0" smtClean="0"/>
              <a:t>ADS response - vertical</a:t>
            </a:r>
            <a:endParaRPr lang="en-US" dirty="0"/>
          </a:p>
        </p:txBody>
      </p:sp>
      <p:grpSp>
        <p:nvGrpSpPr>
          <p:cNvPr id="38" name="Group 37"/>
          <p:cNvGrpSpPr/>
          <p:nvPr/>
        </p:nvGrpSpPr>
        <p:grpSpPr>
          <a:xfrm>
            <a:off x="176981" y="5126730"/>
            <a:ext cx="8433619" cy="969270"/>
            <a:chOff x="176981" y="5126730"/>
            <a:chExt cx="8433619" cy="969270"/>
          </a:xfrm>
        </p:grpSpPr>
        <p:grpSp>
          <p:nvGrpSpPr>
            <p:cNvPr id="36" name="Group 35"/>
            <p:cNvGrpSpPr/>
            <p:nvPr/>
          </p:nvGrpSpPr>
          <p:grpSpPr>
            <a:xfrm>
              <a:off x="1219200" y="5486400"/>
              <a:ext cx="7391400" cy="609600"/>
              <a:chOff x="1143000" y="5257800"/>
              <a:chExt cx="7467600" cy="609600"/>
            </a:xfrm>
          </p:grpSpPr>
          <p:cxnSp>
            <p:nvCxnSpPr>
              <p:cNvPr id="24" name="Straight Connector 23"/>
              <p:cNvCxnSpPr>
                <a:stCxn id="29" idx="3"/>
              </p:cNvCxnSpPr>
              <p:nvPr/>
            </p:nvCxnSpPr>
            <p:spPr bwMode="auto">
              <a:xfrm>
                <a:off x="1600200" y="5791200"/>
                <a:ext cx="6000750" cy="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25" name="TextBox 24"/>
              <p:cNvSpPr txBox="1"/>
              <p:nvPr/>
            </p:nvSpPr>
            <p:spPr>
              <a:xfrm>
                <a:off x="4343400" y="5562600"/>
                <a:ext cx="1676400" cy="276999"/>
              </a:xfrm>
              <a:prstGeom prst="rect">
                <a:avLst/>
              </a:prstGeom>
              <a:noFill/>
            </p:spPr>
            <p:txBody>
              <a:bodyPr wrap="square" rtlCol="0">
                <a:spAutoFit/>
              </a:bodyPr>
              <a:lstStyle/>
              <a:p>
                <a:r>
                  <a:rPr lang="en-US" sz="1200" dirty="0" smtClean="0"/>
                  <a:t>Stretched wire</a:t>
                </a:r>
                <a:endParaRPr lang="en-US" sz="1200" dirty="0"/>
              </a:p>
            </p:txBody>
          </p:sp>
          <p:cxnSp>
            <p:nvCxnSpPr>
              <p:cNvPr id="27" name="Straight Connector 26"/>
              <p:cNvCxnSpPr/>
              <p:nvPr/>
            </p:nvCxnSpPr>
            <p:spPr bwMode="auto">
              <a:xfrm>
                <a:off x="1143000" y="5867400"/>
                <a:ext cx="7467600" cy="0"/>
              </a:xfrm>
              <a:prstGeom prst="line">
                <a:avLst/>
              </a:prstGeom>
              <a:solidFill>
                <a:schemeClr val="bg1"/>
              </a:solidFill>
              <a:ln w="12700" cap="flat" cmpd="sng" algn="ctr">
                <a:solidFill>
                  <a:schemeClr val="tx1"/>
                </a:solidFill>
                <a:prstDash val="dash"/>
                <a:round/>
                <a:headEnd type="none" w="med" len="med"/>
                <a:tailEnd type="none" w="med" len="med"/>
              </a:ln>
              <a:effectLst/>
            </p:spPr>
          </p:cxnSp>
          <p:sp>
            <p:nvSpPr>
              <p:cNvPr id="28" name="TextBox 27"/>
              <p:cNvSpPr txBox="1"/>
              <p:nvPr/>
            </p:nvSpPr>
            <p:spPr>
              <a:xfrm>
                <a:off x="3606539" y="5257800"/>
                <a:ext cx="2540524" cy="307777"/>
              </a:xfrm>
              <a:prstGeom prst="rect">
                <a:avLst/>
              </a:prstGeom>
              <a:noFill/>
            </p:spPr>
            <p:txBody>
              <a:bodyPr wrap="square" rtlCol="0">
                <a:spAutoFit/>
              </a:bodyPr>
              <a:lstStyle/>
              <a:p>
                <a:r>
                  <a:rPr lang="en-US" sz="1400" dirty="0" smtClean="0"/>
                  <a:t>Undulator hall below ground</a:t>
                </a:r>
                <a:endParaRPr lang="en-US" sz="1400" dirty="0"/>
              </a:p>
            </p:txBody>
          </p:sp>
          <p:sp>
            <p:nvSpPr>
              <p:cNvPr id="29" name="Rectangle 28"/>
              <p:cNvSpPr/>
              <p:nvPr/>
            </p:nvSpPr>
            <p:spPr bwMode="auto">
              <a:xfrm>
                <a:off x="1524000" y="5715000"/>
                <a:ext cx="76200" cy="152400"/>
              </a:xfrm>
              <a:prstGeom prst="rect">
                <a:avLst/>
              </a:prstGeom>
              <a:solidFill>
                <a:schemeClr val="tx1">
                  <a:lumMod val="95000"/>
                  <a:lumOff val="5000"/>
                  <a:alpha val="3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7620000" y="5715000"/>
                <a:ext cx="76200" cy="152400"/>
              </a:xfrm>
              <a:prstGeom prst="rect">
                <a:avLst/>
              </a:prstGeom>
              <a:solidFill>
                <a:schemeClr val="tx1">
                  <a:lumMod val="95000"/>
                  <a:lumOff val="5000"/>
                  <a:alpha val="3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5" name="Straight Connector 34"/>
              <p:cNvCxnSpPr/>
              <p:nvPr/>
            </p:nvCxnSpPr>
            <p:spPr bwMode="auto">
              <a:xfrm>
                <a:off x="1143000" y="5562600"/>
                <a:ext cx="7467600" cy="0"/>
              </a:xfrm>
              <a:prstGeom prst="line">
                <a:avLst/>
              </a:prstGeom>
              <a:solidFill>
                <a:schemeClr val="bg1"/>
              </a:solidFill>
              <a:ln w="12700" cap="flat" cmpd="sng" algn="ctr">
                <a:solidFill>
                  <a:schemeClr val="tx1"/>
                </a:solidFill>
                <a:prstDash val="dash"/>
                <a:round/>
                <a:headEnd type="none" w="med" len="med"/>
                <a:tailEnd type="none" w="med" len="med"/>
              </a:ln>
              <a:effectLst/>
            </p:spPr>
          </p:cxnSp>
        </p:grpSp>
        <p:sp>
          <p:nvSpPr>
            <p:cNvPr id="37" name="Freeform 36"/>
            <p:cNvSpPr/>
            <p:nvPr/>
          </p:nvSpPr>
          <p:spPr>
            <a:xfrm>
              <a:off x="176981" y="5126730"/>
              <a:ext cx="8229600" cy="951230"/>
            </a:xfrm>
            <a:custGeom>
              <a:avLst/>
              <a:gdLst>
                <a:gd name="connsiteX0" fmla="*/ 0 w 8229600"/>
                <a:gd name="connsiteY0" fmla="*/ 927483 h 951230"/>
                <a:gd name="connsiteX1" fmla="*/ 169607 w 8229600"/>
                <a:gd name="connsiteY1" fmla="*/ 920109 h 951230"/>
                <a:gd name="connsiteX2" fmla="*/ 213852 w 8229600"/>
                <a:gd name="connsiteY2" fmla="*/ 912735 h 951230"/>
                <a:gd name="connsiteX3" fmla="*/ 368710 w 8229600"/>
                <a:gd name="connsiteY3" fmla="*/ 905360 h 951230"/>
                <a:gd name="connsiteX4" fmla="*/ 722671 w 8229600"/>
                <a:gd name="connsiteY4" fmla="*/ 912735 h 951230"/>
                <a:gd name="connsiteX5" fmla="*/ 907026 w 8229600"/>
                <a:gd name="connsiteY5" fmla="*/ 883238 h 951230"/>
                <a:gd name="connsiteX6" fmla="*/ 921774 w 8229600"/>
                <a:gd name="connsiteY6" fmla="*/ 838993 h 951230"/>
                <a:gd name="connsiteX7" fmla="*/ 936523 w 8229600"/>
                <a:gd name="connsiteY7" fmla="*/ 816870 h 951230"/>
                <a:gd name="connsiteX8" fmla="*/ 973394 w 8229600"/>
                <a:gd name="connsiteY8" fmla="*/ 765251 h 951230"/>
                <a:gd name="connsiteX9" fmla="*/ 995516 w 8229600"/>
                <a:gd name="connsiteY9" fmla="*/ 721005 h 951230"/>
                <a:gd name="connsiteX10" fmla="*/ 1047136 w 8229600"/>
                <a:gd name="connsiteY10" fmla="*/ 647264 h 951230"/>
                <a:gd name="connsiteX11" fmla="*/ 1061884 w 8229600"/>
                <a:gd name="connsiteY11" fmla="*/ 625141 h 951230"/>
                <a:gd name="connsiteX12" fmla="*/ 1084007 w 8229600"/>
                <a:gd name="connsiteY12" fmla="*/ 595644 h 951230"/>
                <a:gd name="connsiteX13" fmla="*/ 1098755 w 8229600"/>
                <a:gd name="connsiteY13" fmla="*/ 566147 h 951230"/>
                <a:gd name="connsiteX14" fmla="*/ 1120878 w 8229600"/>
                <a:gd name="connsiteY14" fmla="*/ 536651 h 951230"/>
                <a:gd name="connsiteX15" fmla="*/ 1157749 w 8229600"/>
                <a:gd name="connsiteY15" fmla="*/ 477657 h 951230"/>
                <a:gd name="connsiteX16" fmla="*/ 1179871 w 8229600"/>
                <a:gd name="connsiteY16" fmla="*/ 448160 h 951230"/>
                <a:gd name="connsiteX17" fmla="*/ 1194620 w 8229600"/>
                <a:gd name="connsiteY17" fmla="*/ 426038 h 951230"/>
                <a:gd name="connsiteX18" fmla="*/ 1238865 w 8229600"/>
                <a:gd name="connsiteY18" fmla="*/ 367044 h 951230"/>
                <a:gd name="connsiteX19" fmla="*/ 1268362 w 8229600"/>
                <a:gd name="connsiteY19" fmla="*/ 322799 h 951230"/>
                <a:gd name="connsiteX20" fmla="*/ 1290484 w 8229600"/>
                <a:gd name="connsiteY20" fmla="*/ 300676 h 951230"/>
                <a:gd name="connsiteX21" fmla="*/ 1305232 w 8229600"/>
                <a:gd name="connsiteY21" fmla="*/ 271180 h 951230"/>
                <a:gd name="connsiteX22" fmla="*/ 1327355 w 8229600"/>
                <a:gd name="connsiteY22" fmla="*/ 241683 h 951230"/>
                <a:gd name="connsiteX23" fmla="*/ 1349478 w 8229600"/>
                <a:gd name="connsiteY23" fmla="*/ 197438 h 951230"/>
                <a:gd name="connsiteX24" fmla="*/ 1356852 w 8229600"/>
                <a:gd name="connsiteY24" fmla="*/ 175315 h 951230"/>
                <a:gd name="connsiteX25" fmla="*/ 1386349 w 8229600"/>
                <a:gd name="connsiteY25" fmla="*/ 138444 h 951230"/>
                <a:gd name="connsiteX26" fmla="*/ 1415845 w 8229600"/>
                <a:gd name="connsiteY26" fmla="*/ 116322 h 951230"/>
                <a:gd name="connsiteX27" fmla="*/ 1437968 w 8229600"/>
                <a:gd name="connsiteY27" fmla="*/ 101573 h 951230"/>
                <a:gd name="connsiteX28" fmla="*/ 1460091 w 8229600"/>
                <a:gd name="connsiteY28" fmla="*/ 79451 h 951230"/>
                <a:gd name="connsiteX29" fmla="*/ 1482213 w 8229600"/>
                <a:gd name="connsiteY29" fmla="*/ 72076 h 951230"/>
                <a:gd name="connsiteX30" fmla="*/ 1511710 w 8229600"/>
                <a:gd name="connsiteY30" fmla="*/ 57328 h 951230"/>
                <a:gd name="connsiteX31" fmla="*/ 1533832 w 8229600"/>
                <a:gd name="connsiteY31" fmla="*/ 49954 h 951230"/>
                <a:gd name="connsiteX32" fmla="*/ 1607574 w 8229600"/>
                <a:gd name="connsiteY32" fmla="*/ 27831 h 951230"/>
                <a:gd name="connsiteX33" fmla="*/ 1629697 w 8229600"/>
                <a:gd name="connsiteY33" fmla="*/ 20457 h 951230"/>
                <a:gd name="connsiteX34" fmla="*/ 1976284 w 8229600"/>
                <a:gd name="connsiteY34" fmla="*/ 13083 h 951230"/>
                <a:gd name="connsiteX35" fmla="*/ 2197510 w 8229600"/>
                <a:gd name="connsiteY35" fmla="*/ 20457 h 951230"/>
                <a:gd name="connsiteX36" fmla="*/ 2544097 w 8229600"/>
                <a:gd name="connsiteY36" fmla="*/ 27831 h 951230"/>
                <a:gd name="connsiteX37" fmla="*/ 2603091 w 8229600"/>
                <a:gd name="connsiteY37" fmla="*/ 35205 h 951230"/>
                <a:gd name="connsiteX38" fmla="*/ 2654710 w 8229600"/>
                <a:gd name="connsiteY38" fmla="*/ 42580 h 951230"/>
                <a:gd name="connsiteX39" fmla="*/ 3237271 w 8229600"/>
                <a:gd name="connsiteY39" fmla="*/ 49954 h 951230"/>
                <a:gd name="connsiteX40" fmla="*/ 4232787 w 8229600"/>
                <a:gd name="connsiteY40" fmla="*/ 35205 h 951230"/>
                <a:gd name="connsiteX41" fmla="*/ 4247536 w 8229600"/>
                <a:gd name="connsiteY41" fmla="*/ 5709 h 951230"/>
                <a:gd name="connsiteX42" fmla="*/ 4409768 w 8229600"/>
                <a:gd name="connsiteY42" fmla="*/ 27831 h 951230"/>
                <a:gd name="connsiteX43" fmla="*/ 4579374 w 8229600"/>
                <a:gd name="connsiteY43" fmla="*/ 57328 h 951230"/>
                <a:gd name="connsiteX44" fmla="*/ 4638368 w 8229600"/>
                <a:gd name="connsiteY44" fmla="*/ 72076 h 951230"/>
                <a:gd name="connsiteX45" fmla="*/ 4704736 w 8229600"/>
                <a:gd name="connsiteY45" fmla="*/ 86825 h 951230"/>
                <a:gd name="connsiteX46" fmla="*/ 4763729 w 8229600"/>
                <a:gd name="connsiteY46" fmla="*/ 101573 h 951230"/>
                <a:gd name="connsiteX47" fmla="*/ 4903839 w 8229600"/>
                <a:gd name="connsiteY47" fmla="*/ 108947 h 951230"/>
                <a:gd name="connsiteX48" fmla="*/ 5560142 w 8229600"/>
                <a:gd name="connsiteY48" fmla="*/ 123696 h 951230"/>
                <a:gd name="connsiteX49" fmla="*/ 5810865 w 8229600"/>
                <a:gd name="connsiteY49" fmla="*/ 182689 h 951230"/>
                <a:gd name="connsiteX50" fmla="*/ 5847736 w 8229600"/>
                <a:gd name="connsiteY50" fmla="*/ 190064 h 951230"/>
                <a:gd name="connsiteX51" fmla="*/ 6017342 w 8229600"/>
                <a:gd name="connsiteY51" fmla="*/ 219560 h 951230"/>
                <a:gd name="connsiteX52" fmla="*/ 6083710 w 8229600"/>
                <a:gd name="connsiteY52" fmla="*/ 234309 h 951230"/>
                <a:gd name="connsiteX53" fmla="*/ 6216445 w 8229600"/>
                <a:gd name="connsiteY53" fmla="*/ 241683 h 951230"/>
                <a:gd name="connsiteX54" fmla="*/ 6334432 w 8229600"/>
                <a:gd name="connsiteY54" fmla="*/ 263805 h 951230"/>
                <a:gd name="connsiteX55" fmla="*/ 6452420 w 8229600"/>
                <a:gd name="connsiteY55" fmla="*/ 256431 h 951230"/>
                <a:gd name="connsiteX56" fmla="*/ 6548284 w 8229600"/>
                <a:gd name="connsiteY56" fmla="*/ 241683 h 951230"/>
                <a:gd name="connsiteX57" fmla="*/ 6673645 w 8229600"/>
                <a:gd name="connsiteY57" fmla="*/ 234309 h 951230"/>
                <a:gd name="connsiteX58" fmla="*/ 6717891 w 8229600"/>
                <a:gd name="connsiteY58" fmla="*/ 219560 h 951230"/>
                <a:gd name="connsiteX59" fmla="*/ 6813755 w 8229600"/>
                <a:gd name="connsiteY59" fmla="*/ 204812 h 951230"/>
                <a:gd name="connsiteX60" fmla="*/ 6939116 w 8229600"/>
                <a:gd name="connsiteY60" fmla="*/ 182689 h 951230"/>
                <a:gd name="connsiteX61" fmla="*/ 7160342 w 8229600"/>
                <a:gd name="connsiteY61" fmla="*/ 197438 h 951230"/>
                <a:gd name="connsiteX62" fmla="*/ 7270955 w 8229600"/>
                <a:gd name="connsiteY62" fmla="*/ 226935 h 951230"/>
                <a:gd name="connsiteX63" fmla="*/ 7300452 w 8229600"/>
                <a:gd name="connsiteY63" fmla="*/ 249057 h 951230"/>
                <a:gd name="connsiteX64" fmla="*/ 7344697 w 8229600"/>
                <a:gd name="connsiteY64" fmla="*/ 263805 h 951230"/>
                <a:gd name="connsiteX65" fmla="*/ 7366820 w 8229600"/>
                <a:gd name="connsiteY65" fmla="*/ 271180 h 951230"/>
                <a:gd name="connsiteX66" fmla="*/ 7440562 w 8229600"/>
                <a:gd name="connsiteY66" fmla="*/ 285928 h 951230"/>
                <a:gd name="connsiteX67" fmla="*/ 7462684 w 8229600"/>
                <a:gd name="connsiteY67" fmla="*/ 300676 h 951230"/>
                <a:gd name="connsiteX68" fmla="*/ 7477432 w 8229600"/>
                <a:gd name="connsiteY68" fmla="*/ 315425 h 951230"/>
                <a:gd name="connsiteX69" fmla="*/ 7514303 w 8229600"/>
                <a:gd name="connsiteY69" fmla="*/ 322799 h 951230"/>
                <a:gd name="connsiteX70" fmla="*/ 7543800 w 8229600"/>
                <a:gd name="connsiteY70" fmla="*/ 330173 h 951230"/>
                <a:gd name="connsiteX71" fmla="*/ 7624916 w 8229600"/>
                <a:gd name="connsiteY71" fmla="*/ 352296 h 951230"/>
                <a:gd name="connsiteX72" fmla="*/ 7669162 w 8229600"/>
                <a:gd name="connsiteY72" fmla="*/ 381793 h 951230"/>
                <a:gd name="connsiteX73" fmla="*/ 7728155 w 8229600"/>
                <a:gd name="connsiteY73" fmla="*/ 411289 h 951230"/>
                <a:gd name="connsiteX74" fmla="*/ 7787149 w 8229600"/>
                <a:gd name="connsiteY74" fmla="*/ 448160 h 951230"/>
                <a:gd name="connsiteX75" fmla="*/ 7831394 w 8229600"/>
                <a:gd name="connsiteY75" fmla="*/ 477657 h 951230"/>
                <a:gd name="connsiteX76" fmla="*/ 7890387 w 8229600"/>
                <a:gd name="connsiteY76" fmla="*/ 514528 h 951230"/>
                <a:gd name="connsiteX77" fmla="*/ 7949381 w 8229600"/>
                <a:gd name="connsiteY77" fmla="*/ 529276 h 951230"/>
                <a:gd name="connsiteX78" fmla="*/ 7971503 w 8229600"/>
                <a:gd name="connsiteY78" fmla="*/ 536651 h 951230"/>
                <a:gd name="connsiteX79" fmla="*/ 8001000 w 8229600"/>
                <a:gd name="connsiteY79" fmla="*/ 544025 h 951230"/>
                <a:gd name="connsiteX80" fmla="*/ 8030497 w 8229600"/>
                <a:gd name="connsiteY80" fmla="*/ 566147 h 951230"/>
                <a:gd name="connsiteX81" fmla="*/ 8074742 w 8229600"/>
                <a:gd name="connsiteY81" fmla="*/ 573522 h 951230"/>
                <a:gd name="connsiteX82" fmla="*/ 8096865 w 8229600"/>
                <a:gd name="connsiteY82" fmla="*/ 580896 h 951230"/>
                <a:gd name="connsiteX83" fmla="*/ 8148484 w 8229600"/>
                <a:gd name="connsiteY83" fmla="*/ 610393 h 951230"/>
                <a:gd name="connsiteX84" fmla="*/ 8207478 w 8229600"/>
                <a:gd name="connsiteY84" fmla="*/ 617767 h 951230"/>
                <a:gd name="connsiteX85" fmla="*/ 8229600 w 8229600"/>
                <a:gd name="connsiteY85" fmla="*/ 625141 h 95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29600" h="951230">
                  <a:moveTo>
                    <a:pt x="0" y="927483"/>
                  </a:moveTo>
                  <a:cubicBezTo>
                    <a:pt x="56536" y="925025"/>
                    <a:pt x="113152" y="924002"/>
                    <a:pt x="169607" y="920109"/>
                  </a:cubicBezTo>
                  <a:cubicBezTo>
                    <a:pt x="184523" y="919080"/>
                    <a:pt x="198941" y="913840"/>
                    <a:pt x="213852" y="912735"/>
                  </a:cubicBezTo>
                  <a:cubicBezTo>
                    <a:pt x="265389" y="908917"/>
                    <a:pt x="317091" y="907818"/>
                    <a:pt x="368710" y="905360"/>
                  </a:cubicBezTo>
                  <a:cubicBezTo>
                    <a:pt x="486697" y="907818"/>
                    <a:pt x="604658" y="912735"/>
                    <a:pt x="722671" y="912735"/>
                  </a:cubicBezTo>
                  <a:cubicBezTo>
                    <a:pt x="895959" y="912735"/>
                    <a:pt x="861698" y="951230"/>
                    <a:pt x="907026" y="883238"/>
                  </a:cubicBezTo>
                  <a:cubicBezTo>
                    <a:pt x="911942" y="868490"/>
                    <a:pt x="913150" y="851928"/>
                    <a:pt x="921774" y="838993"/>
                  </a:cubicBezTo>
                  <a:cubicBezTo>
                    <a:pt x="926690" y="831619"/>
                    <a:pt x="931372" y="824082"/>
                    <a:pt x="936523" y="816870"/>
                  </a:cubicBezTo>
                  <a:cubicBezTo>
                    <a:pt x="946094" y="803470"/>
                    <a:pt x="964712" y="780879"/>
                    <a:pt x="973394" y="765251"/>
                  </a:cubicBezTo>
                  <a:cubicBezTo>
                    <a:pt x="981402" y="750837"/>
                    <a:pt x="987208" y="735248"/>
                    <a:pt x="995516" y="721005"/>
                  </a:cubicBezTo>
                  <a:cubicBezTo>
                    <a:pt x="1017097" y="684009"/>
                    <a:pt x="1024593" y="678823"/>
                    <a:pt x="1047136" y="647264"/>
                  </a:cubicBezTo>
                  <a:cubicBezTo>
                    <a:pt x="1052287" y="640052"/>
                    <a:pt x="1056733" y="632353"/>
                    <a:pt x="1061884" y="625141"/>
                  </a:cubicBezTo>
                  <a:cubicBezTo>
                    <a:pt x="1069028" y="615140"/>
                    <a:pt x="1077493" y="606066"/>
                    <a:pt x="1084007" y="595644"/>
                  </a:cubicBezTo>
                  <a:cubicBezTo>
                    <a:pt x="1089833" y="586322"/>
                    <a:pt x="1092929" y="575469"/>
                    <a:pt x="1098755" y="566147"/>
                  </a:cubicBezTo>
                  <a:cubicBezTo>
                    <a:pt x="1105269" y="555725"/>
                    <a:pt x="1114061" y="546877"/>
                    <a:pt x="1120878" y="536651"/>
                  </a:cubicBezTo>
                  <a:cubicBezTo>
                    <a:pt x="1155356" y="484934"/>
                    <a:pt x="1130228" y="516186"/>
                    <a:pt x="1157749" y="477657"/>
                  </a:cubicBezTo>
                  <a:cubicBezTo>
                    <a:pt x="1164893" y="467656"/>
                    <a:pt x="1172727" y="458161"/>
                    <a:pt x="1179871" y="448160"/>
                  </a:cubicBezTo>
                  <a:cubicBezTo>
                    <a:pt x="1185022" y="440948"/>
                    <a:pt x="1189407" y="433206"/>
                    <a:pt x="1194620" y="426038"/>
                  </a:cubicBezTo>
                  <a:cubicBezTo>
                    <a:pt x="1209078" y="406159"/>
                    <a:pt x="1225230" y="387496"/>
                    <a:pt x="1238865" y="367044"/>
                  </a:cubicBezTo>
                  <a:cubicBezTo>
                    <a:pt x="1248697" y="352296"/>
                    <a:pt x="1255829" y="335333"/>
                    <a:pt x="1268362" y="322799"/>
                  </a:cubicBezTo>
                  <a:cubicBezTo>
                    <a:pt x="1275736" y="315425"/>
                    <a:pt x="1284423" y="309162"/>
                    <a:pt x="1290484" y="300676"/>
                  </a:cubicBezTo>
                  <a:cubicBezTo>
                    <a:pt x="1296873" y="291731"/>
                    <a:pt x="1299406" y="280502"/>
                    <a:pt x="1305232" y="271180"/>
                  </a:cubicBezTo>
                  <a:cubicBezTo>
                    <a:pt x="1311746" y="260758"/>
                    <a:pt x="1319981" y="251515"/>
                    <a:pt x="1327355" y="241683"/>
                  </a:cubicBezTo>
                  <a:cubicBezTo>
                    <a:pt x="1345890" y="186076"/>
                    <a:pt x="1320887" y="254618"/>
                    <a:pt x="1349478" y="197438"/>
                  </a:cubicBezTo>
                  <a:cubicBezTo>
                    <a:pt x="1352954" y="190485"/>
                    <a:pt x="1353376" y="182268"/>
                    <a:pt x="1356852" y="175315"/>
                  </a:cubicBezTo>
                  <a:cubicBezTo>
                    <a:pt x="1363656" y="161706"/>
                    <a:pt x="1374591" y="148242"/>
                    <a:pt x="1386349" y="138444"/>
                  </a:cubicBezTo>
                  <a:cubicBezTo>
                    <a:pt x="1395790" y="130576"/>
                    <a:pt x="1405844" y="123465"/>
                    <a:pt x="1415845" y="116322"/>
                  </a:cubicBezTo>
                  <a:cubicBezTo>
                    <a:pt x="1423057" y="111171"/>
                    <a:pt x="1431159" y="107247"/>
                    <a:pt x="1437968" y="101573"/>
                  </a:cubicBezTo>
                  <a:cubicBezTo>
                    <a:pt x="1445980" y="94897"/>
                    <a:pt x="1451414" y="85236"/>
                    <a:pt x="1460091" y="79451"/>
                  </a:cubicBezTo>
                  <a:cubicBezTo>
                    <a:pt x="1466558" y="75139"/>
                    <a:pt x="1475069" y="75138"/>
                    <a:pt x="1482213" y="72076"/>
                  </a:cubicBezTo>
                  <a:cubicBezTo>
                    <a:pt x="1492317" y="67746"/>
                    <a:pt x="1501606" y="61658"/>
                    <a:pt x="1511710" y="57328"/>
                  </a:cubicBezTo>
                  <a:cubicBezTo>
                    <a:pt x="1518854" y="54266"/>
                    <a:pt x="1526688" y="53016"/>
                    <a:pt x="1533832" y="49954"/>
                  </a:cubicBezTo>
                  <a:cubicBezTo>
                    <a:pt x="1602445" y="20548"/>
                    <a:pt x="1517472" y="47853"/>
                    <a:pt x="1607574" y="27831"/>
                  </a:cubicBezTo>
                  <a:cubicBezTo>
                    <a:pt x="1615162" y="26145"/>
                    <a:pt x="1621930" y="20768"/>
                    <a:pt x="1629697" y="20457"/>
                  </a:cubicBezTo>
                  <a:cubicBezTo>
                    <a:pt x="1745160" y="15839"/>
                    <a:pt x="1860755" y="15541"/>
                    <a:pt x="1976284" y="13083"/>
                  </a:cubicBezTo>
                  <a:lnTo>
                    <a:pt x="2197510" y="20457"/>
                  </a:lnTo>
                  <a:lnTo>
                    <a:pt x="2544097" y="27831"/>
                  </a:lnTo>
                  <a:cubicBezTo>
                    <a:pt x="2563902" y="28551"/>
                    <a:pt x="2583447" y="32586"/>
                    <a:pt x="2603091" y="35205"/>
                  </a:cubicBezTo>
                  <a:cubicBezTo>
                    <a:pt x="2620320" y="37502"/>
                    <a:pt x="2637334" y="42176"/>
                    <a:pt x="2654710" y="42580"/>
                  </a:cubicBezTo>
                  <a:cubicBezTo>
                    <a:pt x="2848860" y="47095"/>
                    <a:pt x="3043084" y="47496"/>
                    <a:pt x="3237271" y="49954"/>
                  </a:cubicBezTo>
                  <a:cubicBezTo>
                    <a:pt x="3569110" y="45038"/>
                    <a:pt x="3901230" y="49726"/>
                    <a:pt x="4232787" y="35205"/>
                  </a:cubicBezTo>
                  <a:cubicBezTo>
                    <a:pt x="4243769" y="34724"/>
                    <a:pt x="4236825" y="8181"/>
                    <a:pt x="4247536" y="5709"/>
                  </a:cubicBezTo>
                  <a:cubicBezTo>
                    <a:pt x="4272276" y="0"/>
                    <a:pt x="4386708" y="23988"/>
                    <a:pt x="4409768" y="27831"/>
                  </a:cubicBezTo>
                  <a:cubicBezTo>
                    <a:pt x="4503836" y="43509"/>
                    <a:pt x="4494531" y="38475"/>
                    <a:pt x="4579374" y="57328"/>
                  </a:cubicBezTo>
                  <a:cubicBezTo>
                    <a:pt x="4599161" y="61725"/>
                    <a:pt x="4618637" y="67433"/>
                    <a:pt x="4638368" y="72076"/>
                  </a:cubicBezTo>
                  <a:cubicBezTo>
                    <a:pt x="4660428" y="77267"/>
                    <a:pt x="4682676" y="81634"/>
                    <a:pt x="4704736" y="86825"/>
                  </a:cubicBezTo>
                  <a:cubicBezTo>
                    <a:pt x="4724467" y="91468"/>
                    <a:pt x="4743583" y="99335"/>
                    <a:pt x="4763729" y="101573"/>
                  </a:cubicBezTo>
                  <a:cubicBezTo>
                    <a:pt x="4810211" y="106738"/>
                    <a:pt x="4857136" y="106489"/>
                    <a:pt x="4903839" y="108947"/>
                  </a:cubicBezTo>
                  <a:cubicBezTo>
                    <a:pt x="5155856" y="150955"/>
                    <a:pt x="4844240" y="101325"/>
                    <a:pt x="5560142" y="123696"/>
                  </a:cubicBezTo>
                  <a:cubicBezTo>
                    <a:pt x="5657749" y="126746"/>
                    <a:pt x="5710133" y="162540"/>
                    <a:pt x="5810865" y="182689"/>
                  </a:cubicBezTo>
                  <a:cubicBezTo>
                    <a:pt x="5823155" y="185147"/>
                    <a:pt x="5835397" y="187861"/>
                    <a:pt x="5847736" y="190064"/>
                  </a:cubicBezTo>
                  <a:cubicBezTo>
                    <a:pt x="5904226" y="200152"/>
                    <a:pt x="5961325" y="207111"/>
                    <a:pt x="6017342" y="219560"/>
                  </a:cubicBezTo>
                  <a:cubicBezTo>
                    <a:pt x="6039465" y="224476"/>
                    <a:pt x="6061186" y="231806"/>
                    <a:pt x="6083710" y="234309"/>
                  </a:cubicBezTo>
                  <a:cubicBezTo>
                    <a:pt x="6127752" y="239203"/>
                    <a:pt x="6172200" y="239225"/>
                    <a:pt x="6216445" y="241683"/>
                  </a:cubicBezTo>
                  <a:cubicBezTo>
                    <a:pt x="6237708" y="246408"/>
                    <a:pt x="6307985" y="263805"/>
                    <a:pt x="6334432" y="263805"/>
                  </a:cubicBezTo>
                  <a:cubicBezTo>
                    <a:pt x="6373838" y="263805"/>
                    <a:pt x="6413091" y="258889"/>
                    <a:pt x="6452420" y="256431"/>
                  </a:cubicBezTo>
                  <a:cubicBezTo>
                    <a:pt x="6472997" y="253002"/>
                    <a:pt x="6529307" y="243264"/>
                    <a:pt x="6548284" y="241683"/>
                  </a:cubicBezTo>
                  <a:cubicBezTo>
                    <a:pt x="6589999" y="238207"/>
                    <a:pt x="6631858" y="236767"/>
                    <a:pt x="6673645" y="234309"/>
                  </a:cubicBezTo>
                  <a:cubicBezTo>
                    <a:pt x="6688394" y="229393"/>
                    <a:pt x="6702809" y="223331"/>
                    <a:pt x="6717891" y="219560"/>
                  </a:cubicBezTo>
                  <a:cubicBezTo>
                    <a:pt x="6733064" y="215767"/>
                    <a:pt x="6801059" y="206817"/>
                    <a:pt x="6813755" y="204812"/>
                  </a:cubicBezTo>
                  <a:cubicBezTo>
                    <a:pt x="6893611" y="192203"/>
                    <a:pt x="6881723" y="194169"/>
                    <a:pt x="6939116" y="182689"/>
                  </a:cubicBezTo>
                  <a:cubicBezTo>
                    <a:pt x="6964349" y="183891"/>
                    <a:pt x="7108021" y="187472"/>
                    <a:pt x="7160342" y="197438"/>
                  </a:cubicBezTo>
                  <a:cubicBezTo>
                    <a:pt x="7216371" y="208110"/>
                    <a:pt x="7230215" y="213354"/>
                    <a:pt x="7270955" y="226935"/>
                  </a:cubicBezTo>
                  <a:cubicBezTo>
                    <a:pt x="7280787" y="234309"/>
                    <a:pt x="7289459" y="243561"/>
                    <a:pt x="7300452" y="249057"/>
                  </a:cubicBezTo>
                  <a:cubicBezTo>
                    <a:pt x="7314357" y="256009"/>
                    <a:pt x="7329949" y="258889"/>
                    <a:pt x="7344697" y="263805"/>
                  </a:cubicBezTo>
                  <a:cubicBezTo>
                    <a:pt x="7352071" y="266263"/>
                    <a:pt x="7359198" y="269656"/>
                    <a:pt x="7366820" y="271180"/>
                  </a:cubicBezTo>
                  <a:lnTo>
                    <a:pt x="7440562" y="285928"/>
                  </a:lnTo>
                  <a:cubicBezTo>
                    <a:pt x="7447936" y="290844"/>
                    <a:pt x="7455764" y="295140"/>
                    <a:pt x="7462684" y="300676"/>
                  </a:cubicBezTo>
                  <a:cubicBezTo>
                    <a:pt x="7468113" y="305019"/>
                    <a:pt x="7471042" y="312686"/>
                    <a:pt x="7477432" y="315425"/>
                  </a:cubicBezTo>
                  <a:cubicBezTo>
                    <a:pt x="7488952" y="320362"/>
                    <a:pt x="7502068" y="320080"/>
                    <a:pt x="7514303" y="322799"/>
                  </a:cubicBezTo>
                  <a:cubicBezTo>
                    <a:pt x="7524197" y="324998"/>
                    <a:pt x="7534093" y="327261"/>
                    <a:pt x="7543800" y="330173"/>
                  </a:cubicBezTo>
                  <a:cubicBezTo>
                    <a:pt x="7618651" y="352629"/>
                    <a:pt x="7557712" y="338856"/>
                    <a:pt x="7624916" y="352296"/>
                  </a:cubicBezTo>
                  <a:cubicBezTo>
                    <a:pt x="7639665" y="362128"/>
                    <a:pt x="7653308" y="373866"/>
                    <a:pt x="7669162" y="381793"/>
                  </a:cubicBezTo>
                  <a:cubicBezTo>
                    <a:pt x="7688826" y="391625"/>
                    <a:pt x="7710567" y="398098"/>
                    <a:pt x="7728155" y="411289"/>
                  </a:cubicBezTo>
                  <a:cubicBezTo>
                    <a:pt x="7796628" y="462644"/>
                    <a:pt x="7719664" y="407669"/>
                    <a:pt x="7787149" y="448160"/>
                  </a:cubicBezTo>
                  <a:cubicBezTo>
                    <a:pt x="7802348" y="457280"/>
                    <a:pt x="7817214" y="467022"/>
                    <a:pt x="7831394" y="477657"/>
                  </a:cubicBezTo>
                  <a:cubicBezTo>
                    <a:pt x="7851577" y="492794"/>
                    <a:pt x="7866094" y="506430"/>
                    <a:pt x="7890387" y="514528"/>
                  </a:cubicBezTo>
                  <a:cubicBezTo>
                    <a:pt x="7909617" y="520938"/>
                    <a:pt x="7929825" y="523943"/>
                    <a:pt x="7949381" y="529276"/>
                  </a:cubicBezTo>
                  <a:cubicBezTo>
                    <a:pt x="7956880" y="531321"/>
                    <a:pt x="7964029" y="534516"/>
                    <a:pt x="7971503" y="536651"/>
                  </a:cubicBezTo>
                  <a:cubicBezTo>
                    <a:pt x="7981248" y="539435"/>
                    <a:pt x="7991168" y="541567"/>
                    <a:pt x="8001000" y="544025"/>
                  </a:cubicBezTo>
                  <a:cubicBezTo>
                    <a:pt x="8010832" y="551399"/>
                    <a:pt x="8019086" y="561582"/>
                    <a:pt x="8030497" y="566147"/>
                  </a:cubicBezTo>
                  <a:cubicBezTo>
                    <a:pt x="8044379" y="571700"/>
                    <a:pt x="8060146" y="570278"/>
                    <a:pt x="8074742" y="573522"/>
                  </a:cubicBezTo>
                  <a:cubicBezTo>
                    <a:pt x="8082330" y="575208"/>
                    <a:pt x="8089491" y="578438"/>
                    <a:pt x="8096865" y="580896"/>
                  </a:cubicBezTo>
                  <a:cubicBezTo>
                    <a:pt x="8110030" y="589673"/>
                    <a:pt x="8133516" y="606651"/>
                    <a:pt x="8148484" y="610393"/>
                  </a:cubicBezTo>
                  <a:cubicBezTo>
                    <a:pt x="8167710" y="615200"/>
                    <a:pt x="8187813" y="615309"/>
                    <a:pt x="8207478" y="617767"/>
                  </a:cubicBezTo>
                  <a:lnTo>
                    <a:pt x="8229600" y="62514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hls_aisles.bmp"/>
          <p:cNvPicPr>
            <a:picLocks noGrp="1" noChangeAspect="1"/>
          </p:cNvPicPr>
          <p:nvPr>
            <p:ph idx="1"/>
          </p:nvPr>
        </p:nvPicPr>
        <p:blipFill>
          <a:blip r:embed="rId2" cstate="print"/>
          <a:stretch>
            <a:fillRect/>
          </a:stretch>
        </p:blipFill>
        <p:spPr>
          <a:xfrm>
            <a:off x="292100" y="1867694"/>
            <a:ext cx="8610600" cy="3228975"/>
          </a:xfrm>
        </p:spPr>
      </p:pic>
      <p:sp>
        <p:nvSpPr>
          <p:cNvPr id="2" name="Title 1"/>
          <p:cNvSpPr>
            <a:spLocks noGrp="1"/>
          </p:cNvSpPr>
          <p:nvPr>
            <p:ph type="title"/>
          </p:nvPr>
        </p:nvSpPr>
        <p:spPr/>
        <p:txBody>
          <a:bodyPr>
            <a:normAutofit fontScale="90000"/>
          </a:bodyPr>
          <a:lstStyle/>
          <a:p>
            <a:r>
              <a:rPr lang="en-US" sz="2800" dirty="0" smtClean="0"/>
              <a:t>Results: Two days of tracking– </a:t>
            </a:r>
            <a:br>
              <a:rPr lang="en-US" sz="2800" dirty="0" smtClean="0"/>
            </a:br>
            <a:r>
              <a:rPr lang="en-US" sz="2800" dirty="0" smtClean="0"/>
              <a:t>no cam or stage movement</a:t>
            </a:r>
            <a:endParaRPr lang="en-US" sz="2800" dirty="0"/>
          </a:p>
        </p:txBody>
      </p:sp>
      <p:sp>
        <p:nvSpPr>
          <p:cNvPr id="4" name="Footer Placeholder 3"/>
          <p:cNvSpPr>
            <a:spLocks noGrp="1"/>
          </p:cNvSpPr>
          <p:nvPr>
            <p:ph type="ftr" sz="quarter" idx="10"/>
          </p:nvPr>
        </p:nvSpPr>
        <p:spPr/>
        <p:txBody>
          <a:bodyPr/>
          <a:lstStyle/>
          <a:p>
            <a:pPr>
              <a:defRPr/>
            </a:pPr>
            <a:r>
              <a:rPr lang="en-US" b="0" smtClean="0"/>
              <a:t>Experience report with the Alignment Diagnostic System</a:t>
            </a:r>
          </a:p>
          <a:p>
            <a:pPr>
              <a:defRPr/>
            </a:pPr>
            <a:r>
              <a:rPr lang="en-US" smtClean="0"/>
              <a:t>Page </a:t>
            </a:r>
            <a:fld id="{01766A07-827C-4FDF-BD00-57D0EEAD3B43}" type="slidenum">
              <a:rPr lang="en-US" smtClean="0"/>
              <a:pPr>
                <a:defRPr/>
              </a:pPr>
              <a:t>9</a:t>
            </a:fld>
            <a:endParaRPr lang="en-US" smtClean="0"/>
          </a:p>
          <a:p>
            <a:pPr>
              <a:defRPr/>
            </a:pPr>
            <a:endParaRPr lang="en-US" dirty="0"/>
          </a:p>
        </p:txBody>
      </p:sp>
      <p:grpSp>
        <p:nvGrpSpPr>
          <p:cNvPr id="3" name="Group 46"/>
          <p:cNvGrpSpPr/>
          <p:nvPr/>
        </p:nvGrpSpPr>
        <p:grpSpPr>
          <a:xfrm>
            <a:off x="2697480" y="4709160"/>
            <a:ext cx="1600200" cy="381000"/>
            <a:chOff x="3429000" y="3505200"/>
            <a:chExt cx="1600200" cy="381000"/>
          </a:xfrm>
        </p:grpSpPr>
        <p:grpSp>
          <p:nvGrpSpPr>
            <p:cNvPr id="5" name="Group 39"/>
            <p:cNvGrpSpPr/>
            <p:nvPr/>
          </p:nvGrpSpPr>
          <p:grpSpPr>
            <a:xfrm>
              <a:off x="3429000" y="3505200"/>
              <a:ext cx="1600200" cy="381000"/>
              <a:chOff x="4343400" y="5638800"/>
              <a:chExt cx="1600200" cy="381000"/>
            </a:xfrm>
          </p:grpSpPr>
          <p:sp>
            <p:nvSpPr>
              <p:cNvPr id="10" name="Left Arrow 9"/>
              <p:cNvSpPr/>
              <p:nvPr/>
            </p:nvSpPr>
            <p:spPr bwMode="auto">
              <a:xfrm>
                <a:off x="5181600" y="5638800"/>
                <a:ext cx="762000" cy="381000"/>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10</a:t>
                </a:r>
                <a:r>
                  <a:rPr kumimoji="0" lang="en-US" sz="1400" b="0" i="0" u="none" strike="noStrike" cap="none" normalizeH="0" baseline="0" dirty="0" smtClean="0">
                    <a:ln>
                      <a:noFill/>
                    </a:ln>
                    <a:solidFill>
                      <a:schemeClr val="tx1"/>
                    </a:solidFill>
                    <a:effectLst/>
                    <a:latin typeface="Arial" charset="0"/>
                  </a:rPr>
                  <a:t> µm</a:t>
                </a:r>
              </a:p>
            </p:txBody>
          </p:sp>
          <p:sp>
            <p:nvSpPr>
              <p:cNvPr id="11" name="Right Arrow 10"/>
              <p:cNvSpPr/>
              <p:nvPr/>
            </p:nvSpPr>
            <p:spPr bwMode="auto">
              <a:xfrm>
                <a:off x="4343400" y="5638800"/>
                <a:ext cx="457200" cy="3810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cxnSp>
          <p:nvCxnSpPr>
            <p:cNvPr id="8" name="Straight Connector 7"/>
            <p:cNvCxnSpPr/>
            <p:nvPr/>
          </p:nvCxnSpPr>
          <p:spPr bwMode="auto">
            <a:xfrm rot="5400000">
              <a:off x="3695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rot="5400000">
              <a:off x="4076700" y="3695700"/>
              <a:ext cx="381000" cy="0"/>
            </a:xfrm>
            <a:prstGeom prst="line">
              <a:avLst/>
            </a:prstGeom>
            <a:solidFill>
              <a:schemeClr val="bg1"/>
            </a:solidFill>
            <a:ln w="15875" cap="flat" cmpd="sng" algn="ctr">
              <a:solidFill>
                <a:schemeClr val="bg1"/>
              </a:solidFill>
              <a:prstDash val="solid"/>
              <a:round/>
              <a:headEnd type="none" w="med" len="med"/>
              <a:tailEnd type="none" w="med" len="med"/>
            </a:ln>
            <a:effectLst/>
          </p:spPr>
        </p:cxnSp>
      </p:grpSp>
      <p:sp>
        <p:nvSpPr>
          <p:cNvPr id="12" name="TextBox 11"/>
          <p:cNvSpPr txBox="1"/>
          <p:nvPr/>
        </p:nvSpPr>
        <p:spPr>
          <a:xfrm>
            <a:off x="304800" y="4724400"/>
            <a:ext cx="1066800" cy="246221"/>
          </a:xfrm>
          <a:prstGeom prst="rect">
            <a:avLst/>
          </a:prstGeom>
          <a:noFill/>
        </p:spPr>
        <p:txBody>
          <a:bodyPr wrap="square" rtlCol="0">
            <a:spAutoFit/>
          </a:bodyPr>
          <a:lstStyle/>
          <a:p>
            <a:r>
              <a:rPr lang="en-US" sz="1000" dirty="0" smtClean="0">
                <a:solidFill>
                  <a:schemeClr val="bg1"/>
                </a:solidFill>
              </a:rPr>
              <a:t>2010/3/8 0:00</a:t>
            </a:r>
            <a:endParaRPr lang="en-US" sz="1000" dirty="0">
              <a:solidFill>
                <a:schemeClr val="bg1"/>
              </a:solidFill>
            </a:endParaRPr>
          </a:p>
        </p:txBody>
      </p:sp>
      <p:sp>
        <p:nvSpPr>
          <p:cNvPr id="13" name="TextBox 12"/>
          <p:cNvSpPr txBox="1"/>
          <p:nvPr/>
        </p:nvSpPr>
        <p:spPr>
          <a:xfrm>
            <a:off x="304800" y="1887379"/>
            <a:ext cx="1143000" cy="246221"/>
          </a:xfrm>
          <a:prstGeom prst="rect">
            <a:avLst/>
          </a:prstGeom>
          <a:noFill/>
        </p:spPr>
        <p:txBody>
          <a:bodyPr wrap="square" rtlCol="0">
            <a:spAutoFit/>
          </a:bodyPr>
          <a:lstStyle/>
          <a:p>
            <a:r>
              <a:rPr lang="en-US" sz="1000" dirty="0" smtClean="0">
                <a:solidFill>
                  <a:schemeClr val="bg1"/>
                </a:solidFill>
              </a:rPr>
              <a:t>2010/3/10 0:00</a:t>
            </a:r>
            <a:endParaRPr lang="en-US" sz="1000" dirty="0">
              <a:solidFill>
                <a:schemeClr val="bg1"/>
              </a:solidFill>
            </a:endParaRPr>
          </a:p>
        </p:txBody>
      </p:sp>
      <p:sp>
        <p:nvSpPr>
          <p:cNvPr id="14" name="TextBox 13"/>
          <p:cNvSpPr txBox="1"/>
          <p:nvPr/>
        </p:nvSpPr>
        <p:spPr>
          <a:xfrm>
            <a:off x="304800" y="3305890"/>
            <a:ext cx="1066800" cy="246221"/>
          </a:xfrm>
          <a:prstGeom prst="rect">
            <a:avLst/>
          </a:prstGeom>
          <a:noFill/>
        </p:spPr>
        <p:txBody>
          <a:bodyPr wrap="square" rtlCol="0">
            <a:spAutoFit/>
          </a:bodyPr>
          <a:lstStyle/>
          <a:p>
            <a:r>
              <a:rPr lang="en-US" sz="1000" dirty="0" smtClean="0">
                <a:solidFill>
                  <a:schemeClr val="bg1"/>
                </a:solidFill>
              </a:rPr>
              <a:t>2010/3/9 0:00</a:t>
            </a:r>
            <a:endParaRPr lang="en-US" sz="1000" dirty="0">
              <a:solidFill>
                <a:schemeClr val="bg1"/>
              </a:solidFill>
            </a:endParaRPr>
          </a:p>
        </p:txBody>
      </p:sp>
      <p:sp>
        <p:nvSpPr>
          <p:cNvPr id="16" name="Up Arrow 15"/>
          <p:cNvSpPr/>
          <p:nvPr/>
        </p:nvSpPr>
        <p:spPr bwMode="auto">
          <a:xfrm rot="10800000" flipV="1">
            <a:off x="381000" y="35814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Up Arrow 18"/>
          <p:cNvSpPr/>
          <p:nvPr/>
        </p:nvSpPr>
        <p:spPr bwMode="auto">
          <a:xfrm rot="10800000" flipV="1">
            <a:off x="381000" y="2133600"/>
            <a:ext cx="228600" cy="1143000"/>
          </a:xfrm>
          <a:prstGeom prst="upArrow">
            <a:avLst/>
          </a:prstGeom>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533400" y="1447800"/>
            <a:ext cx="4429418" cy="369332"/>
          </a:xfrm>
          <a:prstGeom prst="rect">
            <a:avLst/>
          </a:prstGeom>
          <a:noFill/>
        </p:spPr>
        <p:txBody>
          <a:bodyPr wrap="none" rtlCol="0">
            <a:spAutoFit/>
          </a:bodyPr>
          <a:lstStyle/>
          <a:p>
            <a:r>
              <a:rPr lang="en-US" dirty="0" smtClean="0"/>
              <a:t>Wire position sensor readings - horizontal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1033</Words>
  <Application>Microsoft Office PowerPoint</Application>
  <PresentationFormat>On-screen Show (4:3)</PresentationFormat>
  <Paragraphs>238</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Default Design</vt:lpstr>
      <vt:lpstr>2_Default Design</vt:lpstr>
      <vt:lpstr>Experience Report with the Alignment Diagnostic System</vt:lpstr>
      <vt:lpstr>Slide 2</vt:lpstr>
      <vt:lpstr>Undulator System</vt:lpstr>
      <vt:lpstr>Goal of the Alignment Diagnostic System</vt:lpstr>
      <vt:lpstr>Alignment Diagnostics System</vt:lpstr>
      <vt:lpstr>Results: Two days of tracking–  no cam or stage movement</vt:lpstr>
      <vt:lpstr>Results: Two days of tracking–   no cam or stage movement</vt:lpstr>
      <vt:lpstr>Results: Two days of tracking–   no cam or stage movement</vt:lpstr>
      <vt:lpstr>Results: Two days of tracking–  no cam or stage movement</vt:lpstr>
      <vt:lpstr>Results: Two days of tracking–  no cam or stage movement</vt:lpstr>
      <vt:lpstr>Results: normal operation – moving girders</vt:lpstr>
      <vt:lpstr>Problem (1): HLS time delay</vt:lpstr>
      <vt:lpstr>Problem (2): Best fit solution</vt:lpstr>
      <vt:lpstr>Problem (2): Best fit solution</vt:lpstr>
      <vt:lpstr>Problem (2): Best fit solution</vt:lpstr>
      <vt:lpstr>Results: normal operation – moving girders Quick response mode</vt:lpstr>
      <vt:lpstr>Results: normal operation – moving girders Quick response mode</vt:lpstr>
      <vt:lpstr>Summary</vt:lpstr>
      <vt:lpstr>Slide 19</vt:lpstr>
      <vt:lpstr>Introduction</vt:lpstr>
      <vt:lpstr>Wire Position Monitor *</vt:lpstr>
      <vt:lpstr>LCLS - WPM system sensitivity – e.g. response on social noise -</vt:lpstr>
      <vt:lpstr>Integration of ADS to girder:     Artist view</vt:lpstr>
    </vt:vector>
  </TitlesOfParts>
  <Company>Stanford Linear Accelerator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mtlee</dc:creator>
  <cp:lastModifiedBy>SLAC</cp:lastModifiedBy>
  <cp:revision>101</cp:revision>
  <dcterms:created xsi:type="dcterms:W3CDTF">2008-11-05T19:53:02Z</dcterms:created>
  <dcterms:modified xsi:type="dcterms:W3CDTF">2010-09-10T21:41:58Z</dcterms:modified>
</cp:coreProperties>
</file>