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4" r:id="rId9"/>
    <p:sldId id="266" r:id="rId10"/>
    <p:sldId id="265" r:id="rId11"/>
    <p:sldId id="268" r:id="rId12"/>
    <p:sldId id="267" r:id="rId13"/>
    <p:sldId id="269" r:id="rId14"/>
    <p:sldId id="270" r:id="rId15"/>
    <p:sldId id="271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2" autoAdjust="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B5363C-C307-4903-9A32-3FBED4787F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4572000" cy="3276600"/>
          </a:xfrm>
          <a:solidFill>
            <a:schemeClr val="accent1">
              <a:alpha val="2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838200"/>
            <a:ext cx="3352800" cy="1981200"/>
          </a:xfrm>
          <a:solidFill>
            <a:schemeClr val="accent1">
              <a:alpha val="2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676400" y="6305550"/>
            <a:ext cx="5715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652840-1F4D-4CD8-8C9D-A8F514481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960A-BAC4-41DC-88BE-1AD59E729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65495-2EF2-4CDB-8AE4-2619749A6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143000" y="6245225"/>
            <a:ext cx="670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589500-71B5-4D12-9606-6B3FB9623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245225"/>
            <a:ext cx="670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86802C-9F00-423B-A5A3-8D5CB0D0F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35D63-2F21-4509-8507-65D929E3C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54BA-8604-4F1B-BCDF-35C270E42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EAE46-50CF-4951-B176-257500334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23D6B-E948-4597-AA13-8A3EF21729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87F0F-1A4F-4305-80CA-6D03FAB8B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6C006-342F-4231-9672-A2DF94579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381FD-32B0-4C34-A99F-51760EEE3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DA65-2D03-4516-B2FA-EB17886BF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 preferRelativeResize="0"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245225"/>
            <a:ext cx="670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International Workshop on Accelerator Alignment</a:t>
            </a:r>
          </a:p>
          <a:p>
            <a:r>
              <a:rPr lang="en-US"/>
              <a:t>KEK, Tsukuba, Japan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25E524-815B-445C-A722-AA16385C32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@kinematic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ine.ni.com/cms/images/casestudies/cernone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International Workshop on Accelerator Alignment</a:t>
            </a:r>
          </a:p>
          <a:p>
            <a:r>
              <a:rPr lang="en-US" dirty="0" smtClean="0"/>
              <a:t>DESY, Hamburg Germany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5715000" cy="2743200"/>
          </a:xfrm>
          <a:solidFill>
            <a:srgbClr val="FFFFFF">
              <a:alpha val="59000"/>
            </a:srgbClr>
          </a:solidFill>
          <a:ln/>
        </p:spPr>
        <p:txBody>
          <a:bodyPr/>
          <a:lstStyle/>
          <a:p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Graphical and Numeric Measurement Station Uncertainty Characterization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3581400" cy="1447800"/>
          </a:xfrm>
          <a:ln/>
        </p:spPr>
        <p:txBody>
          <a:bodyPr/>
          <a:lstStyle/>
          <a:p>
            <a:r>
              <a:rPr lang="en-US"/>
              <a:t>Scott Sandwith</a:t>
            </a:r>
          </a:p>
          <a:p>
            <a:r>
              <a:rPr lang="en-US" sz="2000"/>
              <a:t>New River Kinematics</a:t>
            </a:r>
          </a:p>
          <a:p>
            <a:r>
              <a:rPr lang="en-US" sz="2000">
                <a:hlinkClick r:id="rId2"/>
              </a:rPr>
              <a:t>scott@kinematics.com</a:t>
            </a:r>
            <a:r>
              <a:rPr lang="en-US" sz="2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Comparison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0"/>
            <a:ext cx="8205787" cy="84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657600"/>
            <a:ext cx="8153400" cy="83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81534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1828800"/>
            <a:ext cx="361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Network Fixed Total Station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200400"/>
            <a:ext cx="377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Network Fixed Total Station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572000"/>
            <a:ext cx="4467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Network Free Network Adjustment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924800" y="2362200"/>
            <a:ext cx="762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01000" y="3733800"/>
            <a:ext cx="762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01000" y="5105400"/>
            <a:ext cx="762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hape 15"/>
          <p:cNvCxnSpPr>
            <a:endCxn id="12" idx="6"/>
          </p:cNvCxnSpPr>
          <p:nvPr/>
        </p:nvCxnSpPr>
        <p:spPr>
          <a:xfrm rot="16200000" flipH="1">
            <a:off x="8172450" y="3562350"/>
            <a:ext cx="1028700" cy="152400"/>
          </a:xfrm>
          <a:prstGeom prst="curvedConnector4">
            <a:avLst>
              <a:gd name="adj1" fmla="val 29630"/>
              <a:gd name="adj2" fmla="val 2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hape 16"/>
          <p:cNvCxnSpPr/>
          <p:nvPr/>
        </p:nvCxnSpPr>
        <p:spPr>
          <a:xfrm rot="16200000" flipH="1">
            <a:off x="8172450" y="4933950"/>
            <a:ext cx="1028700" cy="152400"/>
          </a:xfrm>
          <a:prstGeom prst="curvedConnector4">
            <a:avLst>
              <a:gd name="adj1" fmla="val 29630"/>
              <a:gd name="adj2" fmla="val 2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Compare: Open/Closed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Workshop on Accelerator Alignment</a:t>
            </a:r>
          </a:p>
          <a:p>
            <a:r>
              <a:rPr lang="en-US" smtClean="0"/>
              <a:t>DESY Hamburg Germany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7000"/>
            <a:ext cx="4052887" cy="2692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4038600" cy="271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Survey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FreeNet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4191000" cy="2676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4052887" cy="2692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038600"/>
            <a:ext cx="3709987" cy="21920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Workshop on Accelerator Alignment</a:t>
            </a:r>
          </a:p>
          <a:p>
            <a:r>
              <a:rPr lang="en-US" smtClean="0"/>
              <a:t>DESY Hamburg Germany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2619375" cy="27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676400"/>
            <a:ext cx="458464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133600" y="4572000"/>
            <a:ext cx="609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943100" y="2552700"/>
            <a:ext cx="28194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43200" y="5105400"/>
            <a:ext cx="12192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Free Network Instrument Uncertainty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Workshop on Accelerator Alignment</a:t>
            </a:r>
          </a:p>
          <a:p>
            <a:r>
              <a:rPr lang="en-US" smtClean="0"/>
              <a:t>DESY Hamburg Germany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19400"/>
            <a:ext cx="2895600" cy="285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448533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133600" y="4953000"/>
            <a:ext cx="609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981200" y="2895600"/>
            <a:ext cx="28194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43200" y="5486400"/>
            <a:ext cx="13716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Comparison between Fixed and </a:t>
            </a:r>
            <a:r>
              <a:rPr lang="en-US" sz="3200" dirty="0" err="1" smtClean="0"/>
              <a:t>Freenet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Workshop on Accelerator Alignment</a:t>
            </a:r>
          </a:p>
          <a:p>
            <a:r>
              <a:rPr lang="en-US" smtClean="0"/>
              <a:t>DESY Hamburg Germany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3886200"/>
            <a:ext cx="7668692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" y="1447800"/>
            <a:ext cx="7724775" cy="23410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Instrument/Station Uncertainty 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dirty="0" smtClean="0"/>
              <a:t>Measure of how encompassing pt network is about each station 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 smtClean="0"/>
              <a:t>Larger instrument uncertainty results if the pt network is within a narrow field of view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 smtClean="0"/>
              <a:t>When common pt network is uniformly distributed instrument uncertainty looks worse but will provide more conservative estimates of performance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dirty="0" smtClean="0"/>
              <a:t>Using variation of station position during Monte Carlo provides a reasonable measure of the rigor of the network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Workshop on Accelerator Alignment</a:t>
            </a:r>
          </a:p>
          <a:p>
            <a:r>
              <a:rPr lang="en-US" smtClean="0"/>
              <a:t>DESY Hamburg Germany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400" dirty="0" smtClean="0"/>
              <a:t>Network Adjustment (Inputs v. Outputs)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 dirty="0" smtClean="0"/>
              <a:t>Compute and report instrument (station) position variation during Monte Carlo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sz="2000" dirty="0" smtClean="0"/>
              <a:t>Save each station position during Monte Carlo computation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sz="2000" dirty="0" smtClean="0"/>
              <a:t>Compute std dev of each position/orientation parameter based on the samples 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sz="2000" dirty="0" smtClean="0"/>
              <a:t>Report station variations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 dirty="0" smtClean="0"/>
              <a:t>Instrument Position/Orientation Uncertainty Report</a:t>
            </a:r>
          </a:p>
          <a:p>
            <a:pPr marL="533400" indent="-533400">
              <a:lnSpc>
                <a:spcPct val="90000"/>
              </a:lnSpc>
            </a:pPr>
            <a:r>
              <a:rPr lang="en-US" sz="2400" dirty="0" smtClean="0"/>
              <a:t>Conclusions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00600"/>
            <a:ext cx="3810000" cy="14105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24400"/>
            <a:ext cx="4150612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Communicating Uncertainty Estimates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Understanding and communicating reliable measurement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uncertainty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cases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measurement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uncertainty is difficult to control </a:t>
            </a:r>
            <a:endParaRPr lang="en-US" sz="28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Geometry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constraints within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facility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Methods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characterize and communicate specific influences and dependences are key tools for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alignment teams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Workshop on Accelerator Alignment</a:t>
            </a:r>
          </a:p>
          <a:p>
            <a:r>
              <a:rPr lang="en-US" smtClean="0"/>
              <a:t>DESY Hamburg Germany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5963" y="2438400"/>
            <a:ext cx="2755637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lnSpc>
                <a:spcPct val="90000"/>
              </a:lnSpc>
            </a:pPr>
            <a:r>
              <a:rPr lang="en-US" sz="2400" dirty="0" smtClean="0"/>
              <a:t>Inputs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Instruments (Types Stations, Performance, and Environment)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Control/Constraints (Instrument, Levels, Scale Bar(s) Distance)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Point/Observation Network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Reflector and Targeting Offsets, Errors (e.g., hidden pts, vector bars)</a:t>
            </a:r>
          </a:p>
          <a:p>
            <a:pPr marL="514350" indent="-457200">
              <a:lnSpc>
                <a:spcPct val="90000"/>
              </a:lnSpc>
            </a:pPr>
            <a:r>
              <a:rPr lang="en-US" sz="2400" dirty="0" smtClean="0"/>
              <a:t>Outputs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Network Adjustment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Uncertainty Analysis – Study – Confidence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1600" dirty="0" smtClean="0"/>
              <a:t>Points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1600" dirty="0" smtClean="0"/>
              <a:t>Stations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1600" dirty="0" smtClean="0"/>
              <a:t>Geometry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Workshop on Accelerator Alignment</a:t>
            </a:r>
          </a:p>
          <a:p>
            <a:r>
              <a:rPr lang="en-US" smtClean="0"/>
              <a:t>DESY Hamburg Germany</a:t>
            </a:r>
            <a:endParaRPr lang="en-US" dirty="0"/>
          </a:p>
        </p:txBody>
      </p:sp>
      <p:pic>
        <p:nvPicPr>
          <p:cNvPr id="7170" name="Picture 2" descr="http://sine.ni.com/cms/images/casestudies/cernonea.jpg">
            <a:hlinkClick r:id="rId2" tooltip="The Large Hadron Collider (LHC), which is 27 km in circumference and buried up to 150 m underground, will produce collisions between particle beams traveling at nearly the speed of light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733800"/>
            <a:ext cx="2319867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Instrument Uncertainties?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uncertainties are primary output of interest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influence </a:t>
            </a:r>
            <a:r>
              <a:rPr lang="en-US" dirty="0" smtClean="0"/>
              <a:t>pt uncertainty 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nderstanding instrument/station uncertainty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Ux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URx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U_TA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key element to influence and control alignment network uncertainty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800600"/>
            <a:ext cx="2299875" cy="1495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r>
              <a:rPr lang="en-US" smtClean="0"/>
              <a:t>Uncertainty Feedback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Objectively characterizing and visualizing each stations position and orientation uncertainty in context of network is helpful  </a:t>
            </a:r>
          </a:p>
          <a:p>
            <a:r>
              <a:rPr lang="en-US" dirty="0" smtClean="0"/>
              <a:t>Understanding influences and dependence that station position and precision plays enables alignment teams to make objective choices on effective optimize station performance and position(s).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 station uncertainty within network results are presented both graphically and numerically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 and graphical results show net differences in how measurement network from a station influences component alignment characterization  </a:t>
            </a:r>
          </a:p>
          <a:p>
            <a:r>
              <a:rPr lang="en-US" sz="2800" dirty="0" smtClean="0"/>
              <a:t>O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utcome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Choices in which sensors are used and how their position(s) within network influence alignment fidelity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3700462" cy="3041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4446907" cy="2971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 Effects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International Workshop on Accelerator Alignment</a:t>
            </a:r>
          </a:p>
          <a:p>
            <a:r>
              <a:rPr lang="en-US" dirty="0" smtClean="0"/>
              <a:t>DESY Hamburg Germany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4218860" cy="281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438400"/>
            <a:ext cx="4265787" cy="28706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NRKPresentationTemplate</Template>
  <TotalTime>2550</TotalTime>
  <Words>512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Custom Design</vt:lpstr>
      <vt:lpstr>Graphical and Numeric Measurement Station Uncertainty Characterization</vt:lpstr>
      <vt:lpstr>Introduction</vt:lpstr>
      <vt:lpstr>Communicating Uncertainty Estimates</vt:lpstr>
      <vt:lpstr>Accelerator Surveys</vt:lpstr>
      <vt:lpstr>Why Instrument Uncertainties?</vt:lpstr>
      <vt:lpstr>Objective Uncertainty Feedback</vt:lpstr>
      <vt:lpstr>Case Studies</vt:lpstr>
      <vt:lpstr>Simple Example</vt:lpstr>
      <vt:lpstr>Open Network Effects</vt:lpstr>
      <vt:lpstr>Uncertainty Comparison</vt:lpstr>
      <vt:lpstr>Compare: Open/Closed Survey</vt:lpstr>
      <vt:lpstr>Closed Survey  FreeNet</vt:lpstr>
      <vt:lpstr>Accelerator Network</vt:lpstr>
      <vt:lpstr>Free Network Instrument Uncertainty</vt:lpstr>
      <vt:lpstr>Comparison between Fixed and Freenet</vt:lpstr>
      <vt:lpstr>Instrument/Station Uncertainty Conclusions</vt:lpstr>
    </vt:vector>
  </TitlesOfParts>
  <Company>New River Kinematics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Applying Distance Constraints within Measurement Networks</dc:title>
  <dc:creator>Sandwith</dc:creator>
  <cp:lastModifiedBy>scott</cp:lastModifiedBy>
  <cp:revision>13</cp:revision>
  <dcterms:created xsi:type="dcterms:W3CDTF">2008-02-09T21:34:46Z</dcterms:created>
  <dcterms:modified xsi:type="dcterms:W3CDTF">2010-09-17T08:22:10Z</dcterms:modified>
</cp:coreProperties>
</file>